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4"/>
  </p:notesMasterIdLst>
  <p:sldIdLst>
    <p:sldId id="442" r:id="rId3"/>
    <p:sldId id="351" r:id="rId4"/>
    <p:sldId id="297" r:id="rId5"/>
    <p:sldId id="274" r:id="rId6"/>
    <p:sldId id="294" r:id="rId7"/>
    <p:sldId id="352" r:id="rId8"/>
    <p:sldId id="354" r:id="rId9"/>
    <p:sldId id="355" r:id="rId10"/>
    <p:sldId id="358" r:id="rId11"/>
    <p:sldId id="276" r:id="rId12"/>
    <p:sldId id="277" r:id="rId13"/>
    <p:sldId id="278" r:id="rId14"/>
    <p:sldId id="280" r:id="rId15"/>
    <p:sldId id="281" r:id="rId16"/>
    <p:sldId id="301" r:id="rId17"/>
    <p:sldId id="283" r:id="rId18"/>
    <p:sldId id="303" r:id="rId19"/>
    <p:sldId id="287" r:id="rId20"/>
    <p:sldId id="304" r:id="rId21"/>
    <p:sldId id="291" r:id="rId22"/>
    <p:sldId id="361" r:id="rId23"/>
    <p:sldId id="290" r:id="rId24"/>
    <p:sldId id="362" r:id="rId25"/>
    <p:sldId id="289" r:id="rId26"/>
    <p:sldId id="364" r:id="rId27"/>
    <p:sldId id="306" r:id="rId28"/>
    <p:sldId id="365" r:id="rId29"/>
    <p:sldId id="366" r:id="rId30"/>
    <p:sldId id="296" r:id="rId31"/>
    <p:sldId id="367" r:id="rId32"/>
    <p:sldId id="368" r:id="rId33"/>
    <p:sldId id="372" r:id="rId34"/>
    <p:sldId id="373" r:id="rId35"/>
    <p:sldId id="261" r:id="rId36"/>
    <p:sldId id="318" r:id="rId37"/>
    <p:sldId id="369" r:id="rId38"/>
    <p:sldId id="322" r:id="rId39"/>
    <p:sldId id="326" r:id="rId40"/>
    <p:sldId id="371" r:id="rId41"/>
    <p:sldId id="370" r:id="rId42"/>
    <p:sldId id="328" r:id="rId43"/>
    <p:sldId id="324" r:id="rId44"/>
    <p:sldId id="263" r:id="rId45"/>
    <p:sldId id="339" r:id="rId46"/>
    <p:sldId id="342" r:id="rId47"/>
    <p:sldId id="447" r:id="rId48"/>
    <p:sldId id="341" r:id="rId49"/>
    <p:sldId id="374" r:id="rId50"/>
    <p:sldId id="340" r:id="rId51"/>
    <p:sldId id="344" r:id="rId52"/>
    <p:sldId id="343" r:id="rId53"/>
    <p:sldId id="348" r:id="rId54"/>
    <p:sldId id="449" r:id="rId55"/>
    <p:sldId id="331" r:id="rId56"/>
    <p:sldId id="380" r:id="rId57"/>
    <p:sldId id="381" r:id="rId58"/>
    <p:sldId id="385" r:id="rId59"/>
    <p:sldId id="413" r:id="rId60"/>
    <p:sldId id="414" r:id="rId61"/>
    <p:sldId id="415" r:id="rId62"/>
    <p:sldId id="416" r:id="rId63"/>
    <p:sldId id="417" r:id="rId64"/>
    <p:sldId id="445" r:id="rId65"/>
    <p:sldId id="418" r:id="rId66"/>
    <p:sldId id="444" r:id="rId67"/>
    <p:sldId id="443" r:id="rId68"/>
    <p:sldId id="422" r:id="rId69"/>
    <p:sldId id="423" r:id="rId70"/>
    <p:sldId id="424" r:id="rId71"/>
    <p:sldId id="429" r:id="rId72"/>
    <p:sldId id="426" r:id="rId73"/>
    <p:sldId id="428" r:id="rId74"/>
    <p:sldId id="430" r:id="rId75"/>
    <p:sldId id="382" r:id="rId76"/>
    <p:sldId id="446" r:id="rId77"/>
    <p:sldId id="384" r:id="rId78"/>
    <p:sldId id="439" r:id="rId79"/>
    <p:sldId id="386" r:id="rId80"/>
    <p:sldId id="387" r:id="rId81"/>
    <p:sldId id="389" r:id="rId82"/>
    <p:sldId id="397" r:id="rId83"/>
    <p:sldId id="392" r:id="rId84"/>
    <p:sldId id="393" r:id="rId85"/>
    <p:sldId id="399" r:id="rId86"/>
    <p:sldId id="404" r:id="rId87"/>
    <p:sldId id="405" r:id="rId88"/>
    <p:sldId id="448" r:id="rId89"/>
    <p:sldId id="402" r:id="rId90"/>
    <p:sldId id="403" r:id="rId91"/>
    <p:sldId id="396" r:id="rId92"/>
    <p:sldId id="441" r:id="rId9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CC"/>
    <a:srgbClr val="F8EDE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8" autoAdjust="0"/>
  </p:normalViewPr>
  <p:slideViewPr>
    <p:cSldViewPr snapToGrid="0">
      <p:cViewPr varScale="1">
        <p:scale>
          <a:sx n="55" d="100"/>
          <a:sy n="55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8ADD-3E1C-4228-A22C-4BFEB9FC9B44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4EB9-954C-4474-8865-39DB0770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9miai_elemek_nev%C3%A9nek_etimol%C3%B3gi%C3%A1j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jlab.org/qa/historyele_02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Mely fémek fordulnak elő elemi állapotban?</a:t>
            </a:r>
          </a:p>
          <a:p>
            <a:r>
              <a:rPr lang="pl-PL" dirty="0" smtClean="0"/>
              <a:t>Az ezüst, arany, réz és a higany.</a:t>
            </a:r>
            <a:endParaRPr lang="hu-HU" dirty="0" smtClean="0"/>
          </a:p>
          <a:p>
            <a:r>
              <a:rPr lang="hu-HU" dirty="0" smtClean="0"/>
              <a:t>Azokat a kőzeteket, ásványokat, amelyekből egy adott fém gazdaságosan kinyerhető, érceknek nevezzük. A fémércek a fémeket leggyakrabban oxidok, szulfidok, </a:t>
            </a:r>
            <a:r>
              <a:rPr lang="hu-HU" dirty="0" err="1" smtClean="0"/>
              <a:t>halogenidek</a:t>
            </a:r>
            <a:r>
              <a:rPr lang="hu-HU" dirty="0" smtClean="0"/>
              <a:t> és karbonátok formájában tartalmazzák.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8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91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/>
              <a:t>Javasolt irodalom: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200" dirty="0" smtClean="0"/>
              <a:t>Bodonyi Ferenc, Dr. </a:t>
            </a:r>
            <a:r>
              <a:rPr lang="hu-HU" sz="1200" dirty="0" err="1" smtClean="0"/>
              <a:t>Pitter</a:t>
            </a:r>
            <a:r>
              <a:rPr lang="hu-HU" sz="1200" dirty="0" smtClean="0"/>
              <a:t> György, Kémiai összefoglaló, 7. javított kiadás 21-22. oldal (Műszaki Könyvkiadó)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hu-HU" sz="1200" dirty="0" err="1" smtClean="0"/>
              <a:t>Inzelt</a:t>
            </a:r>
            <a:r>
              <a:rPr lang="hu-HU" sz="1200" dirty="0" smtClean="0"/>
              <a:t> György, Kalandozások a kémia múltjában és jelenében, 10. Küzdelem az elemek elnevezéséért 195-202. oldal (Vince Kiadó)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3"/>
              </a:rPr>
              <a:t>https://hu.wikipedia.org/wiki/K%C3%A9miai_elemek_nev%C3%A9nek_etimol%C3%B3gi%C3%A1ja</a:t>
            </a:r>
            <a:r>
              <a:rPr lang="hu-HU" sz="1200" dirty="0" smtClean="0"/>
              <a:t> (2015.08.30.)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Javasolt irodalom:</a:t>
            </a:r>
            <a:endParaRPr lang="hu-HU" dirty="0" smtClean="0"/>
          </a:p>
          <a:p>
            <a:r>
              <a:rPr lang="en-US" sz="1050" dirty="0" smtClean="0">
                <a:hlinkClick r:id="rId3"/>
              </a:rPr>
              <a:t>http://education.jlab.org/qa/historyele_02.html</a:t>
            </a:r>
            <a:r>
              <a:rPr lang="hu-HU" sz="1050" dirty="0" smtClean="0"/>
              <a:t> (2015.08.30.)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7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0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1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16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9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6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000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5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1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94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0929-D05C-449C-97CE-E1F5E75EFFE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FB00-EC34-4600-A05E-EC673130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iddleschoolchemistry.com/lessonplans/chapter4/lesson1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middleschoolchemistry.com/lessonplans/chapter4/lesson1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u.wikipedia.org/wiki/Dmitrij_Ivanovics_Mengyelejev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riodic-table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u.wikipedia.org/wiki/Dmitrij_Ivanovics_Mengyelejev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88832" cy="1440160"/>
          </a:xfrm>
        </p:spPr>
        <p:txBody>
          <a:bodyPr/>
          <a:lstStyle/>
          <a:p>
            <a:r>
              <a:rPr lang="hu-HU" dirty="0" smtClean="0"/>
              <a:t>atomszerkezeti ismeretek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7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/>
              </a:gs>
              <a:gs pos="99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628800"/>
            <a:ext cx="8640960" cy="151216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Hogyan néz ki az ATOM?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600" y="1752601"/>
            <a:ext cx="7922840" cy="146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Az atomok </a:t>
            </a:r>
            <a:r>
              <a:rPr lang="hu-HU" b="1" dirty="0" smtClean="0">
                <a:solidFill>
                  <a:srgbClr val="FF0000"/>
                </a:solidFill>
              </a:rPr>
              <a:t>atommagból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és </a:t>
            </a:r>
            <a:r>
              <a:rPr lang="hu-HU" b="1" dirty="0" smtClean="0">
                <a:solidFill>
                  <a:schemeClr val="tx2"/>
                </a:solidFill>
              </a:rPr>
              <a:t>elektronfelhőből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smtClean="0"/>
              <a:t>álló részecskék.</a:t>
            </a: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2584612" y="3212976"/>
            <a:ext cx="2749878" cy="2749878"/>
            <a:chOff x="2584612" y="3212976"/>
            <a:chExt cx="2749878" cy="2749878"/>
          </a:xfrm>
        </p:grpSpPr>
        <p:sp>
          <p:nvSpPr>
            <p:cNvPr id="11" name="Ellipszis 10"/>
            <p:cNvSpPr>
              <a:spLocks noChangeAspect="1"/>
            </p:cNvSpPr>
            <p:nvPr/>
          </p:nvSpPr>
          <p:spPr>
            <a:xfrm flipV="1">
              <a:off x="2584612" y="3212976"/>
              <a:ext cx="2749878" cy="274987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Ellipszis 1"/>
            <p:cNvSpPr>
              <a:spLocks noChangeAspect="1"/>
            </p:cNvSpPr>
            <p:nvPr/>
          </p:nvSpPr>
          <p:spPr>
            <a:xfrm flipV="1">
              <a:off x="3851551" y="4479915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églalap 3"/>
          <p:cNvSpPr/>
          <p:nvPr/>
        </p:nvSpPr>
        <p:spPr>
          <a:xfrm>
            <a:off x="5819696" y="3564305"/>
            <a:ext cx="177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atommag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134777" y="5085184"/>
            <a:ext cx="2420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elektronfelhő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12" name="Egyenes összekötő nyíllal 11"/>
          <p:cNvCxnSpPr>
            <a:stCxn id="4" idx="1"/>
          </p:cNvCxnSpPr>
          <p:nvPr/>
        </p:nvCxnSpPr>
        <p:spPr>
          <a:xfrm flipH="1">
            <a:off x="4172026" y="3856693"/>
            <a:ext cx="1647670" cy="65242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4" idx="1"/>
          </p:cNvCxnSpPr>
          <p:nvPr/>
        </p:nvCxnSpPr>
        <p:spPr>
          <a:xfrm flipH="1" flipV="1">
            <a:off x="4995861" y="5085184"/>
            <a:ext cx="1138916" cy="2923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556792"/>
            <a:ext cx="8640960" cy="453650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Az atom alkotórészei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600" y="1752600"/>
            <a:ext cx="7850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</a:t>
            </a:r>
            <a:r>
              <a:rPr lang="hu-HU" b="1" dirty="0" smtClean="0">
                <a:solidFill>
                  <a:srgbClr val="FF0000"/>
                </a:solidFill>
              </a:rPr>
              <a:t>atommag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/>
              <a:t>protonokból</a:t>
            </a:r>
            <a:r>
              <a:rPr lang="hu-HU" dirty="0" smtClean="0"/>
              <a:t> és </a:t>
            </a:r>
            <a:r>
              <a:rPr lang="hu-HU" b="1" dirty="0" smtClean="0"/>
              <a:t>neutronokból</a:t>
            </a:r>
            <a:r>
              <a:rPr lang="hu-HU" dirty="0" smtClean="0"/>
              <a:t> épül fel.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atommag körül az </a:t>
            </a:r>
            <a:r>
              <a:rPr lang="hu-HU" b="1" dirty="0" smtClean="0">
                <a:solidFill>
                  <a:schemeClr val="tx2"/>
                </a:solidFill>
              </a:rPr>
              <a:t>elektronfelhő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smtClean="0"/>
              <a:t>található.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atomokat felépítő protonokat, neutronokat és elektronokat </a:t>
            </a:r>
            <a:r>
              <a:rPr lang="hu-HU" b="1" dirty="0" smtClean="0">
                <a:solidFill>
                  <a:srgbClr val="CC3399"/>
                </a:solidFill>
              </a:rPr>
              <a:t>elemi részecskéknek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nevezzük.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286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Az elemi részecskék jellemzői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600" y="1752600"/>
            <a:ext cx="7850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933344"/>
                  </p:ext>
                </p:extLst>
              </p:nvPr>
            </p:nvGraphicFramePr>
            <p:xfrm>
              <a:off x="539552" y="1800344"/>
              <a:ext cx="7920880" cy="36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220"/>
                    <a:gridCol w="1980220"/>
                    <a:gridCol w="1980220"/>
                    <a:gridCol w="1980220"/>
                  </a:tblGrid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Név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Jelölés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 tömeg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</a:t>
                          </a:r>
                          <a:r>
                            <a:rPr lang="hu-HU" sz="2800" baseline="0" dirty="0" smtClean="0"/>
                            <a:t> </a:t>
                          </a:r>
                          <a:r>
                            <a:rPr lang="hu-HU" sz="2800" dirty="0" smtClean="0"/>
                            <a:t> töltés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proton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</a:t>
                          </a:r>
                          <a:r>
                            <a:rPr lang="hu-HU" sz="2800" baseline="30000" dirty="0" smtClean="0"/>
                            <a:t>+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+1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neutron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</a:t>
                          </a:r>
                          <a:r>
                            <a:rPr lang="hu-HU" sz="2800" baseline="30000" dirty="0" smtClean="0"/>
                            <a:t>0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elektron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</a:t>
                          </a:r>
                          <a:r>
                            <a:rPr lang="hu-HU" sz="2800" baseline="30000" dirty="0" smtClean="0"/>
                            <a:t>-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hu-HU" sz="2800" b="0" i="1" smtClean="0">
                                        <a:latin typeface="Cambria Math"/>
                                      </a:rPr>
                                      <m:t>1840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-1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933344"/>
                  </p:ext>
                </p:extLst>
              </p:nvPr>
            </p:nvGraphicFramePr>
            <p:xfrm>
              <a:off x="539552" y="1800344"/>
              <a:ext cx="7920880" cy="36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220"/>
                    <a:gridCol w="1980220"/>
                    <a:gridCol w="1980220"/>
                    <a:gridCol w="1980220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Név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Jelölés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 tömeg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</a:t>
                          </a:r>
                          <a:r>
                            <a:rPr lang="hu-HU" sz="2800" baseline="0" dirty="0" smtClean="0"/>
                            <a:t> </a:t>
                          </a:r>
                          <a:r>
                            <a:rPr lang="hu-HU" sz="2800" dirty="0" smtClean="0"/>
                            <a:t> töltés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proton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</a:t>
                          </a:r>
                          <a:r>
                            <a:rPr lang="hu-HU" sz="2800" baseline="30000" dirty="0" smtClean="0"/>
                            <a:t>+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+1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neutron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</a:t>
                          </a:r>
                          <a:r>
                            <a:rPr lang="hu-HU" sz="2800" baseline="30000" dirty="0" smtClean="0"/>
                            <a:t>0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elektron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</a:t>
                          </a:r>
                          <a:r>
                            <a:rPr lang="hu-HU" sz="2800" baseline="30000" dirty="0" smtClean="0"/>
                            <a:t>-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926" t="-310135" r="-100309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-1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zövegdoboz 2"/>
          <p:cNvSpPr txBox="1"/>
          <p:nvPr/>
        </p:nvSpPr>
        <p:spPr>
          <a:xfrm>
            <a:off x="5796136" y="6372036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*</a:t>
            </a:r>
            <a:r>
              <a:rPr lang="hu-HU" b="1" dirty="0" smtClean="0"/>
              <a:t>Relatív</a:t>
            </a:r>
            <a:r>
              <a:rPr lang="hu-HU" dirty="0" smtClean="0"/>
              <a:t>: viszonyított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Az atom alkotórészei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600" y="1752600"/>
            <a:ext cx="7850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 smtClean="0"/>
              <a:t>Milyen töltésű az atommag?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 smtClean="0"/>
              <a:t>Pozitív!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 smtClean="0"/>
              <a:t>Milyen töltésű az elektronfelhő?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/>
              <a:t>N</a:t>
            </a:r>
            <a:r>
              <a:rPr lang="hu-HU" sz="2800" dirty="0" smtClean="0"/>
              <a:t>egatív!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smtClean="0"/>
              <a:t>Milyen töltésű az atom?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smtClean="0"/>
              <a:t>Semleges!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572834"/>
            <a:ext cx="8640960" cy="400179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Az atom alkotórészei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600" y="1752600"/>
            <a:ext cx="7850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atommag pozitív töltésű.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elektronok negatív töltésű elemi részecskék.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atomban lévő protonok és elektronok száma MINDIG EGYENLŐ, így az atom elektromosan semleges.</a:t>
            </a:r>
          </a:p>
        </p:txBody>
      </p:sp>
    </p:spTree>
    <p:extLst>
      <p:ext uri="{BB962C8B-B14F-4D97-AF65-F5344CB8AC3E}">
        <p14:creationId xmlns:p14="http://schemas.microsoft.com/office/powerpoint/2010/main" val="6261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20"/>
          <p:cNvSpPr txBox="1">
            <a:spLocks/>
          </p:cNvSpPr>
          <p:nvPr/>
        </p:nvSpPr>
        <p:spPr>
          <a:xfrm>
            <a:off x="44685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2"/>
                </a:solidFill>
              </a:rPr>
              <a:t>Mekkora az atom atommagja?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35" y="2060848"/>
            <a:ext cx="1977625" cy="197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8568952" cy="171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Egyenes összekötő 11"/>
          <p:cNvCxnSpPr/>
          <p:nvPr/>
        </p:nvCxnSpPr>
        <p:spPr>
          <a:xfrm>
            <a:off x="4098032" y="3184549"/>
            <a:ext cx="770384" cy="23410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4868417" y="3356992"/>
            <a:ext cx="999727" cy="21686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259632" y="2340169"/>
            <a:ext cx="1899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Hasonlat: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65440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Az atommag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5177457"/>
            <a:ext cx="7920880" cy="1662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/>
              <a:t>Az atommag mérete </a:t>
            </a:r>
            <a:r>
              <a:rPr lang="hu-HU" dirty="0"/>
              <a:t>az elektronfelhő méretéhez </a:t>
            </a:r>
            <a:r>
              <a:rPr lang="hu-HU" dirty="0" smtClean="0"/>
              <a:t>képest igen </a:t>
            </a:r>
            <a:r>
              <a:rPr lang="hu-HU" dirty="0"/>
              <a:t>kicsi, </a:t>
            </a:r>
            <a:r>
              <a:rPr lang="hu-HU" dirty="0" smtClean="0"/>
              <a:t>tömege azonban sokkal nagyobb az elektronok tömegénél.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áblázat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964342"/>
                  </p:ext>
                </p:extLst>
              </p:nvPr>
            </p:nvGraphicFramePr>
            <p:xfrm>
              <a:off x="539552" y="1387977"/>
              <a:ext cx="7920880" cy="36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220"/>
                    <a:gridCol w="1980220"/>
                    <a:gridCol w="1980220"/>
                    <a:gridCol w="1980220"/>
                  </a:tblGrid>
                  <a:tr h="93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Név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Jelölés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 tömeg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</a:t>
                          </a:r>
                          <a:r>
                            <a:rPr lang="hu-HU" sz="2800" baseline="0" dirty="0" smtClean="0"/>
                            <a:t> </a:t>
                          </a:r>
                          <a:r>
                            <a:rPr lang="hu-HU" sz="2800" dirty="0" smtClean="0"/>
                            <a:t> töltés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proton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</a:t>
                          </a:r>
                          <a:r>
                            <a:rPr lang="hu-HU" sz="2800" baseline="30000" dirty="0" smtClean="0"/>
                            <a:t>+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+1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neutron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</a:t>
                          </a:r>
                          <a:r>
                            <a:rPr lang="hu-HU" sz="2800" baseline="30000" dirty="0" smtClean="0"/>
                            <a:t>0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elektron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</a:t>
                          </a:r>
                          <a:r>
                            <a:rPr lang="hu-HU" sz="2800" baseline="30000" dirty="0" smtClean="0"/>
                            <a:t>-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hu-HU" sz="2800" b="0" i="1" smtClean="0">
                                        <a:latin typeface="Cambria Math"/>
                                      </a:rPr>
                                      <m:t>1840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-1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áblázat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964342"/>
                  </p:ext>
                </p:extLst>
              </p:nvPr>
            </p:nvGraphicFramePr>
            <p:xfrm>
              <a:off x="539552" y="1387977"/>
              <a:ext cx="7920880" cy="36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220"/>
                    <a:gridCol w="1980220"/>
                    <a:gridCol w="1980220"/>
                    <a:gridCol w="1980220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Név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Jelölés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 tömeg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Relatív</a:t>
                          </a:r>
                          <a:r>
                            <a:rPr lang="hu-HU" sz="2800" baseline="0" dirty="0" smtClean="0"/>
                            <a:t> </a:t>
                          </a:r>
                          <a:r>
                            <a:rPr lang="hu-HU" sz="2800" dirty="0" smtClean="0"/>
                            <a:t> töltés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proton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p</a:t>
                          </a:r>
                          <a:r>
                            <a:rPr lang="hu-HU" sz="2800" baseline="30000" dirty="0" smtClean="0"/>
                            <a:t>+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+1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neutron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n</a:t>
                          </a:r>
                          <a:r>
                            <a:rPr lang="hu-HU" sz="2800" baseline="30000" dirty="0" smtClean="0"/>
                            <a:t>0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elektron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e</a:t>
                          </a:r>
                          <a:r>
                            <a:rPr lang="hu-HU" sz="2800" baseline="30000" dirty="0" smtClean="0"/>
                            <a:t>-</a:t>
                          </a:r>
                          <a:endParaRPr lang="en-US" sz="28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926" t="-310135" r="-1003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800" dirty="0" smtClean="0"/>
                            <a:t>-1</a:t>
                          </a:r>
                          <a:endParaRPr 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églalap 2"/>
          <p:cNvSpPr/>
          <p:nvPr/>
        </p:nvSpPr>
        <p:spPr>
          <a:xfrm>
            <a:off x="4427984" y="1288441"/>
            <a:ext cx="2160240" cy="38884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556792"/>
            <a:ext cx="8640960" cy="3744416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Az atommag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628800"/>
            <a:ext cx="74654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 protonok száma = </a:t>
            </a:r>
            <a:r>
              <a:rPr lang="hu-HU" b="1" dirty="0" smtClean="0">
                <a:solidFill>
                  <a:srgbClr val="00B050"/>
                </a:solidFill>
              </a:rPr>
              <a:t>RENDSZÁM (jele: </a:t>
            </a:r>
            <a:r>
              <a:rPr lang="hu-HU" b="1" i="1" dirty="0" smtClean="0">
                <a:solidFill>
                  <a:srgbClr val="00B050"/>
                </a:solidFill>
              </a:rPr>
              <a:t>Z</a:t>
            </a:r>
            <a:r>
              <a:rPr lang="hu-HU" b="1" dirty="0" smtClean="0">
                <a:solidFill>
                  <a:srgbClr val="00B050"/>
                </a:solidFill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/>
              <a:t>A protonok és neutronok számának </a:t>
            </a:r>
            <a:r>
              <a:rPr lang="hu-HU" dirty="0" smtClean="0"/>
              <a:t>összege </a:t>
            </a:r>
            <a:r>
              <a:rPr lang="hu-HU" dirty="0"/>
              <a:t>= </a:t>
            </a:r>
            <a:r>
              <a:rPr lang="hu-HU" b="1" dirty="0" smtClean="0">
                <a:solidFill>
                  <a:srgbClr val="7030A0"/>
                </a:solidFill>
              </a:rPr>
              <a:t>TÖMEGSZÁM</a:t>
            </a:r>
            <a:r>
              <a:rPr lang="hu-HU" b="1" i="1" dirty="0" smtClean="0">
                <a:solidFill>
                  <a:srgbClr val="7030A0"/>
                </a:solidFill>
              </a:rPr>
              <a:t> </a:t>
            </a:r>
            <a:r>
              <a:rPr lang="hu-HU" b="1" dirty="0" smtClean="0">
                <a:solidFill>
                  <a:srgbClr val="7030A0"/>
                </a:solidFill>
              </a:rPr>
              <a:t>(jele: </a:t>
            </a:r>
            <a:r>
              <a:rPr lang="hu-HU" b="1" i="1" dirty="0" smtClean="0">
                <a:solidFill>
                  <a:srgbClr val="7030A0"/>
                </a:solidFill>
              </a:rPr>
              <a:t>A</a:t>
            </a:r>
            <a:r>
              <a:rPr lang="hu-HU" b="1" dirty="0" smtClean="0">
                <a:solidFill>
                  <a:srgbClr val="7030A0"/>
                </a:solidFill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 </a:t>
            </a:r>
            <a:r>
              <a:rPr lang="hu-HU" dirty="0"/>
              <a:t>protonokat és neutronokat </a:t>
            </a:r>
            <a:r>
              <a:rPr lang="hu-HU" b="1" i="1" dirty="0">
                <a:solidFill>
                  <a:srgbClr val="FF0000"/>
                </a:solidFill>
              </a:rPr>
              <a:t>nukleonoknak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nevezzük.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436096" y="4293096"/>
            <a:ext cx="3240360" cy="174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7207912" y="4481825"/>
            <a:ext cx="740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latin typeface="Bodoni MT" panose="02070603080606020203" pitchFamily="18" charset="0"/>
              </a:rPr>
              <a:t>C</a:t>
            </a:r>
            <a:endParaRPr lang="en-US" sz="8000" b="1" dirty="0">
              <a:latin typeface="Bodoni MT" panose="020706030806060202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60232" y="4437112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  <a:latin typeface="Bodoni MT" panose="02070603080606020203" pitchFamily="18" charset="0"/>
              </a:rPr>
              <a:t>12</a:t>
            </a:r>
            <a:endParaRPr lang="en-US" sz="3600" b="1" dirty="0">
              <a:solidFill>
                <a:srgbClr val="7030A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68057" y="5085184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6</a:t>
            </a:r>
            <a:endParaRPr lang="en-US" sz="3600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36096" y="4643844"/>
            <a:ext cx="131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tömegszám (A)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80112" y="5254460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rendszám (Z)</a:t>
            </a:r>
            <a:endParaRPr lang="en-US" sz="1400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10" grpId="0"/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57000">
                <a:schemeClr val="bg1"/>
              </a:gs>
              <a:gs pos="100000">
                <a:schemeClr val="bg1"/>
              </a:gs>
              <a:gs pos="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412776"/>
            <a:ext cx="8640960" cy="151216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Mire jó a rendszám?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628800"/>
            <a:ext cx="7992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hu-HU" b="1" dirty="0">
                <a:solidFill>
                  <a:srgbClr val="FF0000"/>
                </a:solidFill>
              </a:rPr>
              <a:t>Az atom kémiai minőségét </a:t>
            </a:r>
            <a:r>
              <a:rPr lang="hu-HU" b="1" dirty="0" smtClean="0">
                <a:solidFill>
                  <a:srgbClr val="FF0000"/>
                </a:solidFill>
              </a:rPr>
              <a:t>a protonok </a:t>
            </a:r>
            <a:r>
              <a:rPr lang="hu-HU" b="1" dirty="0">
                <a:solidFill>
                  <a:srgbClr val="FF0000"/>
                </a:solidFill>
              </a:rPr>
              <a:t>száma határozza meg.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 rendszám meghatározza az atomok</a:t>
            </a:r>
          </a:p>
          <a:p>
            <a:pPr marL="1255713" lvl="2" indent="-45561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z="3200" dirty="0" smtClean="0"/>
              <a:t>minőségét és </a:t>
            </a:r>
          </a:p>
          <a:p>
            <a:pPr marL="1255713" lvl="2" indent="-45561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z="3200" dirty="0" smtClean="0"/>
              <a:t>helyét a periódusos rendszerben.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168266" y="6298638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400" b="1" dirty="0">
                <a:latin typeface="Tempus Sans ITC" panose="04020404030D07020202" pitchFamily="82" charset="0"/>
              </a:rPr>
              <a:t>Nézzük meg a </a:t>
            </a:r>
            <a:r>
              <a:rPr lang="hu-HU" sz="2400" b="1" i="1" dirty="0">
                <a:latin typeface="Tempus Sans ITC" panose="04020404030D07020202" pitchFamily="82" charset="0"/>
              </a:rPr>
              <a:t>periódusos rendszert</a:t>
            </a:r>
            <a:r>
              <a:rPr lang="hu-HU" sz="2400" b="1" dirty="0">
                <a:latin typeface="Tempus Sans ITC" panose="04020404030D070202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43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Izotópok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645927"/>
            <a:ext cx="8064896" cy="428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 smtClean="0"/>
              <a:t>Sok elem esetében azonos protonszámú, de különböző neutronszámú képviselők is előfordulhatnak:</a:t>
            </a:r>
            <a:endParaRPr lang="hu-HU" dirty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hu-HU" dirty="0" smtClean="0"/>
              <a:t>Pl.:     C       </a:t>
            </a:r>
            <a:r>
              <a:rPr lang="hu-HU" dirty="0" err="1" smtClean="0"/>
              <a:t>C</a:t>
            </a:r>
            <a:r>
              <a:rPr lang="hu-HU" dirty="0" smtClean="0"/>
              <a:t>           </a:t>
            </a:r>
            <a:r>
              <a:rPr lang="hu-HU" dirty="0" err="1" smtClean="0"/>
              <a:t>C</a:t>
            </a:r>
            <a:endParaRPr lang="hu-HU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 smtClean="0"/>
              <a:t>              H       </a:t>
            </a:r>
            <a:r>
              <a:rPr lang="hu-HU" dirty="0" err="1" smtClean="0"/>
              <a:t>H</a:t>
            </a:r>
            <a:r>
              <a:rPr lang="hu-HU" dirty="0" smtClean="0"/>
              <a:t>          </a:t>
            </a:r>
            <a:r>
              <a:rPr lang="hu-HU" dirty="0" err="1" smtClean="0"/>
              <a:t>H</a:t>
            </a:r>
            <a:r>
              <a:rPr lang="hu-HU" dirty="0" smtClean="0"/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33016" y="3302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12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91680" y="3652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97112" y="3302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13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55776" y="3652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07904" y="3302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14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66568" y="3652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691370" y="409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678336" y="4444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614130" y="409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614130" y="4444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766258" y="409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en-US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753224" y="4444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9896" y="1241325"/>
            <a:ext cx="6046440" cy="3123779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Az atomok és az elemek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64000">
                <a:schemeClr val="bg1"/>
              </a:gs>
              <a:gs pos="100000">
                <a:schemeClr val="bg1"/>
              </a:gs>
              <a:gs pos="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621865"/>
            <a:ext cx="8640960" cy="165618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Izotópok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870516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 smtClean="0"/>
              <a:t>Az </a:t>
            </a:r>
            <a:r>
              <a:rPr lang="hu-HU" b="1" i="1" dirty="0" smtClean="0">
                <a:solidFill>
                  <a:srgbClr val="FF0000"/>
                </a:solidFill>
              </a:rPr>
              <a:t>IZOTÓPOK </a:t>
            </a:r>
            <a:r>
              <a:rPr lang="hu-HU" dirty="0" smtClean="0"/>
              <a:t>azonos rendszámú (protonszámú), de eltérő tömegszámú atomok.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/>
          </a:p>
          <a:p>
            <a:pPr marL="44926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 smtClean="0"/>
              <a:t>Az izotópok </a:t>
            </a:r>
            <a:r>
              <a:rPr lang="hu-HU" dirty="0"/>
              <a:t>kémiai </a:t>
            </a:r>
            <a:r>
              <a:rPr lang="hu-HU" dirty="0" smtClean="0"/>
              <a:t>tulajdonságai azonosak, fizikai tulajdonságai kismértékben eltérőek.</a:t>
            </a:r>
          </a:p>
        </p:txBody>
      </p:sp>
    </p:spTree>
    <p:extLst>
      <p:ext uri="{BB962C8B-B14F-4D97-AF65-F5344CB8AC3E}">
        <p14:creationId xmlns:p14="http://schemas.microsoft.com/office/powerpoint/2010/main" val="2984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9896" y="1241325"/>
            <a:ext cx="6046440" cy="3123779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Az anyagmennyiség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Az atomok tömege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772816"/>
            <a:ext cx="806489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b="1" dirty="0" smtClean="0"/>
              <a:t>Mennyi a hidrogénatom tömege grammban?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dirty="0" smtClean="0"/>
              <a:t>0,000 </a:t>
            </a:r>
            <a:r>
              <a:rPr lang="hu-HU" sz="2800" dirty="0" err="1" smtClean="0"/>
              <a:t>000</a:t>
            </a:r>
            <a:r>
              <a:rPr lang="hu-HU" sz="2800" dirty="0" smtClean="0"/>
              <a:t> </a:t>
            </a:r>
            <a:r>
              <a:rPr lang="hu-HU" sz="2800" dirty="0" err="1" smtClean="0"/>
              <a:t>000</a:t>
            </a:r>
            <a:r>
              <a:rPr lang="hu-HU" sz="2800" dirty="0" smtClean="0"/>
              <a:t> </a:t>
            </a:r>
            <a:r>
              <a:rPr lang="hu-HU" sz="2800" dirty="0" err="1" smtClean="0"/>
              <a:t>000</a:t>
            </a:r>
            <a:r>
              <a:rPr lang="hu-HU" sz="2800" dirty="0" smtClean="0"/>
              <a:t> </a:t>
            </a:r>
            <a:r>
              <a:rPr lang="hu-HU" sz="2800" dirty="0" err="1" smtClean="0"/>
              <a:t>000</a:t>
            </a:r>
            <a:r>
              <a:rPr lang="hu-HU" sz="2800" dirty="0" smtClean="0"/>
              <a:t> </a:t>
            </a:r>
            <a:r>
              <a:rPr lang="hu-HU" sz="2800" dirty="0" err="1" smtClean="0"/>
              <a:t>000</a:t>
            </a:r>
            <a:r>
              <a:rPr lang="hu-HU" sz="2800" dirty="0" smtClean="0"/>
              <a:t> </a:t>
            </a:r>
            <a:r>
              <a:rPr lang="hu-HU" sz="2800" dirty="0" err="1" smtClean="0"/>
              <a:t>000</a:t>
            </a:r>
            <a:r>
              <a:rPr lang="hu-HU" sz="2800" dirty="0" smtClean="0"/>
              <a:t> 001 67 g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sz="2800" b="1" dirty="0" smtClean="0">
              <a:latin typeface="Tempus Sans ITC" panose="04020404030D07020202" pitchFamily="82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b="1" dirty="0" smtClean="0">
                <a:latin typeface="Tempus Sans ITC" panose="04020404030D07020202" pitchFamily="82" charset="0"/>
              </a:rPr>
              <a:t>És egy szénatom tömege sem sokkal több…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dirty="0"/>
              <a:t>0,000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err="1"/>
              <a:t>000</a:t>
            </a:r>
            <a:r>
              <a:rPr lang="hu-HU" sz="2800" dirty="0"/>
              <a:t> </a:t>
            </a:r>
            <a:r>
              <a:rPr lang="hu-HU" sz="2800" dirty="0" smtClean="0"/>
              <a:t>019 92 g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relatív atomtömeg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5229200"/>
            <a:ext cx="8064896" cy="16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Hogyan tudunk ilyen kis tömegeket mérni?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Hogyan lehet ilyen kicsi számokkal dolgozni?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46476"/>
              </p:ext>
            </p:extLst>
          </p:nvPr>
        </p:nvGraphicFramePr>
        <p:xfrm>
          <a:off x="1043608" y="1340768"/>
          <a:ext cx="6984777" cy="3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Név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Jelölés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Tömeg (kg)</a:t>
                      </a:r>
                      <a:endParaRPr lang="en-US" sz="2800" dirty="0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proton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p</a:t>
                      </a:r>
                      <a:r>
                        <a:rPr lang="hu-HU" sz="2800" baseline="30000" dirty="0" smtClean="0"/>
                        <a:t>+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1, 673 ● 10</a:t>
                      </a:r>
                      <a:r>
                        <a:rPr lang="hu-HU" sz="2800" baseline="30000" dirty="0" smtClean="0"/>
                        <a:t>-27</a:t>
                      </a:r>
                      <a:endParaRPr lang="en-US" sz="2800" baseline="30000" dirty="0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neutron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n</a:t>
                      </a:r>
                      <a:r>
                        <a:rPr lang="hu-HU" sz="2800" baseline="30000" dirty="0" smtClean="0"/>
                        <a:t>0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1, 675 ● 10</a:t>
                      </a:r>
                      <a:r>
                        <a:rPr lang="hu-HU" sz="2800" baseline="30000" dirty="0" smtClean="0"/>
                        <a:t>-27</a:t>
                      </a:r>
                      <a:endParaRPr lang="en-US" sz="2800" baseline="30000" dirty="0" smtClean="0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elektron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e</a:t>
                      </a:r>
                      <a:r>
                        <a:rPr lang="hu-HU" sz="2800" baseline="30000" dirty="0" smtClean="0"/>
                        <a:t>-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9, 109 ● 10</a:t>
                      </a:r>
                      <a:r>
                        <a:rPr lang="hu-HU" sz="2800" baseline="30000" dirty="0" smtClean="0"/>
                        <a:t>-31</a:t>
                      </a:r>
                      <a:endParaRPr lang="en-US" sz="2800" baseline="300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5580112" y="1268760"/>
            <a:ext cx="2520280" cy="37444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268760"/>
            <a:ext cx="8640960" cy="403244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relatív atomtömeg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1"/>
              <p:cNvSpPr txBox="1">
                <a:spLocks/>
              </p:cNvSpPr>
              <p:nvPr/>
            </p:nvSpPr>
            <p:spPr>
              <a:xfrm>
                <a:off x="539552" y="1484784"/>
                <a:ext cx="8064896" cy="504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Az atom tömegét az ún. </a:t>
                </a:r>
                <a:r>
                  <a:rPr lang="hu-HU" b="1" i="1" dirty="0" smtClean="0"/>
                  <a:t>relatív atomtömeggel</a:t>
                </a:r>
                <a:r>
                  <a:rPr lang="hu-HU" dirty="0" smtClean="0"/>
                  <a:t> adjuk meg.</a:t>
                </a:r>
                <a:endParaRPr lang="hu-HU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A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RELATÍV ATOMTÖMEG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smtClean="0"/>
                  <a:t>azt adja meg, hogy az adott atom tömege hányszor nagyobb a </a:t>
                </a:r>
                <a:r>
                  <a:rPr lang="hu-HU" baseline="30000" dirty="0" smtClean="0"/>
                  <a:t>12</a:t>
                </a:r>
                <a:r>
                  <a:rPr lang="hu-HU" dirty="0" smtClean="0"/>
                  <a:t>C izotóp tömegének 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i="1" dirty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hu-HU" i="1" dirty="0">
                        <a:latin typeface="Cambria Math"/>
                      </a:rPr>
                      <m:t> </m:t>
                    </m:r>
                  </m:oMath>
                </a14:m>
                <a:r>
                  <a:rPr lang="hu-HU" dirty="0" smtClean="0"/>
                  <a:t>részénél.</a:t>
                </a:r>
                <a:endParaRPr lang="hu-HU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endParaRPr lang="hu-HU" dirty="0"/>
              </a:p>
            </p:txBody>
          </p:sp>
        </mc:Choice>
        <mc:Fallback xmlns="">
          <p:sp>
            <p:nvSpPr>
              <p:cNvPr id="5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8064896" cy="5040560"/>
              </a:xfrm>
              <a:prstGeom prst="rect">
                <a:avLst/>
              </a:prstGeom>
              <a:blipFill rotWithShape="1">
                <a:blip r:embed="rId3"/>
                <a:stretch>
                  <a:fillRect l="-1740" t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1"/>
          <p:cNvSpPr txBox="1">
            <a:spLocks/>
          </p:cNvSpPr>
          <p:nvPr/>
        </p:nvSpPr>
        <p:spPr>
          <a:xfrm>
            <a:off x="539552" y="1436658"/>
            <a:ext cx="705678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b="1" dirty="0" smtClean="0">
                <a:latin typeface="Tempus Sans ITC" panose="04020404030D07020202" pitchFamily="82" charset="0"/>
              </a:rPr>
              <a:t>1-1 atom tulajdonságait kémcsőben nem tudjuk jól vizsgálni…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b="1" dirty="0" smtClean="0">
                <a:latin typeface="Tempus Sans ITC" panose="04020404030D07020202" pitchFamily="82" charset="0"/>
              </a:rPr>
              <a:t>A kémiai reakciókban nem csupán 1-1 atom vesz részt…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b="1" dirty="0" smtClean="0">
                <a:latin typeface="Tempus Sans ITC" panose="04020404030D07020202" pitchFamily="82" charset="0"/>
              </a:rPr>
              <a:t>Ezért bevezették az </a:t>
            </a:r>
            <a:r>
              <a:rPr lang="hu-HU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anyagmennyiség</a:t>
            </a:r>
            <a:r>
              <a:rPr lang="hu-HU" b="1" dirty="0" smtClean="0">
                <a:latin typeface="Tempus Sans ITC" panose="04020404030D07020202" pitchFamily="82" charset="0"/>
              </a:rPr>
              <a:t> és a </a:t>
            </a:r>
            <a:r>
              <a:rPr lang="hu-HU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moláris tömeg</a:t>
            </a:r>
            <a:r>
              <a:rPr lang="hu-HU" b="1" dirty="0" smtClean="0">
                <a:latin typeface="Tempus Sans ITC" panose="04020404030D07020202" pitchFamily="82" charset="0"/>
              </a:rPr>
              <a:t> fogalmát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100000">
                <a:schemeClr val="bg1"/>
              </a:gs>
              <a:gs pos="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3273711"/>
            <a:ext cx="8640960" cy="253647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Anyagmennyiség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413164"/>
            <a:ext cx="8352928" cy="455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/>
              <a:t>Az </a:t>
            </a:r>
            <a:r>
              <a:rPr lang="hu-HU" dirty="0"/>
              <a:t>anyagok mennyiségét </a:t>
            </a:r>
            <a:r>
              <a:rPr lang="hu-HU" dirty="0" smtClean="0"/>
              <a:t>a részecskék </a:t>
            </a:r>
            <a:r>
              <a:rPr lang="hu-HU" dirty="0"/>
              <a:t>számával </a:t>
            </a:r>
            <a:r>
              <a:rPr lang="hu-HU" dirty="0" smtClean="0"/>
              <a:t>jellemezhetjük.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 smtClean="0"/>
              <a:t>Az </a:t>
            </a:r>
            <a:r>
              <a:rPr lang="hu-HU" b="1" dirty="0" smtClean="0">
                <a:solidFill>
                  <a:schemeClr val="tx2"/>
                </a:solidFill>
              </a:rPr>
              <a:t>anyagmennyiség</a:t>
            </a:r>
            <a:r>
              <a:rPr lang="hu-HU" b="1" dirty="0" smtClean="0"/>
              <a:t> mértékegysége a mól.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 smtClean="0"/>
              <a:t>Jele: </a:t>
            </a:r>
            <a:r>
              <a:rPr lang="hu-HU" b="1" i="1" dirty="0" smtClean="0">
                <a:solidFill>
                  <a:schemeClr val="tx2"/>
                </a:solidFill>
              </a:rPr>
              <a:t>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hu-HU" b="1" dirty="0" smtClean="0">
                <a:solidFill>
                  <a:schemeClr val="tx2"/>
                </a:solidFill>
              </a:rPr>
              <a:t>6 • 10</a:t>
            </a:r>
            <a:r>
              <a:rPr lang="hu-HU" b="1" baseline="30000" dirty="0" smtClean="0">
                <a:solidFill>
                  <a:schemeClr val="tx2"/>
                </a:solidFill>
              </a:rPr>
              <a:t>23</a:t>
            </a:r>
            <a:r>
              <a:rPr lang="hu-HU" b="1" dirty="0" smtClean="0">
                <a:solidFill>
                  <a:schemeClr val="tx2"/>
                </a:solidFill>
              </a:rPr>
              <a:t> db</a:t>
            </a:r>
            <a:r>
              <a:rPr lang="hu-HU" b="1" dirty="0" smtClean="0"/>
              <a:t> </a:t>
            </a:r>
            <a:r>
              <a:rPr lang="hu-HU" b="1" dirty="0">
                <a:solidFill>
                  <a:schemeClr val="tx2"/>
                </a:solidFill>
              </a:rPr>
              <a:t>részecske = 1 mol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80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4973778" y="6128985"/>
            <a:ext cx="2325424" cy="63203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2996952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Anyagmennyiség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1"/>
              <p:cNvSpPr txBox="1">
                <a:spLocks/>
              </p:cNvSpPr>
              <p:nvPr/>
            </p:nvSpPr>
            <p:spPr>
              <a:xfrm>
                <a:off x="539552" y="1412776"/>
                <a:ext cx="8352928" cy="5184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Az atomok 1 móljának tömege megegyezik azok relatív atomtömegének grammokban kifejezett értékével.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hu-HU" dirty="0" smtClean="0"/>
                  <a:t>1 mol = 6 </a:t>
                </a:r>
                <a:r>
                  <a:rPr lang="hu-HU" b="1" dirty="0"/>
                  <a:t>•</a:t>
                </a:r>
                <a:r>
                  <a:rPr lang="hu-HU" dirty="0" smtClean="0"/>
                  <a:t> 10</a:t>
                </a:r>
                <a:r>
                  <a:rPr lang="hu-HU" baseline="30000" dirty="0" smtClean="0"/>
                  <a:t>23</a:t>
                </a:r>
                <a:r>
                  <a:rPr lang="hu-HU" dirty="0" smtClean="0"/>
                  <a:t> (hatszázezer-trillió) db részecske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hu-HU" b="1" i="1" dirty="0" smtClean="0">
                    <a:solidFill>
                      <a:srgbClr val="FF0000"/>
                    </a:solidFill>
                  </a:rPr>
                  <a:t>Avogadro-állandó: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6 </a:t>
                </a:r>
                <a:r>
                  <a:rPr lang="hu-HU" b="1" dirty="0">
                    <a:solidFill>
                      <a:srgbClr val="FF0000"/>
                    </a:solidFill>
                  </a:rPr>
                  <a:t>•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10</a:t>
                </a:r>
                <a:r>
                  <a:rPr lang="hu-HU" baseline="30000" dirty="0" smtClean="0">
                    <a:solidFill>
                      <a:srgbClr val="FF0000"/>
                    </a:solidFill>
                  </a:rPr>
                  <a:t>23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hu-HU" dirty="0" smtClean="0"/>
                  <a:t>, </a:t>
                </a:r>
                <a:r>
                  <a:rPr lang="hu-HU" b="1" dirty="0" smtClean="0"/>
                  <a:t>Jele:</a:t>
                </a:r>
                <a:r>
                  <a:rPr lang="hu-HU" dirty="0" smtClean="0"/>
                  <a:t> </a:t>
                </a:r>
                <a:r>
                  <a:rPr lang="hu-HU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hu-HU" i="1" baseline="-25000" dirty="0" smtClean="0">
                    <a:solidFill>
                      <a:srgbClr val="FF0000"/>
                    </a:solidFill>
                  </a:rPr>
                  <a:t>A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Az Avogadro-állandó segítségével kiszámítható adott anyagmennyiségű anyag részecskéinek a száma (</a:t>
                </a:r>
                <a:r>
                  <a:rPr lang="hu-HU" i="1" dirty="0" smtClean="0"/>
                  <a:t>N</a:t>
                </a:r>
                <a:r>
                  <a:rPr lang="hu-HU" dirty="0" smtClean="0"/>
                  <a:t>).		</a:t>
                </a:r>
                <a:r>
                  <a:rPr lang="hu-HU" i="1" dirty="0"/>
                  <a:t>	</a:t>
                </a:r>
                <a:r>
                  <a:rPr lang="hu-HU" i="1" dirty="0" smtClean="0"/>
                  <a:t> </a:t>
                </a:r>
                <a:r>
                  <a:rPr lang="hu-HU" b="1" i="1" dirty="0" smtClean="0"/>
                  <a:t>N </a:t>
                </a:r>
                <a:r>
                  <a:rPr lang="hu-HU" b="1" dirty="0" smtClean="0"/>
                  <a:t>=</a:t>
                </a:r>
                <a:r>
                  <a:rPr lang="hu-HU" b="1" i="1" dirty="0" smtClean="0"/>
                  <a:t> </a:t>
                </a:r>
                <a:r>
                  <a:rPr lang="hu-HU" b="1" i="1" dirty="0" err="1" smtClean="0">
                    <a:solidFill>
                      <a:schemeClr val="tx2"/>
                    </a:solidFill>
                  </a:rPr>
                  <a:t>n</a:t>
                </a:r>
                <a:r>
                  <a:rPr lang="hu-HU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hu-HU" b="1" i="1" dirty="0"/>
                  <a:t>•</a:t>
                </a:r>
                <a:r>
                  <a:rPr lang="hu-HU" b="1" i="1" dirty="0">
                    <a:solidFill>
                      <a:schemeClr val="tx2"/>
                    </a:solidFill>
                  </a:rPr>
                  <a:t>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hu-HU" b="1" i="1" baseline="-25000" dirty="0" smtClean="0">
                    <a:solidFill>
                      <a:srgbClr val="FF0000"/>
                    </a:solidFill>
                  </a:rPr>
                  <a:t>A</a:t>
                </a:r>
                <a:endParaRPr lang="hu-HU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52928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1679" t="-1529" r="-1168" b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Anyagmennyiség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1"/>
              <p:cNvSpPr txBox="1">
                <a:spLocks/>
              </p:cNvSpPr>
              <p:nvPr/>
            </p:nvSpPr>
            <p:spPr>
              <a:xfrm>
                <a:off x="333193" y="1288081"/>
                <a:ext cx="8618303" cy="5184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b="1" dirty="0" smtClean="0"/>
                  <a:t>Hány darab atomot tartalmaz 5 mol alumínium?</a:t>
                </a:r>
              </a:p>
              <a:p>
                <a:pPr marL="91440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hu-HU" sz="3200" dirty="0" smtClean="0">
                    <a:solidFill>
                      <a:schemeClr val="tx2"/>
                    </a:solidFill>
                  </a:rPr>
                  <a:t> = 5 mol</a:t>
                </a:r>
              </a:p>
              <a:p>
                <a:pPr marL="91440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hu-HU" sz="3200" b="1" i="1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u-HU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sz="3200" dirty="0">
                    <a:solidFill>
                      <a:srgbClr val="FF0000"/>
                    </a:solidFill>
                  </a:rPr>
                  <a:t>= </a:t>
                </a:r>
                <a:r>
                  <a:rPr lang="hu-HU" sz="3200" dirty="0" smtClean="0">
                    <a:solidFill>
                      <a:srgbClr val="FF0000"/>
                    </a:solidFill>
                  </a:rPr>
                  <a:t>6 </a:t>
                </a:r>
                <a:r>
                  <a:rPr lang="hu-HU" sz="3200" b="1" dirty="0">
                    <a:solidFill>
                      <a:srgbClr val="FF0000"/>
                    </a:solidFill>
                  </a:rPr>
                  <a:t>•</a:t>
                </a:r>
                <a:r>
                  <a:rPr lang="hu-HU" sz="3200" dirty="0" smtClean="0">
                    <a:solidFill>
                      <a:srgbClr val="FF0000"/>
                    </a:solidFill>
                  </a:rPr>
                  <a:t> 10</a:t>
                </a:r>
                <a:r>
                  <a:rPr lang="hu-HU" sz="3200" baseline="30000" dirty="0" smtClean="0">
                    <a:solidFill>
                      <a:srgbClr val="FF0000"/>
                    </a:solidFill>
                  </a:rPr>
                  <a:t>23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𝑚𝑜𝑙</m:t>
                        </m:r>
                      </m:den>
                    </m:f>
                  </m:oMath>
                </a14:m>
                <a:endParaRPr lang="hu-HU" sz="3200" dirty="0" smtClean="0">
                  <a:solidFill>
                    <a:srgbClr val="FF0000"/>
                  </a:solidFill>
                </a:endParaRPr>
              </a:p>
              <a:p>
                <a:pPr marL="91440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i="1" dirty="0" smtClean="0"/>
                  <a:t> </a:t>
                </a:r>
                <a:r>
                  <a:rPr lang="hu-HU" sz="3200" b="1" i="1" dirty="0" smtClean="0"/>
                  <a:t>N </a:t>
                </a:r>
                <a:r>
                  <a:rPr lang="hu-HU" sz="3200" b="1" dirty="0" smtClean="0"/>
                  <a:t>= </a:t>
                </a:r>
                <a:r>
                  <a:rPr lang="hu-HU" sz="3200" b="1" i="1" dirty="0" err="1" smtClean="0">
                    <a:solidFill>
                      <a:schemeClr val="tx2"/>
                    </a:solidFill>
                  </a:rPr>
                  <a:t>n</a:t>
                </a:r>
                <a:r>
                  <a:rPr lang="hu-HU" sz="3200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hu-HU" sz="3200" b="1" i="1" dirty="0"/>
                  <a:t>• </a:t>
                </a:r>
                <a:r>
                  <a:rPr lang="hu-HU" sz="3200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hu-HU" sz="3200" b="1" i="1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u-HU" sz="32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sz="3200" b="1" dirty="0" smtClean="0"/>
                  <a:t>= </a:t>
                </a:r>
                <a:r>
                  <a:rPr lang="hu-HU" sz="3200" b="1" dirty="0" smtClean="0">
                    <a:solidFill>
                      <a:schemeClr val="tx2"/>
                    </a:solidFill>
                  </a:rPr>
                  <a:t>5 </a:t>
                </a:r>
                <a:r>
                  <a:rPr lang="hu-HU" sz="3200" b="1" dirty="0"/>
                  <a:t>•</a:t>
                </a:r>
                <a:r>
                  <a:rPr lang="hu-HU" sz="3200" b="1" dirty="0">
                    <a:solidFill>
                      <a:schemeClr val="tx2"/>
                    </a:solidFill>
                  </a:rPr>
                  <a:t> </a:t>
                </a:r>
                <a:r>
                  <a:rPr lang="hu-HU" sz="3200" b="1" dirty="0" smtClean="0">
                    <a:solidFill>
                      <a:srgbClr val="FF0000"/>
                    </a:solidFill>
                  </a:rPr>
                  <a:t>6 • 10</a:t>
                </a:r>
                <a:r>
                  <a:rPr lang="hu-HU" sz="3200" b="1" baseline="30000" dirty="0" smtClean="0">
                    <a:solidFill>
                      <a:srgbClr val="FF0000"/>
                    </a:solidFill>
                  </a:rPr>
                  <a:t>23</a:t>
                </a:r>
                <a:r>
                  <a:rPr lang="hu-HU" sz="32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hu-HU" sz="3200" b="1" i="1" dirty="0"/>
                  <a:t>= </a:t>
                </a:r>
                <a:r>
                  <a:rPr lang="hu-HU" sz="3200" b="1" i="1" dirty="0" smtClean="0"/>
                  <a:t>30 • </a:t>
                </a:r>
                <a:r>
                  <a:rPr lang="hu-HU" sz="3200" b="1" i="1" dirty="0"/>
                  <a:t>10</a:t>
                </a:r>
                <a:r>
                  <a:rPr lang="hu-HU" sz="3200" b="1" i="1" baseline="30000" dirty="0"/>
                  <a:t>23</a:t>
                </a:r>
                <a:r>
                  <a:rPr lang="hu-HU" sz="3200" b="1" i="1" dirty="0"/>
                  <a:t> db </a:t>
                </a:r>
                <a:r>
                  <a:rPr lang="hu-HU" sz="3200" b="1" i="1" dirty="0" smtClean="0"/>
                  <a:t>atom</a:t>
                </a:r>
                <a:endParaRPr lang="hu-HU" sz="3200" b="1" i="1" dirty="0"/>
              </a:p>
              <a:p>
                <a:pPr marL="0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hu-HU" sz="3200" dirty="0" smtClean="0"/>
              </a:p>
            </p:txBody>
          </p:sp>
        </mc:Choice>
        <mc:Fallback xmlns="">
          <p:sp>
            <p:nvSpPr>
              <p:cNvPr id="5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3" y="1288081"/>
                <a:ext cx="8618303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1840" t="-1528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" name="Szabadkézi sokszög 1"/>
          <p:cNvSpPr/>
          <p:nvPr/>
        </p:nvSpPr>
        <p:spPr>
          <a:xfrm>
            <a:off x="5863389" y="4355432"/>
            <a:ext cx="1436110" cy="64465"/>
          </a:xfrm>
          <a:custGeom>
            <a:avLst/>
            <a:gdLst>
              <a:gd name="connsiteX0" fmla="*/ 0 w 1436110"/>
              <a:gd name="connsiteY0" fmla="*/ 0 h 64465"/>
              <a:gd name="connsiteX1" fmla="*/ 1435769 w 1436110"/>
              <a:gd name="connsiteY1" fmla="*/ 0 h 64465"/>
              <a:gd name="connsiteX2" fmla="*/ 144379 w 1436110"/>
              <a:gd name="connsiteY2" fmla="*/ 56147 h 64465"/>
              <a:gd name="connsiteX3" fmla="*/ 1074822 w 1436110"/>
              <a:gd name="connsiteY3" fmla="*/ 64168 h 64465"/>
              <a:gd name="connsiteX4" fmla="*/ 1074822 w 1436110"/>
              <a:gd name="connsiteY4" fmla="*/ 64168 h 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110" h="64465">
                <a:moveTo>
                  <a:pt x="0" y="0"/>
                </a:moveTo>
                <a:lnTo>
                  <a:pt x="1435769" y="0"/>
                </a:lnTo>
                <a:cubicBezTo>
                  <a:pt x="1459832" y="9358"/>
                  <a:pt x="204537" y="45452"/>
                  <a:pt x="144379" y="56147"/>
                </a:cubicBezTo>
                <a:cubicBezTo>
                  <a:pt x="84221" y="66842"/>
                  <a:pt x="1074822" y="64168"/>
                  <a:pt x="1074822" y="64168"/>
                </a:cubicBezTo>
                <a:lnTo>
                  <a:pt x="1074822" y="64168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6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268760"/>
            <a:ext cx="8640960" cy="496855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745232" y="274638"/>
            <a:ext cx="7643192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moláris tömeg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1"/>
              <p:cNvSpPr txBox="1">
                <a:spLocks/>
              </p:cNvSpPr>
              <p:nvPr/>
            </p:nvSpPr>
            <p:spPr>
              <a:xfrm>
                <a:off x="539552" y="1412775"/>
                <a:ext cx="8064896" cy="4697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dirty="0" smtClean="0"/>
                  <a:t>A </a:t>
                </a:r>
                <a:r>
                  <a:rPr lang="hu-HU" b="1" i="1" dirty="0">
                    <a:solidFill>
                      <a:srgbClr val="FF0000"/>
                    </a:solidFill>
                  </a:rPr>
                  <a:t>MOLÁRIS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TÖMEG</a:t>
                </a:r>
                <a:r>
                  <a:rPr lang="hu-HU" dirty="0" smtClean="0"/>
                  <a:t> 1 mólnyi anyagmennyiségű anyag tömege.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jele: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M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 smtClean="0"/>
                  <a:t>mértékegysége: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hu-HU" i="1">
                            <a:latin typeface="Cambria Math"/>
                          </a:rPr>
                          <m:t>𝑚𝑜𝑙</m:t>
                        </m:r>
                      </m:den>
                    </m:f>
                  </m:oMath>
                </a14:m>
                <a:endParaRPr lang="hu-HU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dirty="0" smtClean="0"/>
                  <a:t>A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moláris tömeg</a:t>
                </a:r>
                <a:r>
                  <a:rPr lang="hu-HU" dirty="0" smtClean="0"/>
                  <a:t> és az </a:t>
                </a:r>
                <a:r>
                  <a:rPr lang="hu-HU" b="1" i="1" dirty="0" smtClean="0">
                    <a:solidFill>
                      <a:schemeClr val="tx2"/>
                    </a:solidFill>
                  </a:rPr>
                  <a:t>anyagmennyiség</a:t>
                </a:r>
                <a:r>
                  <a:rPr lang="hu-HU" dirty="0" smtClean="0">
                    <a:solidFill>
                      <a:schemeClr val="tx2"/>
                    </a:solidFill>
                  </a:rPr>
                  <a:t> </a:t>
                </a:r>
                <a:r>
                  <a:rPr lang="hu-HU" dirty="0" smtClean="0"/>
                  <a:t>ismeretében kiszámítható az adott anyag tömege (</a:t>
                </a:r>
                <a:r>
                  <a:rPr lang="hu-HU" i="1" dirty="0" smtClean="0"/>
                  <a:t>m</a:t>
                </a:r>
                <a:r>
                  <a:rPr lang="hu-HU" dirty="0" smtClean="0"/>
                  <a:t>).		</a:t>
                </a:r>
                <a:r>
                  <a:rPr lang="hu-HU" b="1" i="1" dirty="0" smtClean="0"/>
                  <a:t>m</a:t>
                </a:r>
                <a:r>
                  <a:rPr lang="hu-HU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hu-HU" b="1" dirty="0" smtClean="0"/>
                  <a:t>=</a:t>
                </a:r>
                <a:r>
                  <a:rPr lang="hu-HU" b="1" i="1" dirty="0" smtClean="0">
                    <a:solidFill>
                      <a:schemeClr val="tx2"/>
                    </a:solidFill>
                  </a:rPr>
                  <a:t> n </a:t>
                </a:r>
                <a:r>
                  <a:rPr lang="hu-HU" b="1" dirty="0"/>
                  <a:t>•</a:t>
                </a:r>
                <a:r>
                  <a:rPr lang="hu-HU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hu-HU" b="1" i="1" dirty="0" smtClean="0">
                    <a:solidFill>
                      <a:srgbClr val="FF0000"/>
                    </a:solidFill>
                  </a:rPr>
                  <a:t>M</a:t>
                </a:r>
                <a:endParaRPr lang="hu-HU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5"/>
                <a:ext cx="8064896" cy="4697079"/>
              </a:xfrm>
              <a:prstGeom prst="rect">
                <a:avLst/>
              </a:prstGeom>
              <a:blipFill rotWithShape="1">
                <a:blip r:embed="rId2"/>
                <a:stretch>
                  <a:fillRect l="-1967" t="-1688" r="-2345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Miből épül fel a világ?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5357192"/>
          </a:xfrm>
        </p:spPr>
        <p:txBody>
          <a:bodyPr>
            <a:normAutofit/>
          </a:bodyPr>
          <a:lstStyle/>
          <a:p>
            <a:r>
              <a:rPr lang="hu-HU" dirty="0" smtClean="0"/>
              <a:t>Mi miből vagyunk?</a:t>
            </a:r>
          </a:p>
          <a:p>
            <a:r>
              <a:rPr lang="hu-HU" dirty="0" smtClean="0"/>
              <a:t>Miből épülnek fel az egyes anyagok?</a:t>
            </a:r>
          </a:p>
          <a:p>
            <a:r>
              <a:rPr lang="hu-HU" dirty="0"/>
              <a:t>Egy démokritoszi kísérlet: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Démokritosz </a:t>
            </a:r>
            <a:r>
              <a:rPr lang="hu-HU" dirty="0"/>
              <a:t>szerint az atomok az anyagok építőkövei, melyek tovább nem oszthatók.</a:t>
            </a:r>
            <a:endParaRPr lang="en-US" dirty="0"/>
          </a:p>
          <a:p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4740"/>
            <a:ext cx="4536504" cy="138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5076056" y="3002176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empus Sans ITC" panose="04020404030D07020202" pitchFamily="82" charset="0"/>
              </a:rPr>
              <a:t>Ha félbe vágunk egy barackot, aztán még egyszer félbe, és még egyszer, és ismét, és ismét…. Végül egy akkora darabot kapunk, amit már nem tudunk tovább felezni!</a:t>
            </a:r>
          </a:p>
          <a:p>
            <a:r>
              <a:rPr lang="hu-HU" sz="2000" b="1" dirty="0" smtClean="0">
                <a:latin typeface="Tempus Sans ITC" panose="04020404030D07020202" pitchFamily="82" charset="0"/>
              </a:rPr>
              <a:t>Démokritosz szerint ez az atom!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351292" y="908720"/>
            <a:ext cx="175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empus Sans ITC" panose="04020404030D07020202" pitchFamily="82" charset="0"/>
              </a:rPr>
              <a:t>Ez már az ókori embereket is érdekelte…</a:t>
            </a:r>
            <a:endParaRPr lang="hu-HU" b="1" dirty="0">
              <a:latin typeface="Tempus Sans ITC" panose="04020404030D07020202" pitchFamily="82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6937201" y="1700808"/>
            <a:ext cx="443111" cy="3464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Anyagmennyiség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1"/>
              <p:cNvSpPr txBox="1">
                <a:spLocks/>
              </p:cNvSpPr>
              <p:nvPr/>
            </p:nvSpPr>
            <p:spPr>
              <a:xfrm>
                <a:off x="539552" y="1412776"/>
                <a:ext cx="8352928" cy="5184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b="1" dirty="0" smtClean="0"/>
                  <a:t>Mérjük le egy </a:t>
                </a:r>
                <a:r>
                  <a:rPr lang="hu-HU" b="1" dirty="0" err="1" smtClean="0"/>
                  <a:t>aktívszén</a:t>
                </a:r>
                <a:r>
                  <a:rPr lang="hu-HU" b="1" dirty="0" smtClean="0"/>
                  <a:t> tabletta tömegét. A szén moláris tömege 12 g/mol. Mennyi az anyagmennyisége egy db </a:t>
                </a:r>
                <a:r>
                  <a:rPr lang="hu-HU" b="1" dirty="0" err="1" smtClean="0"/>
                  <a:t>aktívszén</a:t>
                </a:r>
                <a:r>
                  <a:rPr lang="hu-HU" b="1" dirty="0" smtClean="0"/>
                  <a:t> tablettának?</a:t>
                </a:r>
              </a:p>
              <a:p>
                <a:pPr marL="712788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i="1" dirty="0">
                    <a:ea typeface="Cambria Math" panose="02040503050406030204" pitchFamily="18" charset="0"/>
                  </a:rPr>
                  <a:t>m</a:t>
                </a:r>
                <a:r>
                  <a:rPr lang="hu-HU" sz="3200" dirty="0">
                    <a:ea typeface="Cambria Math" panose="02040503050406030204" pitchFamily="18" charset="0"/>
                  </a:rPr>
                  <a:t> = …….. g</a:t>
                </a:r>
              </a:p>
              <a:p>
                <a:pPr marL="712788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i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M</a:t>
                </a:r>
                <a:r>
                  <a:rPr lang="hu-HU" sz="3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hu-HU" sz="3200" dirty="0">
                    <a:ea typeface="Cambria Math" panose="02040503050406030204" pitchFamily="18" charset="0"/>
                  </a:rPr>
                  <a:t>= 12,0 g/mol</a:t>
                </a:r>
              </a:p>
              <a:p>
                <a:pPr marL="712788" lvl="2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i="1" dirty="0" smtClean="0">
                    <a:ea typeface="Cambria Math" panose="02040503050406030204" pitchFamily="18" charset="0"/>
                  </a:rPr>
                  <a:t>m </a:t>
                </a:r>
                <a:r>
                  <a:rPr lang="hu-HU" sz="3200" b="1" dirty="0" smtClean="0">
                    <a:ea typeface="Cambria Math" panose="02040503050406030204" pitchFamily="18" charset="0"/>
                  </a:rPr>
                  <a:t>= </a:t>
                </a:r>
                <a:r>
                  <a:rPr lang="hu-HU" sz="3200" b="1" i="1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n </a:t>
                </a:r>
                <a:r>
                  <a:rPr lang="hu-HU" sz="3200" b="1" dirty="0">
                    <a:ea typeface="Cambria Math" panose="02040503050406030204" pitchFamily="18" charset="0"/>
                  </a:rPr>
                  <a:t>•</a:t>
                </a:r>
                <a:r>
                  <a:rPr lang="hu-HU" sz="3200" b="1" i="1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hu-HU" sz="3200" b="1" i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M</a:t>
                </a:r>
                <a:r>
                  <a:rPr lang="hu-HU" sz="3200" b="1" i="1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hu-HU" sz="3200" b="1" i="1" dirty="0" smtClean="0">
                    <a:ea typeface="Cambria Math" panose="02040503050406030204" pitchFamily="18" charset="0"/>
                  </a:rPr>
                  <a:t>→ </a:t>
                </a:r>
                <a:r>
                  <a:rPr lang="hu-HU" sz="3200" b="1" i="1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hu-HU" sz="3200" b="1" i="1" dirty="0" smtClean="0">
                    <a:ea typeface="Cambria Math" panose="02040503050406030204" pitchFamily="18" charset="0"/>
                  </a:rPr>
                  <a:t> </a:t>
                </a:r>
                <a:r>
                  <a:rPr lang="hu-HU" sz="3200" b="1" dirty="0" smtClean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hu-HU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hu-HU" sz="3200" b="1" dirty="0" smtClean="0">
                    <a:ea typeface="Cambria Math" panose="02040503050406030204" pitchFamily="18" charset="0"/>
                  </a:rPr>
                  <a:t> </a:t>
                </a:r>
                <a:endParaRPr lang="hu-HU" sz="32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52928" cy="5184576"/>
              </a:xfrm>
              <a:prstGeom prst="rect">
                <a:avLst/>
              </a:prstGeom>
              <a:blipFill rotWithShape="1">
                <a:blip r:embed="rId3"/>
                <a:stretch>
                  <a:fillRect l="-1898" t="-1529" r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6824767" y="5409316"/>
            <a:ext cx="1436110" cy="64465"/>
          </a:xfrm>
          <a:custGeom>
            <a:avLst/>
            <a:gdLst>
              <a:gd name="connsiteX0" fmla="*/ 0 w 1436110"/>
              <a:gd name="connsiteY0" fmla="*/ 0 h 64465"/>
              <a:gd name="connsiteX1" fmla="*/ 1435769 w 1436110"/>
              <a:gd name="connsiteY1" fmla="*/ 0 h 64465"/>
              <a:gd name="connsiteX2" fmla="*/ 144379 w 1436110"/>
              <a:gd name="connsiteY2" fmla="*/ 56147 h 64465"/>
              <a:gd name="connsiteX3" fmla="*/ 1074822 w 1436110"/>
              <a:gd name="connsiteY3" fmla="*/ 64168 h 64465"/>
              <a:gd name="connsiteX4" fmla="*/ 1074822 w 1436110"/>
              <a:gd name="connsiteY4" fmla="*/ 64168 h 6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110" h="64465">
                <a:moveTo>
                  <a:pt x="0" y="0"/>
                </a:moveTo>
                <a:lnTo>
                  <a:pt x="1435769" y="0"/>
                </a:lnTo>
                <a:cubicBezTo>
                  <a:pt x="1459832" y="9358"/>
                  <a:pt x="204537" y="45452"/>
                  <a:pt x="144379" y="56147"/>
                </a:cubicBezTo>
                <a:cubicBezTo>
                  <a:pt x="84221" y="66842"/>
                  <a:pt x="1074822" y="64168"/>
                  <a:pt x="1074822" y="64168"/>
                </a:cubicBezTo>
                <a:lnTo>
                  <a:pt x="1074822" y="64168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1"/>
              <p:cNvSpPr txBox="1">
                <a:spLocks/>
              </p:cNvSpPr>
              <p:nvPr/>
            </p:nvSpPr>
            <p:spPr>
              <a:xfrm>
                <a:off x="4453423" y="4774220"/>
                <a:ext cx="4880712" cy="10054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3200" b="1" dirty="0" smtClean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hu-HU" sz="3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hu-HU" sz="3200" b="1" dirty="0" smtClean="0">
                    <a:ea typeface="Cambria Math" panose="02040503050406030204" pitchFamily="18" charset="0"/>
                  </a:rPr>
                  <a:t> = ………… mol</a:t>
                </a:r>
                <a:endParaRPr lang="hu-HU" sz="32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artalom hely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23" y="4774220"/>
                <a:ext cx="4880712" cy="1005485"/>
              </a:xfrm>
              <a:prstGeom prst="rect">
                <a:avLst/>
              </a:prstGeom>
              <a:blipFill rotWithShape="1">
                <a:blip r:embed="rId4"/>
                <a:stretch>
                  <a:fillRect l="-3250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5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268760"/>
            <a:ext cx="8640960" cy="547260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457200" y="74113"/>
            <a:ext cx="8622632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Mit jelöl a vegyjel és a relatív atomtömeg?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539552" y="1340768"/>
            <a:ext cx="835292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/>
              <a:t>A periódusos rendszerben található vegyjel jelölhet: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egy atomot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egy elemet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/>
              <a:t>A periódusos rendszerben feltüntetett relatív atomtömeg jelentheti: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1 db atom relatív tömegét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1 mol (azaz 6 </a:t>
            </a:r>
            <a:r>
              <a:rPr lang="hu-HU" b="1" dirty="0"/>
              <a:t>•</a:t>
            </a:r>
            <a:r>
              <a:rPr lang="hu-HU" dirty="0" smtClean="0"/>
              <a:t> 10</a:t>
            </a:r>
            <a:r>
              <a:rPr lang="hu-HU" baseline="30000" dirty="0" smtClean="0"/>
              <a:t>23</a:t>
            </a:r>
            <a:r>
              <a:rPr lang="hu-HU" dirty="0" smtClean="0"/>
              <a:t> db) atom tömegét grammban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761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92076" cy="4525963"/>
          </a:xfrm>
        </p:spPr>
        <p:txBody>
          <a:bodyPr/>
          <a:lstStyle/>
          <a:p>
            <a:r>
              <a:rPr lang="hu-HU" dirty="0" smtClean="0"/>
              <a:t>Mi történik, ha egy nejlonzacskóból kivágott csíkot megdörzsölünk és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 kezünkkel közelítünk felé?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egy </a:t>
            </a:r>
            <a:r>
              <a:rPr lang="hu-HU" dirty="0"/>
              <a:t>elektromos töltéssel nem </a:t>
            </a:r>
            <a:r>
              <a:rPr lang="hu-HU" dirty="0" smtClean="0"/>
              <a:t>rendelkező tárgyhoz (pl.: asztalhoz) közelítünk vele?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egy másik, ugyancsak megdörzsölt nejlonzacskó csíkhoz közelítjük?</a:t>
            </a:r>
            <a:r>
              <a:rPr lang="hu-HU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13110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65440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39752" y="6372245"/>
            <a:ext cx="67641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[1] </a:t>
            </a:r>
            <a:r>
              <a:rPr lang="en-US" sz="1000" b="1" dirty="0" err="1"/>
              <a:t>MIddle</a:t>
            </a:r>
            <a:r>
              <a:rPr lang="en-US" sz="1000" b="1" dirty="0"/>
              <a:t> school </a:t>
            </a:r>
            <a:r>
              <a:rPr lang="en-US" sz="1000" b="1" dirty="0" smtClean="0"/>
              <a:t>chemistry</a:t>
            </a:r>
            <a:r>
              <a:rPr lang="hu-HU" sz="1000" b="1" dirty="0" smtClean="0"/>
              <a:t>, </a:t>
            </a:r>
            <a:r>
              <a:rPr lang="en-US" sz="1000" b="1" dirty="0"/>
              <a:t>Chapter 4: The Periodic Table &amp; </a:t>
            </a:r>
            <a:r>
              <a:rPr lang="en-US" sz="1000" b="1" dirty="0" smtClean="0"/>
              <a:t>Bonding</a:t>
            </a:r>
            <a:r>
              <a:rPr lang="hu-HU" sz="1000" b="1" dirty="0" smtClean="0"/>
              <a:t>, 248-252. old. </a:t>
            </a:r>
          </a:p>
          <a:p>
            <a:pPr lvl="0" algn="r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hu-HU" sz="1000" dirty="0" smtClean="0">
                <a:solidFill>
                  <a:srgbClr val="000000"/>
                </a:solidFill>
                <a:hlinkClick r:id="rId6"/>
              </a:rPr>
              <a:t>www.middleschoolchemistry.com/lessonplans/chapter4/lesson1</a:t>
            </a:r>
            <a:r>
              <a:rPr lang="hu-HU" sz="1000" dirty="0" smtClean="0">
                <a:solidFill>
                  <a:srgbClr val="000000"/>
                </a:solidFill>
              </a:rPr>
              <a:t> 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történik, ha egy felfújt lufit a ruhánkhoz dörzsölünk, majd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apró papír fecnikhez közelítjük?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vékony vízsugárhoz közelítjük?</a:t>
            </a:r>
            <a:r>
              <a:rPr lang="hu-HU" baseline="30000" dirty="0" smtClean="0"/>
              <a:t>2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95375" y="4923165"/>
            <a:ext cx="7349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Tempus Sans ITC" panose="04020404030D07020202" pitchFamily="82" charset="0"/>
              </a:rPr>
              <a:t>És mi köze van ezeknek az atomokhoz és az elemi részecskékhez?</a:t>
            </a:r>
            <a:endParaRPr lang="en-US" sz="3200" b="1" dirty="0">
              <a:latin typeface="Tempus Sans ITC" panose="04020404030D070202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5440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13110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2339752" y="6386100"/>
            <a:ext cx="67641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en-US" sz="1000" b="1" dirty="0" err="1"/>
              <a:t>MIddle</a:t>
            </a:r>
            <a:r>
              <a:rPr lang="en-US" sz="1000" b="1" dirty="0"/>
              <a:t> school </a:t>
            </a:r>
            <a:r>
              <a:rPr lang="en-US" sz="1000" b="1" dirty="0" smtClean="0"/>
              <a:t>chemistry</a:t>
            </a:r>
            <a:r>
              <a:rPr lang="hu-HU" sz="1000" b="1" dirty="0" smtClean="0"/>
              <a:t>, </a:t>
            </a:r>
            <a:r>
              <a:rPr lang="en-US" sz="1000" b="1" dirty="0"/>
              <a:t>Chapter 4: The Periodic Table &amp; </a:t>
            </a:r>
            <a:r>
              <a:rPr lang="en-US" sz="1000" b="1" dirty="0" smtClean="0"/>
              <a:t>Bonding</a:t>
            </a:r>
            <a:r>
              <a:rPr lang="hu-HU" sz="1000" b="1" dirty="0" smtClean="0"/>
              <a:t>, 252-254. old. </a:t>
            </a:r>
          </a:p>
          <a:p>
            <a:pPr lvl="0" algn="r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hu-HU" sz="1000" dirty="0" smtClean="0">
                <a:solidFill>
                  <a:srgbClr val="000000"/>
                </a:solidFill>
                <a:hlinkClick r:id="rId6"/>
              </a:rPr>
              <a:t>www.middleschoolchemistry.com/lessonplans/chapter4/lesson1</a:t>
            </a:r>
            <a:r>
              <a:rPr lang="hu-HU" sz="1000" dirty="0" smtClean="0">
                <a:solidFill>
                  <a:srgbClr val="000000"/>
                </a:solidFill>
              </a:rPr>
              <a:t> 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Az elektronburok szerkezete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Elektronburok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Elektronburok: </a:t>
            </a:r>
            <a:r>
              <a:rPr lang="hu-HU" dirty="0" smtClean="0"/>
              <a:t>az térrész az atommag körül, melyen belül az elektronok 90% valószínűséggel megtalálhatóak.</a:t>
            </a:r>
          </a:p>
          <a:p>
            <a:endParaRPr lang="hu-HU" dirty="0" smtClean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2584612" y="3786704"/>
            <a:ext cx="2749878" cy="2749878"/>
            <a:chOff x="2584612" y="3212976"/>
            <a:chExt cx="2749878" cy="2749878"/>
          </a:xfrm>
        </p:grpSpPr>
        <p:sp>
          <p:nvSpPr>
            <p:cNvPr id="8" name="Ellipszis 7"/>
            <p:cNvSpPr>
              <a:spLocks noChangeAspect="1"/>
            </p:cNvSpPr>
            <p:nvPr/>
          </p:nvSpPr>
          <p:spPr>
            <a:xfrm flipV="1">
              <a:off x="2584612" y="3212976"/>
              <a:ext cx="2749878" cy="274987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zis 8"/>
            <p:cNvSpPr>
              <a:spLocks noChangeAspect="1"/>
            </p:cNvSpPr>
            <p:nvPr/>
          </p:nvSpPr>
          <p:spPr>
            <a:xfrm flipV="1">
              <a:off x="3851551" y="4479915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églalap 9"/>
          <p:cNvSpPr/>
          <p:nvPr/>
        </p:nvSpPr>
        <p:spPr>
          <a:xfrm>
            <a:off x="5819696" y="4138033"/>
            <a:ext cx="177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atommag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34777" y="5658912"/>
            <a:ext cx="2420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elektronfelhő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12" name="Egyenes összekötő nyíllal 11"/>
          <p:cNvCxnSpPr>
            <a:stCxn id="10" idx="1"/>
          </p:cNvCxnSpPr>
          <p:nvPr/>
        </p:nvCxnSpPr>
        <p:spPr>
          <a:xfrm flipH="1">
            <a:off x="4172026" y="4430421"/>
            <a:ext cx="1647670" cy="65242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11" idx="1"/>
          </p:cNvCxnSpPr>
          <p:nvPr/>
        </p:nvCxnSpPr>
        <p:spPr>
          <a:xfrm flipH="1" flipV="1">
            <a:off x="4995861" y="5658912"/>
            <a:ext cx="1138916" cy="2923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340768"/>
            <a:ext cx="8640960" cy="496855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Elektronburok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Az elektronburok szerkezetét befolyásolja: </a:t>
            </a:r>
          </a:p>
          <a:p>
            <a:r>
              <a:rPr lang="hu-HU" dirty="0" smtClean="0"/>
              <a:t>a protonok és elektronok vonzása</a:t>
            </a:r>
          </a:p>
          <a:p>
            <a:r>
              <a:rPr lang="hu-HU" dirty="0" smtClean="0"/>
              <a:t>az elektronok közti taszítóerő</a:t>
            </a:r>
          </a:p>
          <a:p>
            <a:r>
              <a:rPr lang="hu-HU" dirty="0" smtClean="0"/>
              <a:t>az elektronok mozgása</a:t>
            </a:r>
          </a:p>
          <a:p>
            <a:endParaRPr lang="hu-HU" dirty="0"/>
          </a:p>
          <a:p>
            <a:pPr marL="0" indent="0">
              <a:spcBef>
                <a:spcPct val="0"/>
              </a:spcBef>
              <a:buNone/>
            </a:pPr>
            <a:r>
              <a:rPr lang="hu-HU" altLang="hu-HU" b="1" dirty="0"/>
              <a:t>Az energiaminimum elve:</a:t>
            </a:r>
            <a:r>
              <a:rPr lang="hu-HU" altLang="hu-HU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hu-HU" altLang="hu-HU" dirty="0"/>
              <a:t>Az elektronok a lehető legkisebb energiájú szabad helyet foglalják el az atomban.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765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kerekített téglalap 6"/>
          <p:cNvSpPr/>
          <p:nvPr/>
        </p:nvSpPr>
        <p:spPr>
          <a:xfrm>
            <a:off x="251520" y="1340768"/>
            <a:ext cx="8640960" cy="489654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Elektronhéjak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232" y="1600200"/>
            <a:ext cx="76431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közel azonos energiájú elektronok </a:t>
            </a:r>
            <a:r>
              <a:rPr lang="hu-HU" b="1" i="1" dirty="0" smtClean="0">
                <a:solidFill>
                  <a:srgbClr val="C00000"/>
                </a:solidFill>
              </a:rPr>
              <a:t>héjakat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alkotnak.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A héjak jelölése: </a:t>
            </a:r>
            <a:r>
              <a:rPr lang="hu-HU" dirty="0" smtClean="0"/>
              <a:t>K, L, M, N, O</a:t>
            </a:r>
            <a:endParaRPr lang="en-US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2945722" y="2473640"/>
            <a:ext cx="4175608" cy="2749878"/>
            <a:chOff x="2155987" y="2503975"/>
            <a:chExt cx="4175608" cy="2749878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2155987" y="2503975"/>
              <a:ext cx="2749878" cy="2749878"/>
              <a:chOff x="2584612" y="3212976"/>
              <a:chExt cx="2749878" cy="2749878"/>
            </a:xfrm>
          </p:grpSpPr>
          <p:sp>
            <p:nvSpPr>
              <p:cNvPr id="10" name="Ellipszis 9"/>
              <p:cNvSpPr>
                <a:spLocks noChangeAspect="1"/>
              </p:cNvSpPr>
              <p:nvPr/>
            </p:nvSpPr>
            <p:spPr>
              <a:xfrm flipV="1">
                <a:off x="2584612" y="3212976"/>
                <a:ext cx="2749878" cy="274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lipszis 10"/>
              <p:cNvSpPr>
                <a:spLocks noChangeAspect="1"/>
              </p:cNvSpPr>
              <p:nvPr/>
            </p:nvSpPr>
            <p:spPr>
              <a:xfrm flipV="1">
                <a:off x="3851551" y="4479915"/>
                <a:ext cx="216000" cy="21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3073726" y="3421714"/>
              <a:ext cx="914400" cy="9144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>
              <a:off x="2810468" y="3158456"/>
              <a:ext cx="1440915" cy="1440915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zis 13"/>
            <p:cNvSpPr>
              <a:spLocks noChangeAspect="1"/>
            </p:cNvSpPr>
            <p:nvPr/>
          </p:nvSpPr>
          <p:spPr>
            <a:xfrm>
              <a:off x="2525794" y="2873782"/>
              <a:ext cx="2010264" cy="201026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Egyenes összekötő 15"/>
            <p:cNvCxnSpPr/>
            <p:nvPr/>
          </p:nvCxnSpPr>
          <p:spPr>
            <a:xfrm flipV="1">
              <a:off x="3443064" y="4884046"/>
              <a:ext cx="2715164" cy="1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4136231" y="4283760"/>
              <a:ext cx="2021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3972240" y="3770914"/>
              <a:ext cx="21859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4952125" y="3354423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1. héj (K)</a:t>
              </a:r>
              <a:endParaRPr lang="en-US" sz="24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4952120" y="3867053"/>
              <a:ext cx="1260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2. héj (L)</a:t>
              </a:r>
              <a:endParaRPr lang="en-US" sz="24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938265" y="4476673"/>
              <a:ext cx="1393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3. héj (M)</a:t>
              </a:r>
              <a:endParaRPr lang="en-US" sz="2400" dirty="0"/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665440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139528" y="6349606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empus Sans ITC" panose="04020404030D07020202" pitchFamily="82" charset="0"/>
              </a:rPr>
              <a:t>Miért pont K-val kezdődik a héjak jelölése?</a:t>
            </a:r>
            <a:endParaRPr lang="hu-HU" sz="2400" b="1" dirty="0">
              <a:latin typeface="Tempus Sans ITC" panose="04020404030D07020202" pitchFamily="82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99592" y="2800517"/>
            <a:ext cx="177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atommag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851644" y="2584011"/>
            <a:ext cx="2420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elektronfelhő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2697522" y="3247983"/>
            <a:ext cx="1442687" cy="5377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56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3596337"/>
            <a:ext cx="8640960" cy="180020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Elektronhéjak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268760"/>
            <a:ext cx="8309429" cy="5422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Tempus Sans ITC" panose="04020404030D07020202" pitchFamily="82" charset="0"/>
              </a:rPr>
              <a:t>Ha egy atomban több elektron van, akkor az elektronok nem lehetnek akárhol…</a:t>
            </a:r>
          </a:p>
          <a:p>
            <a:pPr marL="0" indent="0">
              <a:buNone/>
            </a:pPr>
            <a:endParaRPr lang="hu-HU" sz="2400" dirty="0" smtClean="0"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Tempus Sans ITC" panose="04020404030D07020202" pitchFamily="82" charset="0"/>
              </a:rPr>
              <a:t>… még egy elektronhéjon belül sem.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dirty="0" smtClean="0"/>
              <a:t>Az elektronok közti taszítóerő miatt az egyes héjakon lévő elektronok maximális száma meghatározott.</a:t>
            </a:r>
          </a:p>
          <a:p>
            <a:endParaRPr lang="hu-HU" dirty="0" smtClean="0"/>
          </a:p>
          <a:p>
            <a:pPr marL="536575" indent="0" defTabSz="536575">
              <a:buNone/>
            </a:pPr>
            <a:r>
              <a:rPr lang="hu-HU" sz="2800" dirty="0" smtClean="0"/>
              <a:t>A magtól távolabb lévő héjakon több elektron fér el.</a:t>
            </a:r>
            <a:endParaRPr lang="en-US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5440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Elektronhéjak</a:t>
            </a:r>
            <a:endParaRPr lang="en-US" dirty="0"/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40623"/>
              </p:ext>
            </p:extLst>
          </p:nvPr>
        </p:nvGraphicFramePr>
        <p:xfrm>
          <a:off x="651176" y="1685747"/>
          <a:ext cx="780010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5747"/>
                <a:gridCol w="2618608"/>
                <a:gridCol w="27857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Az elektronhéjak</a:t>
                      </a:r>
                      <a:r>
                        <a:rPr lang="hu-HU" sz="2400" b="1" baseline="0" dirty="0" smtClean="0"/>
                        <a:t>  sorszáma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Az elektronhéjak</a:t>
                      </a:r>
                      <a:r>
                        <a:rPr lang="hu-HU" sz="2400" b="1" baseline="0" dirty="0" smtClean="0"/>
                        <a:t>  jele</a:t>
                      </a:r>
                      <a:endParaRPr lang="en-US" sz="24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Az elektronok maximális száma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K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 • 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2400" baseline="30000" dirty="0" smtClean="0"/>
                        <a:t>2</a:t>
                      </a:r>
                      <a:r>
                        <a:rPr lang="hu-HU" sz="2400" dirty="0" smtClean="0"/>
                        <a:t> = 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L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2 • 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hu-HU" sz="2400" baseline="30000" dirty="0" smtClean="0"/>
                        <a:t>2</a:t>
                      </a:r>
                      <a:r>
                        <a:rPr lang="hu-HU" sz="2400" dirty="0" smtClean="0"/>
                        <a:t> = 8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   2 •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 3</a:t>
                      </a:r>
                      <a:r>
                        <a:rPr lang="hu-HU" sz="2400" baseline="30000" dirty="0" smtClean="0"/>
                        <a:t>2</a:t>
                      </a:r>
                      <a:r>
                        <a:rPr lang="hu-HU" sz="2400" dirty="0" smtClean="0"/>
                        <a:t> = 18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…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2 •</a:t>
                      </a:r>
                      <a:r>
                        <a:rPr lang="hu-HU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24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hu-HU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059133" y="5052512"/>
            <a:ext cx="5020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</a:t>
            </a:r>
            <a:r>
              <a:rPr lang="hu-HU" sz="3200" b="1" i="1" dirty="0" smtClean="0">
                <a:solidFill>
                  <a:schemeClr val="tx2"/>
                </a:solidFill>
              </a:rPr>
              <a:t>n</a:t>
            </a:r>
            <a:r>
              <a:rPr lang="hu-HU" sz="3200" i="1" dirty="0" smtClean="0"/>
              <a:t>.</a:t>
            </a:r>
            <a:r>
              <a:rPr lang="hu-HU" sz="3200" dirty="0" smtClean="0"/>
              <a:t> héjon maximálisan </a:t>
            </a:r>
            <a:r>
              <a:rPr lang="hu-HU" sz="3200" b="1" dirty="0" smtClean="0">
                <a:solidFill>
                  <a:schemeClr val="tx2"/>
                </a:solidFill>
              </a:rPr>
              <a:t>2</a:t>
            </a:r>
            <a:r>
              <a:rPr lang="hu-HU" sz="3200" b="1" i="1" dirty="0" smtClean="0">
                <a:solidFill>
                  <a:schemeClr val="tx2"/>
                </a:solidFill>
              </a:rPr>
              <a:t>n</a:t>
            </a:r>
            <a:r>
              <a:rPr lang="hu-HU" sz="3200" b="1" baseline="30000" dirty="0" smtClean="0">
                <a:solidFill>
                  <a:schemeClr val="tx2"/>
                </a:solidFill>
              </a:rPr>
              <a:t>2</a:t>
            </a:r>
            <a:r>
              <a:rPr lang="hu-HU" sz="3200" dirty="0" smtClean="0"/>
              <a:t> elektron helyezkedhet el.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4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/>
              </a:gs>
              <a:gs pos="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kerekített téglalap 6"/>
          <p:cNvSpPr/>
          <p:nvPr/>
        </p:nvSpPr>
        <p:spPr>
          <a:xfrm>
            <a:off x="251520" y="4509120"/>
            <a:ext cx="8640960" cy="160929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ím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Mi az „ATOM”?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21"/>
          <p:cNvSpPr txBox="1">
            <a:spLocks/>
          </p:cNvSpPr>
          <p:nvPr/>
        </p:nvSpPr>
        <p:spPr>
          <a:xfrm>
            <a:off x="609599" y="1752600"/>
            <a:ext cx="81622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>
                <a:latin typeface="Tempus Sans ITC" panose="04020404030D07020202" pitchFamily="82" charset="0"/>
              </a:rPr>
              <a:t>V</a:t>
            </a:r>
            <a:r>
              <a:rPr lang="hu-HU" b="1" dirty="0" smtClean="0">
                <a:latin typeface="Tempus Sans ITC" panose="04020404030D07020202" pitchFamily="82" charset="0"/>
              </a:rPr>
              <a:t>alami nagyon picike…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Milyen pici az atom?</a:t>
            </a:r>
          </a:p>
          <a:p>
            <a:r>
              <a:rPr lang="hu-HU" dirty="0" smtClean="0"/>
              <a:t>10 000 </a:t>
            </a:r>
            <a:r>
              <a:rPr lang="hu-HU" dirty="0" err="1" smtClean="0"/>
              <a:t>000</a:t>
            </a:r>
            <a:r>
              <a:rPr lang="hu-HU" dirty="0" smtClean="0"/>
              <a:t> szénatom egy sorban ≈ 1 mm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Az </a:t>
            </a:r>
            <a:r>
              <a:rPr lang="hu-HU" b="1" dirty="0"/>
              <a:t>atom</a:t>
            </a:r>
            <a:r>
              <a:rPr lang="hu-HU" dirty="0"/>
              <a:t> az anyagok </a:t>
            </a:r>
            <a:r>
              <a:rPr lang="hu-HU" dirty="0" smtClean="0"/>
              <a:t>azon legkisebb része, amely kémiai </a:t>
            </a:r>
            <a:r>
              <a:rPr lang="hu-HU" dirty="0"/>
              <a:t>módszerekkel tovább már nem </a:t>
            </a:r>
            <a:r>
              <a:rPr lang="hu-HU" dirty="0" smtClean="0"/>
              <a:t>bontható.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412776"/>
            <a:ext cx="8640960" cy="273831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Elektronhéjak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/>
              <a:t>Telített héj: </a:t>
            </a:r>
            <a:r>
              <a:rPr lang="hu-HU" dirty="0" smtClean="0"/>
              <a:t>az adott héjon maximális számú elektron tartózkodik.</a:t>
            </a:r>
          </a:p>
          <a:p>
            <a:pPr marL="0" indent="0">
              <a:buNone/>
            </a:pPr>
            <a:r>
              <a:rPr lang="hu-HU" b="1" dirty="0" smtClean="0"/>
              <a:t>Telítetlen héj: </a:t>
            </a:r>
            <a:r>
              <a:rPr lang="hu-HU" dirty="0" smtClean="0"/>
              <a:t>az adott héjon kevesebb az elektronok száma a maximálisan lehetségesnél.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200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kerekített téglalap 3"/>
          <p:cNvSpPr/>
          <p:nvPr/>
        </p:nvSpPr>
        <p:spPr>
          <a:xfrm>
            <a:off x="251520" y="1556792"/>
            <a:ext cx="8640960" cy="453650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b="1" dirty="0" smtClean="0">
                <a:solidFill>
                  <a:schemeClr val="tx2"/>
                </a:solidFill>
              </a:rPr>
              <a:t>Alapállapot – gerjesztett állapot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3200" b="1" dirty="0" smtClean="0"/>
              <a:t>Alapállapotú atom: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3200" dirty="0" smtClean="0"/>
              <a:t>Az elektronok </a:t>
            </a:r>
            <a:r>
              <a:rPr lang="hu-HU" altLang="hu-HU" sz="3200" dirty="0"/>
              <a:t>az atommaghoz legközelebbi elektronhéjakon helyezkednek el.</a:t>
            </a:r>
            <a:endParaRPr lang="hu-HU" altLang="hu-HU" sz="32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32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3200" b="1" dirty="0" smtClean="0"/>
              <a:t>Gerjesztett állapotú atom: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3200" dirty="0" smtClean="0"/>
              <a:t>Egy, vagy több elektron távolabb van az atommagtól, mint alapállapotban.</a:t>
            </a:r>
            <a:endParaRPr lang="hu-HU" altLang="hu-HU" sz="32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hu-HU" altLang="hu-HU" b="1" dirty="0"/>
          </a:p>
        </p:txBody>
      </p:sp>
    </p:spTree>
    <p:extLst>
      <p:ext uri="{BB962C8B-B14F-4D97-AF65-F5344CB8AC3E}">
        <p14:creationId xmlns:p14="http://schemas.microsoft.com/office/powerpoint/2010/main" val="902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64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kerekített téglalap 3"/>
          <p:cNvSpPr/>
          <p:nvPr/>
        </p:nvSpPr>
        <p:spPr>
          <a:xfrm>
            <a:off x="251520" y="3211516"/>
            <a:ext cx="8640960" cy="324036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b="1" dirty="0">
                <a:solidFill>
                  <a:schemeClr val="tx2"/>
                </a:solidFill>
              </a:rPr>
              <a:t>V</a:t>
            </a:r>
            <a:r>
              <a:rPr lang="hu-HU" altLang="hu-HU" b="1" dirty="0" smtClean="0">
                <a:solidFill>
                  <a:schemeClr val="tx2"/>
                </a:solidFill>
              </a:rPr>
              <a:t>egyértékelektronok és atomtörzs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95325"/>
            <a:ext cx="8686800" cy="452596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dirty="0" smtClean="0"/>
              <a:t>A kémiai reakciókban nem minden elektron vesz részt…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 smtClean="0"/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 smtClean="0"/>
              <a:t>Vegyérték elektronok</a:t>
            </a:r>
            <a:r>
              <a:rPr lang="hu-HU" altLang="hu-HU" dirty="0" smtClean="0"/>
              <a:t>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dirty="0" smtClean="0"/>
              <a:t>azok az elektronok, amelyek a kémiai reakciókban részt vesznek.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 smtClean="0"/>
              <a:t>Atomtörzs</a:t>
            </a:r>
            <a:r>
              <a:rPr lang="hu-HU" altLang="hu-HU" dirty="0" smtClean="0"/>
              <a:t>: atommag + nem vegyértékelektronok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06480" cy="1470025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A periódusos rendszer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b="1" dirty="0" smtClean="0">
                <a:solidFill>
                  <a:schemeClr val="tx2"/>
                </a:solidFill>
              </a:rPr>
              <a:t>Egy kis kémiatörtént…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Autofit/>
          </a:bodyPr>
          <a:lstStyle/>
          <a:p>
            <a:pPr marL="8572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sz="3200" b="1" dirty="0" smtClean="0"/>
              <a:t>Dalton (1808)</a:t>
            </a:r>
            <a:r>
              <a:rPr lang="hu-HU" altLang="hu-HU" sz="3200" dirty="0" smtClean="0"/>
              <a:t>: bevezette a relatív atomtömeg fogalmát (H, O, N, C, S, P; H=1)</a:t>
            </a:r>
          </a:p>
          <a:p>
            <a:pPr marL="8572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sz="3200" b="1" dirty="0" smtClean="0"/>
              <a:t>Milyen kapcsolat van az egyes elemek atomtömegei </a:t>
            </a:r>
            <a:r>
              <a:rPr lang="hu-HU" altLang="hu-HU" sz="3200" b="1" dirty="0"/>
              <a:t>között? </a:t>
            </a:r>
            <a:endParaRPr lang="hu-HU" altLang="hu-HU" sz="3200" b="1" dirty="0" smtClean="0"/>
          </a:p>
          <a:p>
            <a:pPr marL="8572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sz="3200" b="1" dirty="0" smtClean="0"/>
              <a:t>Mengyelejev : </a:t>
            </a:r>
            <a:r>
              <a:rPr lang="hu-HU" altLang="hu-HU" sz="3200" dirty="0"/>
              <a:t>az elemeket növekvő atomtömeg szerint sorba </a:t>
            </a:r>
            <a:r>
              <a:rPr lang="hu-HU" altLang="hu-HU" sz="3200" dirty="0" smtClean="0"/>
              <a:t>téve ismétlődő </a:t>
            </a:r>
            <a:r>
              <a:rPr lang="hu-HU" altLang="hu-HU" sz="3200" dirty="0"/>
              <a:t>szabályszerűség van a kémiai és a fizikai tulajdonságokban.</a:t>
            </a:r>
            <a:endParaRPr lang="hu-HU" altLang="hu-HU" sz="32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Mengyelejev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periódusos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rendszere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069904" y="4437112"/>
            <a:ext cx="367856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dirty="0" smtClean="0"/>
              <a:t>1869-ben publikálta a </a:t>
            </a:r>
            <a:r>
              <a:rPr lang="hu-HU" altLang="hu-HU" b="1" i="1" dirty="0" smtClean="0"/>
              <a:t>periódusos rendszert</a:t>
            </a:r>
            <a:r>
              <a:rPr lang="hu-HU" altLang="hu-HU" dirty="0" smtClean="0"/>
              <a:t>.</a:t>
            </a:r>
            <a:endParaRPr lang="en-US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3" y="1296727"/>
            <a:ext cx="36797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57" y="1165232"/>
            <a:ext cx="2043953" cy="322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églalap 11"/>
          <p:cNvSpPr/>
          <p:nvPr/>
        </p:nvSpPr>
        <p:spPr>
          <a:xfrm>
            <a:off x="1021977" y="6584123"/>
            <a:ext cx="80861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 smtClean="0"/>
              <a:t>A két kép forrása: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hu.wikipedia.org/wiki/Dmitrij_Ivanovics_Mengyelejev</a:t>
            </a:r>
            <a:r>
              <a:rPr lang="hu-HU" sz="1000" dirty="0" smtClean="0"/>
              <a:t> (2015-06-30)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3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M</a:t>
            </a:r>
            <a:r>
              <a:rPr lang="hu-HU" b="1" dirty="0" smtClean="0">
                <a:solidFill>
                  <a:schemeClr val="tx2"/>
                </a:solidFill>
              </a:rPr>
              <a:t>iben volt Mengyelejev különleges?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42144"/>
            <a:ext cx="8229600" cy="51489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/>
              <a:t>A </a:t>
            </a:r>
            <a:r>
              <a:rPr lang="hu-HU" sz="2800" dirty="0"/>
              <a:t>rendszer logikája alapján meg merte változtatni az egyes elemek </a:t>
            </a:r>
            <a:r>
              <a:rPr lang="hu-HU" sz="2800" dirty="0" smtClean="0"/>
              <a:t>sorrendjét</a:t>
            </a:r>
            <a:r>
              <a:rPr lang="hu-HU" sz="2800" dirty="0"/>
              <a:t>. </a:t>
            </a:r>
            <a:endParaRPr lang="hu-HU" sz="2800" dirty="0" smtClean="0"/>
          </a:p>
          <a:p>
            <a:pPr marL="36353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dirty="0" smtClean="0"/>
              <a:t>(</a:t>
            </a:r>
            <a:r>
              <a:rPr lang="hu-HU" sz="2800" dirty="0"/>
              <a:t>Később kiderült, hogy nem a neutronok száma által is befolyásolt atomtömeg, hanem a protonok száma által megszabott elektronszám a döntő, mert az szabja meg a vegyértékelektronok számát.)</a:t>
            </a:r>
            <a:endParaRPr lang="hu-HU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hu-HU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/>
              <a:t>Az </a:t>
            </a:r>
            <a:r>
              <a:rPr lang="hu-HU" sz="2800" dirty="0"/>
              <a:t>akkor ismert 63 elem mellett üres helyeket is hagyott</a:t>
            </a:r>
            <a:r>
              <a:rPr lang="hu-HU" sz="2800" dirty="0" smtClean="0"/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M</a:t>
            </a:r>
            <a:r>
              <a:rPr lang="hu-HU" b="1" dirty="0" smtClean="0">
                <a:solidFill>
                  <a:schemeClr val="tx2"/>
                </a:solidFill>
              </a:rPr>
              <a:t>iben volt Mengyelejev különleges?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42144"/>
            <a:ext cx="8229600" cy="29572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/>
              <a:t>Megjósolta </a:t>
            </a:r>
            <a:r>
              <a:rPr lang="hu-HU" sz="2800" dirty="0"/>
              <a:t>az oda illő új elemek létét és tulajdonságait is (pl.: </a:t>
            </a:r>
            <a:r>
              <a:rPr lang="hu-HU" sz="2800" i="1" dirty="0" err="1"/>
              <a:t>ekaaluminiumnak</a:t>
            </a:r>
            <a:r>
              <a:rPr lang="hu-HU" sz="2800" dirty="0"/>
              <a:t> nevezte a galliumot</a:t>
            </a:r>
            <a:r>
              <a:rPr lang="hu-HU" sz="2800" dirty="0" smtClean="0"/>
              <a:t>, </a:t>
            </a:r>
            <a:r>
              <a:rPr lang="hu-HU" sz="2800" i="1" dirty="0" err="1" smtClean="0"/>
              <a:t>ekasziliciumnak</a:t>
            </a:r>
            <a:r>
              <a:rPr lang="hu-HU" sz="2800" dirty="0" smtClean="0"/>
              <a:t>  </a:t>
            </a:r>
            <a:r>
              <a:rPr lang="hu-HU" sz="2800" dirty="0"/>
              <a:t>nevezte a </a:t>
            </a:r>
            <a:r>
              <a:rPr lang="hu-HU" sz="2800" dirty="0" smtClean="0"/>
              <a:t>germániumot).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altLang="hu-HU" dirty="0" smtClean="0"/>
              <a:t>Róla </a:t>
            </a:r>
            <a:r>
              <a:rPr lang="hu-HU" altLang="hu-HU" dirty="0"/>
              <a:t>nevezték el a periódusos rendszer 101-es rendszámú </a:t>
            </a:r>
            <a:r>
              <a:rPr lang="hu-HU" altLang="hu-HU" dirty="0" smtClean="0"/>
              <a:t>elemét.</a:t>
            </a:r>
            <a:endParaRPr lang="hu-HU" alt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785"/>
            <a:ext cx="9144000" cy="538842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" y="6444977"/>
            <a:ext cx="9108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 smtClean="0"/>
              <a:t>A periódusos rendszer forrása</a:t>
            </a:r>
            <a:r>
              <a:rPr lang="hu-HU" sz="1000" dirty="0"/>
              <a:t>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commons.wikimedia.org/wiki/File%3APeriodic-table.jpg</a:t>
            </a:r>
            <a:r>
              <a:rPr lang="hu-HU" sz="1000" dirty="0" smtClean="0"/>
              <a:t> (</a:t>
            </a:r>
            <a:r>
              <a:rPr lang="hu-HU" sz="1000" dirty="0"/>
              <a:t>2015-06-30</a:t>
            </a:r>
            <a:r>
              <a:rPr lang="hu-HU" sz="1000" dirty="0" smtClean="0"/>
              <a:t>)</a:t>
            </a:r>
            <a:endParaRPr lang="hu-HU" sz="1000" dirty="0"/>
          </a:p>
          <a:p>
            <a:pPr algn="r"/>
            <a:r>
              <a:rPr lang="en-US" sz="1000" dirty="0">
                <a:hlinkClick r:id="rId4"/>
              </a:rPr>
              <a:t>By </a:t>
            </a:r>
            <a:r>
              <a:rPr lang="en-US" sz="1000" dirty="0" err="1">
                <a:hlinkClick r:id="rId4"/>
              </a:rPr>
              <a:t>LeVanHan</a:t>
            </a:r>
            <a:r>
              <a:rPr lang="en-US" sz="1000" dirty="0">
                <a:hlinkClick r:id="rId4"/>
              </a:rPr>
              <a:t> (Own work) [GFDL (http://www.gnu.org/copyleft/fdl.html) or CC BY-SA 3.0 (http://creativecommons.org/licenses/by-sa/3.0)], via Wikimedia </a:t>
            </a:r>
            <a:r>
              <a:rPr lang="en-US" sz="1000" dirty="0" smtClean="0">
                <a:hlinkClick r:id="rId4"/>
              </a:rPr>
              <a:t>Commons</a:t>
            </a:r>
            <a:endParaRPr lang="hu-HU" sz="1000" dirty="0" smtClean="0">
              <a:hlinkClick r:id="rId4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A periódusos rendszer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4" y="3501008"/>
            <a:ext cx="5596752" cy="329808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kerekített téglalap 12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periódusos rendszer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A periódusos rendszerben a vízszintes sorokat </a:t>
            </a:r>
            <a:r>
              <a:rPr lang="hu-HU" b="1" i="1" dirty="0">
                <a:solidFill>
                  <a:schemeClr val="tx2"/>
                </a:solidFill>
              </a:rPr>
              <a:t>periódus</a:t>
            </a:r>
            <a:r>
              <a:rPr lang="hu-HU" dirty="0"/>
              <a:t>nak, az oszlopokat </a:t>
            </a:r>
            <a:r>
              <a:rPr lang="hu-HU" b="1" i="1" dirty="0">
                <a:solidFill>
                  <a:schemeClr val="tx2"/>
                </a:solidFill>
              </a:rPr>
              <a:t>csoportok</a:t>
            </a:r>
            <a:r>
              <a:rPr lang="hu-HU" dirty="0"/>
              <a:t>nak </a:t>
            </a:r>
            <a:r>
              <a:rPr lang="hu-HU" dirty="0" smtClean="0"/>
              <a:t>nevezzük.</a:t>
            </a:r>
          </a:p>
        </p:txBody>
      </p:sp>
      <p:sp>
        <p:nvSpPr>
          <p:cNvPr id="4" name="Téglalap 3"/>
          <p:cNvSpPr/>
          <p:nvPr/>
        </p:nvSpPr>
        <p:spPr>
          <a:xfrm>
            <a:off x="1732173" y="3971166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>
                <a:solidFill>
                  <a:schemeClr val="tx2"/>
                </a:solidFill>
              </a:rPr>
              <a:t>periódus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3336029" y="253884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 smtClean="0">
                <a:solidFill>
                  <a:schemeClr val="tx2"/>
                </a:solidFill>
              </a:rPr>
              <a:t>csoport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657968" y="290817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747194" y="4043174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46504" y="4731973"/>
            <a:ext cx="3248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Hány </a:t>
            </a:r>
            <a:r>
              <a:rPr lang="hu-HU" sz="2800" b="1" i="1" dirty="0" smtClean="0"/>
              <a:t>periódus,</a:t>
            </a:r>
            <a:r>
              <a:rPr lang="hu-HU" sz="2800" dirty="0" smtClean="0"/>
              <a:t> és hány </a:t>
            </a:r>
            <a:r>
              <a:rPr lang="hu-HU" sz="2800" b="1" i="1" dirty="0" smtClean="0"/>
              <a:t>csoport </a:t>
            </a:r>
            <a:r>
              <a:rPr lang="hu-HU" sz="2800" dirty="0" smtClean="0"/>
              <a:t>van a periódusos rendszerben?</a:t>
            </a:r>
            <a:endParaRPr lang="en-US" sz="2800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3946000" y="290817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2747194" y="4340498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19713" y="4507303"/>
            <a:ext cx="3183985" cy="13641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églalap 21"/>
          <p:cNvSpPr/>
          <p:nvPr/>
        </p:nvSpPr>
        <p:spPr>
          <a:xfrm>
            <a:off x="3521183" y="3491953"/>
            <a:ext cx="575526" cy="2379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7327295" y="3501008"/>
            <a:ext cx="1741943" cy="23704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23" grpId="0" animBg="1"/>
      <p:bldP spid="2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13744" y="260648"/>
            <a:ext cx="701464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 már megfigyelhetők, lefényképezhetők az atomok.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2" y="2622772"/>
            <a:ext cx="3959728" cy="375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églalap 5"/>
          <p:cNvSpPr/>
          <p:nvPr/>
        </p:nvSpPr>
        <p:spPr>
          <a:xfrm>
            <a:off x="5796136" y="5129897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 smtClean="0"/>
              <a:t>Nanogyémánt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ultranagyfelbontású</a:t>
            </a:r>
            <a:r>
              <a:rPr lang="hu-HU" sz="2000" b="1" dirty="0" smtClean="0"/>
              <a:t> elektronmikroszkópos képe</a:t>
            </a:r>
            <a:r>
              <a:rPr lang="hu-HU" sz="2000" b="1" baseline="30000" dirty="0" smtClean="0"/>
              <a:t>1</a:t>
            </a:r>
          </a:p>
        </p:txBody>
      </p:sp>
      <p:sp>
        <p:nvSpPr>
          <p:cNvPr id="8" name="Téglalap 7"/>
          <p:cNvSpPr/>
          <p:nvPr/>
        </p:nvSpPr>
        <p:spPr>
          <a:xfrm>
            <a:off x="1331640" y="6567155"/>
            <a:ext cx="7675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/>
              <a:t>[1</a:t>
            </a:r>
            <a:r>
              <a:rPr lang="hu-HU" sz="1000" dirty="0" smtClean="0"/>
              <a:t>]</a:t>
            </a:r>
            <a:r>
              <a:rPr lang="hu-HU" sz="1000" dirty="0"/>
              <a:t> Dr. Németh Péter </a:t>
            </a:r>
            <a:r>
              <a:rPr lang="hu-HU" sz="1000" dirty="0" smtClean="0"/>
              <a:t>felvétele, Magyar </a:t>
            </a:r>
            <a:r>
              <a:rPr lang="hu-HU" sz="1000" dirty="0"/>
              <a:t>Kémikusok Lapja LXX. évf. 6. szám 185. old. </a:t>
            </a:r>
            <a:endParaRPr lang="en-US" sz="1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619672" y="211369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Szénatomok:</a:t>
            </a:r>
            <a:endParaRPr lang="hu-HU" sz="28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89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kerekített téglalap 6"/>
          <p:cNvSpPr/>
          <p:nvPr/>
        </p:nvSpPr>
        <p:spPr>
          <a:xfrm>
            <a:off x="251520" y="2132855"/>
            <a:ext cx="8640960" cy="173161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periódusos rendszer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Mi határozza meg az atomok helyét?</a:t>
            </a:r>
          </a:p>
          <a:p>
            <a:pPr marL="0" indent="0">
              <a:buNone/>
            </a:pPr>
            <a:r>
              <a:rPr lang="hu-HU" dirty="0" smtClean="0"/>
              <a:t>A periódusos </a:t>
            </a:r>
            <a:r>
              <a:rPr lang="hu-HU" dirty="0"/>
              <a:t>rendszerben </a:t>
            </a:r>
            <a:r>
              <a:rPr lang="hu-HU" dirty="0" smtClean="0"/>
              <a:t>lévő atomok helyét a </a:t>
            </a:r>
            <a:r>
              <a:rPr lang="hu-HU" b="1" dirty="0" smtClean="0"/>
              <a:t>protonok száma (RENDSZÁM) </a:t>
            </a:r>
            <a:r>
              <a:rPr lang="hu-HU" dirty="0" smtClean="0"/>
              <a:t>és az atomok </a:t>
            </a:r>
            <a:r>
              <a:rPr lang="hu-HU" b="1" dirty="0" smtClean="0"/>
              <a:t>elektronszerkezete</a:t>
            </a:r>
            <a:r>
              <a:rPr lang="hu-HU" dirty="0" smtClean="0"/>
              <a:t> határozza meg.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1600" y="4381281"/>
            <a:ext cx="66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Hogyan változik az atomok tömege a periódusos rendszerben?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>
            <a:gsLst>
              <a:gs pos="71000">
                <a:schemeClr val="bg1"/>
              </a:gs>
              <a:gs pos="100000">
                <a:schemeClr val="bg1"/>
              </a:gs>
              <a:gs pos="3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3304677"/>
            <a:ext cx="8640960" cy="3272585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periódusos rendszer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17067"/>
            <a:ext cx="8229600" cy="55039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800" dirty="0"/>
              <a:t> A periódusos rendszerben </a:t>
            </a:r>
            <a:r>
              <a:rPr lang="hu-HU" sz="2800" dirty="0" smtClean="0"/>
              <a:t>a hasonló tulajdonságú elemek vannak egymás alatt.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/>
              <a:t>Az elemek tulajdonságait a vegyértékelektronok száma határozzák meg.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3300" dirty="0" smtClean="0"/>
              <a:t>Az azonos csoportban lévő atomok elektronhéj-szerkezete megegyezik.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hu-HU" sz="3300" b="1" dirty="0" smtClean="0">
                <a:solidFill>
                  <a:schemeClr val="tx2"/>
                </a:solidFill>
              </a:rPr>
              <a:t>csoportszám</a:t>
            </a:r>
            <a:r>
              <a:rPr lang="hu-HU" sz="3300" b="1" dirty="0" smtClean="0"/>
              <a:t> → vegyértékelektronok száma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3300" b="1" dirty="0" smtClean="0"/>
              <a:t> </a:t>
            </a:r>
            <a:r>
              <a:rPr lang="hu-HU" sz="3300" b="1" dirty="0" smtClean="0">
                <a:solidFill>
                  <a:schemeClr val="tx2"/>
                </a:solidFill>
              </a:rPr>
              <a:t>periódusszám </a:t>
            </a:r>
            <a:r>
              <a:rPr lang="hu-HU" sz="3300" b="1" dirty="0"/>
              <a:t>→ </a:t>
            </a:r>
            <a:r>
              <a:rPr lang="hu-HU" sz="3300" b="1" dirty="0" smtClean="0"/>
              <a:t>elektronhéjak száma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0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484784"/>
            <a:ext cx="8640960" cy="129614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periódusos rendszer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00201"/>
            <a:ext cx="8229600" cy="11807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b="1" dirty="0" smtClean="0"/>
              <a:t>Nemesgázszerkezet:</a:t>
            </a:r>
            <a:r>
              <a:rPr lang="hu-HU" dirty="0" smtClean="0"/>
              <a:t> 2 vagy 8 külső elektront tartalmazó szerkezet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0" y="3608988"/>
            <a:ext cx="5253318" cy="30957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882431" y="3608988"/>
            <a:ext cx="334157" cy="1919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2943726" y="2997817"/>
            <a:ext cx="594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b="1" dirty="0" smtClean="0">
                <a:latin typeface="Bradley Hand ITC" panose="03070402050302030203" pitchFamily="66" charset="0"/>
              </a:rPr>
              <a:t>Az atomok </a:t>
            </a:r>
            <a:r>
              <a:rPr lang="hu-HU" b="1" dirty="0">
                <a:latin typeface="Bradley Hand ITC" panose="03070402050302030203" pitchFamily="66" charset="0"/>
              </a:rPr>
              <a:t>ilyen </a:t>
            </a:r>
            <a:r>
              <a:rPr lang="hu-HU" b="1" dirty="0" smtClean="0">
                <a:latin typeface="Bradley Hand ITC" panose="03070402050302030203" pitchFamily="66" charset="0"/>
              </a:rPr>
              <a:t>elektronszerkezet elérésére törekednek…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A periódusos </a:t>
            </a:r>
            <a:r>
              <a:rPr lang="hu-HU" b="1" dirty="0" smtClean="0">
                <a:solidFill>
                  <a:schemeClr val="tx2"/>
                </a:solidFill>
              </a:rPr>
              <a:t>rendszer csoportjai</a:t>
            </a:r>
            <a:endParaRPr lang="en-US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824834" y="1567543"/>
            <a:ext cx="7280489" cy="4773229"/>
            <a:chOff x="824834" y="1567543"/>
            <a:chExt cx="7280489" cy="4773229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824834" y="1956826"/>
              <a:ext cx="7280489" cy="4383946"/>
              <a:chOff x="1717445" y="1956826"/>
              <a:chExt cx="7280489" cy="4383946"/>
            </a:xfrm>
          </p:grpSpPr>
          <p:sp>
            <p:nvSpPr>
              <p:cNvPr id="3" name="Téglalap 2"/>
              <p:cNvSpPr/>
              <p:nvPr/>
            </p:nvSpPr>
            <p:spPr>
              <a:xfrm>
                <a:off x="1717445" y="2723183"/>
                <a:ext cx="742950" cy="36147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églalap 4"/>
              <p:cNvSpPr/>
              <p:nvPr/>
            </p:nvSpPr>
            <p:spPr>
              <a:xfrm>
                <a:off x="2470914" y="2726035"/>
                <a:ext cx="742950" cy="36147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églalap 5"/>
              <p:cNvSpPr/>
              <p:nvPr/>
            </p:nvSpPr>
            <p:spPr>
              <a:xfrm>
                <a:off x="4547524" y="2724877"/>
                <a:ext cx="742950" cy="28479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5286165" y="2724238"/>
                <a:ext cx="742950" cy="28479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églalap 7"/>
              <p:cNvSpPr/>
              <p:nvPr/>
            </p:nvSpPr>
            <p:spPr>
              <a:xfrm>
                <a:off x="6038661" y="2726138"/>
                <a:ext cx="742950" cy="28451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églalap 8"/>
              <p:cNvSpPr/>
              <p:nvPr/>
            </p:nvSpPr>
            <p:spPr>
              <a:xfrm>
                <a:off x="6769585" y="2724238"/>
                <a:ext cx="742950" cy="28479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7521762" y="2723280"/>
                <a:ext cx="742950" cy="28479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1717448" y="1956826"/>
                <a:ext cx="742950" cy="761221"/>
              </a:xfrm>
              <a:prstGeom prst="rect">
                <a:avLst/>
              </a:prstGeom>
              <a:solidFill>
                <a:srgbClr val="F8ED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8254984" y="1960224"/>
                <a:ext cx="742950" cy="361473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Szövegdoboz 3"/>
              <p:cNvSpPr txBox="1"/>
              <p:nvPr/>
            </p:nvSpPr>
            <p:spPr>
              <a:xfrm>
                <a:off x="1908813" y="217804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H</a:t>
                </a:r>
                <a:endParaRPr lang="en-US" sz="2400" b="1" dirty="0"/>
              </a:p>
            </p:txBody>
          </p:sp>
          <p:sp>
            <p:nvSpPr>
              <p:cNvPr id="16" name="Szövegdoboz 15"/>
              <p:cNvSpPr txBox="1"/>
              <p:nvPr/>
            </p:nvSpPr>
            <p:spPr>
              <a:xfrm rot="16200000">
                <a:off x="1247578" y="3916256"/>
                <a:ext cx="16935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Alkálifémek</a:t>
                </a:r>
                <a:endParaRPr lang="en-US" sz="2400" b="1" dirty="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 rot="16200000">
                <a:off x="1738464" y="3916259"/>
                <a:ext cx="2192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Alkáliföldfémek</a:t>
                </a:r>
                <a:endParaRPr lang="en-US" sz="2400" b="1" dirty="0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 rot="16200000">
                <a:off x="4160367" y="3916262"/>
                <a:ext cx="1528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Földfémek</a:t>
                </a:r>
                <a:endParaRPr lang="en-US" sz="2400" b="1" dirty="0"/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 rot="16200000">
                <a:off x="4791551" y="3916265"/>
                <a:ext cx="1730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Széncsoport</a:t>
                </a:r>
                <a:endParaRPr lang="en-US" sz="2400" b="1" dirty="0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 rot="16200000">
                <a:off x="5265949" y="3916268"/>
                <a:ext cx="226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Nitrogéncsoport</a:t>
                </a:r>
                <a:endParaRPr lang="en-US" sz="2400" b="1" dirty="0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 rot="16200000">
                <a:off x="6141368" y="3910857"/>
                <a:ext cx="2033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Oxigéncsoport</a:t>
                </a:r>
                <a:endParaRPr lang="en-US" sz="2400" b="1" dirty="0"/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 rot="16200000">
                <a:off x="6793639" y="3910860"/>
                <a:ext cx="21979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Halogéncsoport</a:t>
                </a:r>
                <a:endParaRPr lang="en-US" sz="2400" b="1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 rot="16200000">
                <a:off x="7733505" y="3921722"/>
                <a:ext cx="1793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400" b="1" dirty="0" smtClean="0"/>
                  <a:t>Nemesgázok</a:t>
                </a:r>
                <a:endParaRPr lang="en-US" sz="2400" b="1" dirty="0"/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3213864" y="3399484"/>
                <a:ext cx="1333659" cy="29384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Szövegdoboz 26"/>
            <p:cNvSpPr txBox="1"/>
            <p:nvPr/>
          </p:nvSpPr>
          <p:spPr>
            <a:xfrm rot="16200000">
              <a:off x="1883421" y="4658508"/>
              <a:ext cx="2192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 smtClean="0">
                  <a:solidFill>
                    <a:schemeClr val="accent3">
                      <a:lumMod val="50000"/>
                    </a:schemeClr>
                  </a:solidFill>
                </a:rPr>
                <a:t>Átmeneti fémek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1002086" y="1567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</a:t>
              </a:r>
              <a:endParaRPr lang="en-US" b="1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844586" y="2307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	2</a:t>
              </a:r>
              <a:endParaRPr lang="en-US" b="1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3857986" y="23311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13</a:t>
              </a:r>
              <a:endParaRPr lang="en-US" b="1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554660" y="230933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14</a:t>
              </a:r>
              <a:endParaRPr lang="en-US" b="1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5296852" y="230933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15</a:t>
              </a:r>
              <a:endParaRPr lang="en-US" b="1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6043005" y="230933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16</a:t>
              </a:r>
              <a:endParaRPr lang="en-US" b="1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6811706" y="22859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17</a:t>
              </a:r>
              <a:endParaRPr lang="en-US" b="1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512335" y="158931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 smtClean="0"/>
                <a:t>18</a:t>
              </a:r>
              <a:endParaRPr lang="en-US" b="1" dirty="0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2690098" y="297775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3-12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9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A kémiai kötés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484783"/>
            <a:ext cx="8640960" cy="4084743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Kémiai kötések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kémiai kötések erőssége alapján megkülönböztetünk </a:t>
            </a:r>
            <a:r>
              <a:rPr lang="hu-HU" b="1" dirty="0" smtClean="0"/>
              <a:t>elsőrendű</a:t>
            </a:r>
            <a:r>
              <a:rPr lang="hu-HU" dirty="0" smtClean="0"/>
              <a:t> és </a:t>
            </a:r>
            <a:r>
              <a:rPr lang="hu-HU" b="1" dirty="0" smtClean="0"/>
              <a:t>másodrendű kémiai kötés</a:t>
            </a:r>
            <a:r>
              <a:rPr lang="hu-HU" dirty="0" smtClean="0"/>
              <a:t>eket.</a:t>
            </a:r>
          </a:p>
          <a:p>
            <a:r>
              <a:rPr lang="hu-HU" b="1" dirty="0" smtClean="0"/>
              <a:t>Elsőrendű </a:t>
            </a:r>
            <a:r>
              <a:rPr lang="hu-HU" b="1" dirty="0"/>
              <a:t>kémiai </a:t>
            </a:r>
            <a:r>
              <a:rPr lang="hu-HU" b="1" dirty="0" smtClean="0"/>
              <a:t>kötések: </a:t>
            </a:r>
            <a:r>
              <a:rPr lang="hu-HU" dirty="0" smtClean="0"/>
              <a:t>a </a:t>
            </a:r>
            <a:r>
              <a:rPr lang="hu-HU" dirty="0"/>
              <a:t>fémes, a kovalens és az ionos </a:t>
            </a:r>
            <a:r>
              <a:rPr lang="hu-HU" dirty="0" smtClean="0"/>
              <a:t>kötés. </a:t>
            </a:r>
          </a:p>
          <a:p>
            <a:r>
              <a:rPr lang="hu-HU" b="1" dirty="0" smtClean="0"/>
              <a:t>A másodrendű kötések </a:t>
            </a:r>
            <a:r>
              <a:rPr lang="hu-HU" dirty="0" smtClean="0"/>
              <a:t>a részecskék között kialakuló gyenge kölcsönhatások.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3456385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Elsőrendű kémiai kötések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</a:t>
            </a:r>
            <a:r>
              <a:rPr lang="hu-HU" b="1" dirty="0">
                <a:solidFill>
                  <a:schemeClr val="tx2"/>
                </a:solidFill>
              </a:rPr>
              <a:t>kötések kialakulása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1602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atomok a legkisebb energiájú állapot elérésére törekednek, s ezt a </a:t>
            </a:r>
            <a:r>
              <a:rPr lang="hu-HU" b="1" i="1" dirty="0" smtClean="0"/>
              <a:t>nemesgázszerkezet</a:t>
            </a:r>
            <a:r>
              <a:rPr lang="hu-HU" b="1" dirty="0" smtClean="0"/>
              <a:t> kialakításával érik el.</a:t>
            </a:r>
          </a:p>
          <a:p>
            <a:pPr marL="0" indent="0">
              <a:spcAft>
                <a:spcPts val="1200"/>
              </a:spcAft>
              <a:buNone/>
            </a:pPr>
            <a:endParaRPr lang="hu-HU" b="1" dirty="0"/>
          </a:p>
          <a:p>
            <a:pPr marL="0" indent="0">
              <a:spcAft>
                <a:spcPts val="1200"/>
              </a:spcAft>
              <a:buNone/>
            </a:pPr>
            <a:endParaRPr lang="hu-HU" b="1" dirty="0" smtClean="0"/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910524" y="3717032"/>
            <a:ext cx="7956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</a:t>
            </a:r>
            <a:r>
              <a:rPr lang="hu-HU" sz="2800" dirty="0"/>
              <a:t>→ </a:t>
            </a:r>
            <a:r>
              <a:rPr lang="hu-HU" sz="2800" dirty="0" smtClean="0"/>
              <a:t>fémrács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→ </a:t>
            </a:r>
            <a:r>
              <a:rPr lang="hu-HU" sz="2800" i="1" dirty="0" smtClean="0"/>
              <a:t>kovalens kötésű </a:t>
            </a:r>
            <a:r>
              <a:rPr lang="hu-HU" sz="2800" dirty="0" smtClean="0"/>
              <a:t>molekulák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→ ionok (töltéssel rendelkező részecskék)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57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3456385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Fémes kötés és fémrács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68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Milyen fémekkel találkozunk a mindennapi éltben?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82550" y="1672804"/>
            <a:ext cx="2028947" cy="1776024"/>
            <a:chOff x="182550" y="1271009"/>
            <a:chExt cx="2028947" cy="1776024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2016" r="10815" b="13719"/>
            <a:stretch/>
          </p:blipFill>
          <p:spPr>
            <a:xfrm>
              <a:off x="182550" y="1271009"/>
              <a:ext cx="2028947" cy="15174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459379" y="2677701"/>
              <a:ext cx="13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nátrium (Na)</a:t>
              </a:r>
              <a:endParaRPr lang="en-US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02351" y="3908823"/>
            <a:ext cx="1938536" cy="2247558"/>
            <a:chOff x="102351" y="3568813"/>
            <a:chExt cx="1938536" cy="2247558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3" t="9846" r="9985" b="17560"/>
            <a:stretch/>
          </p:blipFill>
          <p:spPr>
            <a:xfrm>
              <a:off x="102351" y="3568813"/>
              <a:ext cx="1938536" cy="18782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Szövegdoboz 17"/>
            <p:cNvSpPr txBox="1"/>
            <p:nvPr/>
          </p:nvSpPr>
          <p:spPr>
            <a:xfrm>
              <a:off x="375677" y="5447039"/>
              <a:ext cx="128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kalcium(</a:t>
              </a:r>
              <a:r>
                <a:rPr lang="hu-HU" dirty="0" err="1" smtClean="0"/>
                <a:t>Ca</a:t>
              </a:r>
              <a:r>
                <a:rPr lang="hu-HU" dirty="0" smtClean="0"/>
                <a:t>)</a:t>
              </a:r>
              <a:endParaRPr lang="en-US" dirty="0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6613443" y="4751634"/>
            <a:ext cx="2031797" cy="1853474"/>
            <a:chOff x="6877346" y="4626901"/>
            <a:chExt cx="2031797" cy="1853474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5" t="19104" r="12594" b="19400"/>
            <a:stretch/>
          </p:blipFill>
          <p:spPr>
            <a:xfrm>
              <a:off x="6877346" y="4626901"/>
              <a:ext cx="2031797" cy="148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Szövegdoboz 18"/>
            <p:cNvSpPr txBox="1"/>
            <p:nvPr/>
          </p:nvSpPr>
          <p:spPr>
            <a:xfrm>
              <a:off x="7387596" y="6111043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ezüst (</a:t>
              </a:r>
              <a:r>
                <a:rPr lang="hu-HU" dirty="0" err="1" smtClean="0"/>
                <a:t>Ag</a:t>
              </a:r>
              <a:r>
                <a:rPr lang="hu-HU" dirty="0" smtClean="0"/>
                <a:t>)</a:t>
              </a:r>
              <a:endParaRPr lang="en-US" dirty="0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2884570" y="4662621"/>
            <a:ext cx="2203135" cy="1978207"/>
            <a:chOff x="2362943" y="4207900"/>
            <a:chExt cx="2203135" cy="1978207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8" t="8721" r="8253" b="12697"/>
            <a:stretch/>
          </p:blipFill>
          <p:spPr>
            <a:xfrm>
              <a:off x="2362943" y="4207900"/>
              <a:ext cx="2203135" cy="1576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Szövegdoboz 19"/>
            <p:cNvSpPr txBox="1"/>
            <p:nvPr/>
          </p:nvSpPr>
          <p:spPr>
            <a:xfrm>
              <a:off x="3006891" y="5816775"/>
              <a:ext cx="905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réz (</a:t>
              </a:r>
              <a:r>
                <a:rPr lang="hu-HU" dirty="0" err="1" smtClean="0"/>
                <a:t>Cu</a:t>
              </a:r>
              <a:r>
                <a:rPr lang="hu-HU" dirty="0" smtClean="0"/>
                <a:t>)</a:t>
              </a:r>
              <a:endParaRPr lang="en-US" dirty="0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4941599" y="3545344"/>
            <a:ext cx="1944010" cy="2025138"/>
            <a:chOff x="4625785" y="3111617"/>
            <a:chExt cx="1944010" cy="2025138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5" t="10743" r="5861" b="4580"/>
            <a:stretch/>
          </p:blipFill>
          <p:spPr>
            <a:xfrm>
              <a:off x="4625785" y="3111617"/>
              <a:ext cx="1944010" cy="16558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Szövegdoboz 20"/>
            <p:cNvSpPr txBox="1"/>
            <p:nvPr/>
          </p:nvSpPr>
          <p:spPr>
            <a:xfrm>
              <a:off x="5186052" y="4767423"/>
              <a:ext cx="897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vas (</a:t>
              </a:r>
              <a:r>
                <a:rPr lang="hu-HU" dirty="0" err="1" smtClean="0"/>
                <a:t>Fe</a:t>
              </a:r>
              <a:r>
                <a:rPr lang="hu-HU" dirty="0" smtClean="0"/>
                <a:t>)</a:t>
              </a:r>
              <a:endParaRPr lang="en-US" dirty="0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2246531" y="2792256"/>
            <a:ext cx="1739607" cy="1826081"/>
            <a:chOff x="2594708" y="2062636"/>
            <a:chExt cx="1739607" cy="1826081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708" y="2062636"/>
              <a:ext cx="1739607" cy="15061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Szövegdoboz 21"/>
            <p:cNvSpPr txBox="1"/>
            <p:nvPr/>
          </p:nvSpPr>
          <p:spPr>
            <a:xfrm>
              <a:off x="3019490" y="3519385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Ón (</a:t>
              </a:r>
              <a:r>
                <a:rPr lang="hu-HU" dirty="0" err="1" smtClean="0"/>
                <a:t>Sn</a:t>
              </a:r>
              <a:r>
                <a:rPr lang="hu-HU" dirty="0" smtClean="0"/>
                <a:t>)</a:t>
              </a:r>
              <a:endParaRPr lang="en-US" dirty="0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825648" y="1660739"/>
            <a:ext cx="1938609" cy="1861112"/>
            <a:chOff x="5954636" y="1522987"/>
            <a:chExt cx="1938609" cy="1861112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" t="10087" r="5107" b="8204"/>
            <a:stretch/>
          </p:blipFill>
          <p:spPr>
            <a:xfrm>
              <a:off x="5954636" y="1522987"/>
              <a:ext cx="1938609" cy="15240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Szövegdoboz 22"/>
            <p:cNvSpPr txBox="1"/>
            <p:nvPr/>
          </p:nvSpPr>
          <p:spPr>
            <a:xfrm>
              <a:off x="6392179" y="3014767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Ólom (Pb)</a:t>
              </a:r>
              <a:endParaRPr lang="en-US" dirty="0"/>
            </a:p>
          </p:txBody>
        </p:sp>
      </p:grpSp>
      <p:sp>
        <p:nvSpPr>
          <p:cNvPr id="32" name="Szövegdoboz 31"/>
          <p:cNvSpPr txBox="1"/>
          <p:nvPr/>
        </p:nvSpPr>
        <p:spPr>
          <a:xfrm>
            <a:off x="6046276" y="1718687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empus Sans ITC" panose="04020404030D07020202" pitchFamily="82" charset="0"/>
              </a:rPr>
              <a:t>És a laborban…?</a:t>
            </a:r>
            <a:endParaRPr lang="hu-HU" sz="28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/>
              </a:gs>
              <a:gs pos="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340768"/>
            <a:ext cx="8640960" cy="309634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Atomok és elemek jelölése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3301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b="1" dirty="0" smtClean="0">
                <a:solidFill>
                  <a:schemeClr val="tx2"/>
                </a:solidFill>
              </a:rPr>
              <a:t>elemek</a:t>
            </a:r>
            <a:r>
              <a:rPr lang="hu-HU" b="1" i="1" dirty="0" smtClean="0">
                <a:solidFill>
                  <a:schemeClr val="tx2"/>
                </a:solidFill>
              </a:rPr>
              <a:t> </a:t>
            </a:r>
            <a:r>
              <a:rPr lang="hu-HU" dirty="0" smtClean="0"/>
              <a:t>azonos atomokból felépülő egyszerű anyagok, melyek kémiai </a:t>
            </a:r>
            <a:r>
              <a:rPr lang="hu-HU" dirty="0"/>
              <a:t>reakcióval nem bonthatók más anyagokra</a:t>
            </a:r>
            <a:r>
              <a:rPr lang="hu-HU" dirty="0" smtClean="0"/>
              <a:t>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dirty="0"/>
              <a:t>Az atomok és elemek jelölése </a:t>
            </a:r>
            <a:r>
              <a:rPr lang="hu-HU" b="1" dirty="0" smtClean="0">
                <a:solidFill>
                  <a:srgbClr val="FF0000"/>
                </a:solidFill>
              </a:rPr>
              <a:t>vegyjellel</a:t>
            </a:r>
            <a:r>
              <a:rPr lang="hu-HU" b="1" i="1" dirty="0" smtClean="0">
                <a:solidFill>
                  <a:srgbClr val="FF0000"/>
                </a:solidFill>
              </a:rPr>
              <a:t>*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/>
              <a:t>történik.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dirty="0" smtClean="0"/>
          </a:p>
          <a:p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265888" y="4607257"/>
            <a:ext cx="2802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Pl.: </a:t>
            </a:r>
            <a:r>
              <a:rPr lang="hu-HU" sz="3200" dirty="0" smtClean="0"/>
              <a:t>szén</a:t>
            </a:r>
            <a:r>
              <a:rPr lang="hu-HU" sz="3200" dirty="0"/>
              <a:t>: </a:t>
            </a:r>
            <a:r>
              <a:rPr lang="hu-HU" sz="3200" dirty="0" smtClean="0"/>
              <a:t>C</a:t>
            </a:r>
          </a:p>
          <a:p>
            <a:pPr lvl="1"/>
            <a:r>
              <a:rPr lang="hu-HU" sz="3200" dirty="0" smtClean="0"/>
              <a:t>oxigén: O</a:t>
            </a:r>
          </a:p>
          <a:p>
            <a:pPr lvl="1"/>
            <a:r>
              <a:rPr lang="hu-HU" sz="3200" dirty="0" smtClean="0"/>
              <a:t>nitrogén</a:t>
            </a:r>
            <a:r>
              <a:rPr lang="hu-HU" sz="3200" dirty="0"/>
              <a:t>: N</a:t>
            </a:r>
          </a:p>
          <a:p>
            <a:pPr lvl="1"/>
            <a:r>
              <a:rPr lang="hu-HU" sz="3200" dirty="0"/>
              <a:t>kén: </a:t>
            </a:r>
            <a:r>
              <a:rPr lang="hu-HU" sz="3200" dirty="0" smtClean="0"/>
              <a:t>S</a:t>
            </a:r>
            <a:endParaRPr lang="hu-HU" sz="3200" dirty="0"/>
          </a:p>
        </p:txBody>
      </p:sp>
      <p:sp>
        <p:nvSpPr>
          <p:cNvPr id="9" name="Téglalap 8"/>
          <p:cNvSpPr/>
          <p:nvPr/>
        </p:nvSpPr>
        <p:spPr>
          <a:xfrm>
            <a:off x="4860032" y="5715253"/>
            <a:ext cx="4176464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dirty="0"/>
              <a:t>*A </a:t>
            </a:r>
            <a:r>
              <a:rPr lang="hu-HU" sz="2800" b="1" dirty="0"/>
              <a:t>vegyjel</a:t>
            </a:r>
            <a:r>
              <a:rPr lang="hu-HU" sz="2800" dirty="0"/>
              <a:t> az atomok és elemek rövid kémiai jele.</a:t>
            </a:r>
          </a:p>
        </p:txBody>
      </p:sp>
    </p:spTree>
    <p:extLst>
      <p:ext uri="{BB962C8B-B14F-4D97-AF65-F5344CB8AC3E}">
        <p14:creationId xmlns:p14="http://schemas.microsoft.com/office/powerpoint/2010/main" val="493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Fémek a periódusos rendszerben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1276" name="Csoportba foglalás 11275"/>
          <p:cNvGrpSpPr/>
          <p:nvPr/>
        </p:nvGrpSpPr>
        <p:grpSpPr>
          <a:xfrm>
            <a:off x="174171" y="1227239"/>
            <a:ext cx="8374742" cy="4982615"/>
            <a:chOff x="174171" y="1227239"/>
            <a:chExt cx="8374742" cy="4982615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174171" y="1274738"/>
              <a:ext cx="8374742" cy="4935116"/>
              <a:chOff x="174171" y="1274738"/>
              <a:chExt cx="8374742" cy="4935116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171" y="1274738"/>
                <a:ext cx="8374742" cy="4935116"/>
              </a:xfrm>
              <a:prstGeom prst="rect">
                <a:avLst/>
              </a:prstGeom>
              <a:ln w="28575">
                <a:noFill/>
              </a:ln>
            </p:spPr>
          </p:pic>
          <p:grpSp>
            <p:nvGrpSpPr>
              <p:cNvPr id="46" name="Csoportba foglalás 45"/>
              <p:cNvGrpSpPr/>
              <p:nvPr/>
            </p:nvGrpSpPr>
            <p:grpSpPr>
              <a:xfrm>
                <a:off x="174171" y="1795089"/>
                <a:ext cx="7469691" cy="4365523"/>
                <a:chOff x="174171" y="1795089"/>
                <a:chExt cx="7469691" cy="4365523"/>
              </a:xfrm>
            </p:grpSpPr>
            <p:cxnSp>
              <p:nvCxnSpPr>
                <p:cNvPr id="6" name="Egyenes összekötő 5"/>
                <p:cNvCxnSpPr/>
                <p:nvPr/>
              </p:nvCxnSpPr>
              <p:spPr>
                <a:xfrm>
                  <a:off x="189715" y="1795089"/>
                  <a:ext cx="0" cy="299275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Egyenes összekötő 7"/>
                <p:cNvCxnSpPr/>
                <p:nvPr/>
              </p:nvCxnSpPr>
              <p:spPr>
                <a:xfrm flipH="1">
                  <a:off x="174171" y="4796270"/>
                  <a:ext cx="746969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églalap 9"/>
                <p:cNvSpPr/>
                <p:nvPr/>
              </p:nvSpPr>
              <p:spPr>
                <a:xfrm>
                  <a:off x="1509486" y="5166149"/>
                  <a:ext cx="6134376" cy="99446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Egyenes összekötő 12"/>
                <p:cNvCxnSpPr/>
                <p:nvPr/>
              </p:nvCxnSpPr>
              <p:spPr>
                <a:xfrm>
                  <a:off x="182599" y="1795089"/>
                  <a:ext cx="91210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1088413" y="1795089"/>
                  <a:ext cx="0" cy="199249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/>
                <p:nvPr/>
              </p:nvCxnSpPr>
              <p:spPr>
                <a:xfrm>
                  <a:off x="1081974" y="3774704"/>
                  <a:ext cx="42751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>
                  <a:off x="1501049" y="2791335"/>
                  <a:ext cx="0" cy="98336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1494610" y="2791335"/>
                  <a:ext cx="43781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gyenes összekötő 23"/>
                <p:cNvCxnSpPr/>
                <p:nvPr/>
              </p:nvCxnSpPr>
              <p:spPr>
                <a:xfrm>
                  <a:off x="5877719" y="2291075"/>
                  <a:ext cx="0" cy="5119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Egyenes összekötő 25"/>
                <p:cNvCxnSpPr/>
                <p:nvPr/>
              </p:nvCxnSpPr>
              <p:spPr>
                <a:xfrm>
                  <a:off x="6327799" y="2293606"/>
                  <a:ext cx="0" cy="99395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Egyenes összekötő 26"/>
                <p:cNvCxnSpPr/>
                <p:nvPr/>
              </p:nvCxnSpPr>
              <p:spPr>
                <a:xfrm flipH="1">
                  <a:off x="5869133" y="2302505"/>
                  <a:ext cx="463619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gyenes összekötő 31"/>
                <p:cNvCxnSpPr/>
                <p:nvPr/>
              </p:nvCxnSpPr>
              <p:spPr>
                <a:xfrm flipH="1">
                  <a:off x="6327800" y="3288503"/>
                  <a:ext cx="447986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/>
                <p:nvPr/>
              </p:nvCxnSpPr>
              <p:spPr>
                <a:xfrm>
                  <a:off x="6764356" y="3274974"/>
                  <a:ext cx="0" cy="49247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35"/>
                <p:cNvCxnSpPr/>
                <p:nvPr/>
              </p:nvCxnSpPr>
              <p:spPr>
                <a:xfrm flipH="1">
                  <a:off x="6762755" y="3778514"/>
                  <a:ext cx="44798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>
                <a:xfrm flipH="1">
                  <a:off x="7191539" y="4283193"/>
                  <a:ext cx="447986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>
                <a:xfrm>
                  <a:off x="7202969" y="3767446"/>
                  <a:ext cx="0" cy="5081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>
                  <a:off x="7641144" y="4271665"/>
                  <a:ext cx="0" cy="52460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Szövegdoboz 47"/>
            <p:cNvSpPr txBox="1"/>
            <p:nvPr/>
          </p:nvSpPr>
          <p:spPr>
            <a:xfrm>
              <a:off x="2394857" y="1227239"/>
              <a:ext cx="768800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fémek</a:t>
              </a:r>
              <a:endParaRPr lang="en-US" dirty="0"/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2402117" y="1684433"/>
              <a:ext cx="1001877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félfémek</a:t>
              </a:r>
              <a:endParaRPr lang="en-US" dirty="0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2409377" y="2112599"/>
              <a:ext cx="1189043" cy="369332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nemfémek</a:t>
              </a:r>
              <a:endParaRPr lang="en-US" dirty="0"/>
            </a:p>
          </p:txBody>
        </p:sp>
        <p:grpSp>
          <p:nvGrpSpPr>
            <p:cNvPr id="11275" name="Csoportba foglalás 11274"/>
            <p:cNvGrpSpPr/>
            <p:nvPr/>
          </p:nvGrpSpPr>
          <p:grpSpPr>
            <a:xfrm>
              <a:off x="189715" y="1291187"/>
              <a:ext cx="8325635" cy="2997952"/>
              <a:chOff x="189715" y="1291187"/>
              <a:chExt cx="8325635" cy="2997952"/>
            </a:xfrm>
          </p:grpSpPr>
          <p:grpSp>
            <p:nvGrpSpPr>
              <p:cNvPr id="11274" name="Csoportba foglalás 11273"/>
              <p:cNvGrpSpPr/>
              <p:nvPr/>
            </p:nvGrpSpPr>
            <p:grpSpPr>
              <a:xfrm>
                <a:off x="5877719" y="1291187"/>
                <a:ext cx="2637631" cy="2997952"/>
                <a:chOff x="5877719" y="1291187"/>
                <a:chExt cx="2637631" cy="2997952"/>
              </a:xfrm>
            </p:grpSpPr>
            <p:cxnSp>
              <p:nvCxnSpPr>
                <p:cNvPr id="53" name="Egyenes összekötő 52"/>
                <p:cNvCxnSpPr/>
                <p:nvPr/>
              </p:nvCxnSpPr>
              <p:spPr>
                <a:xfrm>
                  <a:off x="5877719" y="1795089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>
                <a:xfrm flipH="1">
                  <a:off x="5877719" y="1798425"/>
                  <a:ext cx="46361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6331330" y="1798615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 flipH="1">
                  <a:off x="6333316" y="2301075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6763721" y="2293839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gyenes összekötő 60"/>
                <p:cNvCxnSpPr/>
                <p:nvPr/>
              </p:nvCxnSpPr>
              <p:spPr>
                <a:xfrm flipH="1">
                  <a:off x="6763721" y="2791618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/>
                <p:cNvCxnSpPr/>
                <p:nvPr/>
              </p:nvCxnSpPr>
              <p:spPr>
                <a:xfrm>
                  <a:off x="7197941" y="2786324"/>
                  <a:ext cx="2844" cy="507277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gyenes összekötő 62"/>
                <p:cNvCxnSpPr/>
                <p:nvPr/>
              </p:nvCxnSpPr>
              <p:spPr>
                <a:xfrm flipH="1">
                  <a:off x="7196970" y="3291465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gyenes összekötő 64"/>
                <p:cNvCxnSpPr/>
                <p:nvPr/>
              </p:nvCxnSpPr>
              <p:spPr>
                <a:xfrm>
                  <a:off x="7640903" y="3281951"/>
                  <a:ext cx="0" cy="99362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gyenes összekötő 67"/>
                <p:cNvCxnSpPr/>
                <p:nvPr/>
              </p:nvCxnSpPr>
              <p:spPr>
                <a:xfrm flipH="1">
                  <a:off x="6341339" y="1802697"/>
                  <a:ext cx="1728241" cy="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Egyenes összekötő 69"/>
                <p:cNvCxnSpPr/>
                <p:nvPr/>
              </p:nvCxnSpPr>
              <p:spPr>
                <a:xfrm>
                  <a:off x="8066736" y="1302340"/>
                  <a:ext cx="2844" cy="51151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Egyenes összekötő 70"/>
                <p:cNvCxnSpPr/>
                <p:nvPr/>
              </p:nvCxnSpPr>
              <p:spPr>
                <a:xfrm flipH="1">
                  <a:off x="8069580" y="1302340"/>
                  <a:ext cx="445770" cy="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Egyenes összekötő 73"/>
                <p:cNvCxnSpPr/>
                <p:nvPr/>
              </p:nvCxnSpPr>
              <p:spPr>
                <a:xfrm>
                  <a:off x="8512506" y="1291187"/>
                  <a:ext cx="0" cy="2986522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Egyenes összekötő 76"/>
                <p:cNvCxnSpPr/>
                <p:nvPr/>
              </p:nvCxnSpPr>
              <p:spPr>
                <a:xfrm flipH="1" flipV="1">
                  <a:off x="7650271" y="4283095"/>
                  <a:ext cx="865079" cy="6044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73" name="Téglalap 11272"/>
              <p:cNvSpPr/>
              <p:nvPr/>
            </p:nvSpPr>
            <p:spPr>
              <a:xfrm>
                <a:off x="189715" y="1291187"/>
                <a:ext cx="456052" cy="49608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2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kerekített téglalap 5"/>
          <p:cNvSpPr/>
          <p:nvPr/>
        </p:nvSpPr>
        <p:spPr>
          <a:xfrm>
            <a:off x="251520" y="1628800"/>
            <a:ext cx="8640960" cy="352839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725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fémek általános tulajdonságai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Általában szürkés (fémes) színűek (kivéve: …</a:t>
            </a:r>
          </a:p>
          <a:p>
            <a:pPr marL="0" indent="0">
              <a:buNone/>
            </a:pPr>
            <a:r>
              <a:rPr lang="hu-HU" dirty="0" smtClean="0"/>
              <a:t>Au, </a:t>
            </a:r>
            <a:r>
              <a:rPr lang="hu-HU" dirty="0" err="1" smtClean="0"/>
              <a:t>Cu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smtClean="0"/>
              <a:t>Általában szilárdak (kivéve: … </a:t>
            </a:r>
          </a:p>
          <a:p>
            <a:pPr marL="0" indent="0">
              <a:buNone/>
            </a:pPr>
            <a:r>
              <a:rPr lang="hu-HU" dirty="0" err="1" smtClean="0"/>
              <a:t>Hg</a:t>
            </a:r>
            <a:r>
              <a:rPr lang="hu-HU" dirty="0" smtClean="0"/>
              <a:t>).</a:t>
            </a:r>
          </a:p>
          <a:p>
            <a:r>
              <a:rPr lang="hu-HU" dirty="0" smtClean="0"/>
              <a:t>Jól vezetik az elektromos áramot.</a:t>
            </a:r>
          </a:p>
          <a:p>
            <a:r>
              <a:rPr lang="hu-HU" dirty="0" smtClean="0"/>
              <a:t>Jól vezetik a hőt.</a:t>
            </a:r>
          </a:p>
          <a:p>
            <a:r>
              <a:rPr lang="hu-HU" dirty="0" smtClean="0"/>
              <a:t>Ötvözhetők, jól megmunkálhatók.</a:t>
            </a:r>
          </a:p>
          <a:p>
            <a:endParaRPr lang="hu-HU" dirty="0"/>
          </a:p>
          <a:p>
            <a:r>
              <a:rPr lang="hu-HU" b="1" dirty="0" smtClean="0"/>
              <a:t>Mely fémek fordulnak elő elemi állapotban?</a:t>
            </a:r>
          </a:p>
          <a:p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484783"/>
            <a:ext cx="8640960" cy="5179645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fémek elektronszerkezete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kevés vegyértékelektron</a:t>
            </a:r>
          </a:p>
          <a:p>
            <a:r>
              <a:rPr lang="hu-HU" dirty="0" smtClean="0"/>
              <a:t>viszonylag távol az atommagtól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36978" y="2855838"/>
            <a:ext cx="4335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fématomok összekapcsolódása:</a:t>
            </a:r>
            <a:endParaRPr lang="en-US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90118" y="3421537"/>
            <a:ext cx="491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</a:t>
            </a:r>
            <a:r>
              <a:rPr lang="hu-HU" sz="2800" b="1" i="1" dirty="0">
                <a:solidFill>
                  <a:schemeClr val="tx2"/>
                </a:solidFill>
              </a:rPr>
              <a:t>fémrács</a:t>
            </a:r>
            <a:r>
              <a:rPr lang="hu-HU" sz="2800" dirty="0"/>
              <a:t> rácspontjaiban pozitív töltésű </a:t>
            </a:r>
            <a:r>
              <a:rPr lang="hu-HU" sz="2800" dirty="0" smtClean="0"/>
              <a:t>(nemesgázhéj-szerkezetű) </a:t>
            </a:r>
            <a:r>
              <a:rPr lang="hu-HU" sz="2800" dirty="0" err="1" smtClean="0"/>
              <a:t>fématomtörzsek</a:t>
            </a:r>
            <a:r>
              <a:rPr lang="hu-HU" sz="2800" dirty="0" smtClean="0"/>
              <a:t> vannak. A vegyértékelektronok a </a:t>
            </a:r>
            <a:r>
              <a:rPr lang="hu-HU" sz="2800" dirty="0" err="1" smtClean="0"/>
              <a:t>fématomtörzsek</a:t>
            </a:r>
            <a:r>
              <a:rPr lang="hu-HU" sz="2800" dirty="0" smtClean="0"/>
              <a:t> között  delokalizáltan helyezkednek el.</a:t>
            </a:r>
            <a:endParaRPr lang="en-US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0002" y="6264319"/>
            <a:ext cx="3619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delokalizált</a:t>
            </a:r>
            <a:r>
              <a:rPr lang="hu-HU" sz="2000" dirty="0" smtClean="0"/>
              <a:t> = nem helyhez kötött</a:t>
            </a:r>
            <a:endParaRPr lang="en-US" sz="2000" dirty="0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7397782" y="1352201"/>
            <a:ext cx="1374939" cy="1374939"/>
            <a:chOff x="7397782" y="1352201"/>
            <a:chExt cx="1374939" cy="1374939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7397782" y="1352201"/>
              <a:ext cx="1374939" cy="1374939"/>
              <a:chOff x="2155987" y="2503975"/>
              <a:chExt cx="2749878" cy="2749878"/>
            </a:xfrm>
          </p:grpSpPr>
          <p:grpSp>
            <p:nvGrpSpPr>
              <p:cNvPr id="13" name="Csoportba foglalás 12"/>
              <p:cNvGrpSpPr/>
              <p:nvPr/>
            </p:nvGrpSpPr>
            <p:grpSpPr>
              <a:xfrm>
                <a:off x="2155987" y="2503975"/>
                <a:ext cx="2749878" cy="2749878"/>
                <a:chOff x="2584612" y="3212976"/>
                <a:chExt cx="2749878" cy="2749878"/>
              </a:xfrm>
            </p:grpSpPr>
            <p:sp>
              <p:nvSpPr>
                <p:cNvPr id="23" name="Ellipszis 22"/>
                <p:cNvSpPr>
                  <a:spLocks noChangeAspect="1"/>
                </p:cNvSpPr>
                <p:nvPr/>
              </p:nvSpPr>
              <p:spPr>
                <a:xfrm flipV="1">
                  <a:off x="2584612" y="3212976"/>
                  <a:ext cx="2749878" cy="27498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llipszis 23"/>
                <p:cNvSpPr>
                  <a:spLocks noChangeAspect="1"/>
                </p:cNvSpPr>
                <p:nvPr/>
              </p:nvSpPr>
              <p:spPr>
                <a:xfrm rot="10800000" flipV="1">
                  <a:off x="3795080" y="4423444"/>
                  <a:ext cx="328938" cy="3289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Ellipszis 13"/>
              <p:cNvSpPr>
                <a:spLocks noChangeAspect="1"/>
              </p:cNvSpPr>
              <p:nvPr/>
            </p:nvSpPr>
            <p:spPr>
              <a:xfrm>
                <a:off x="3073726" y="3421714"/>
                <a:ext cx="914400" cy="9144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zis 14"/>
              <p:cNvSpPr>
                <a:spLocks noChangeAspect="1"/>
              </p:cNvSpPr>
              <p:nvPr/>
            </p:nvSpPr>
            <p:spPr>
              <a:xfrm>
                <a:off x="2810468" y="3158456"/>
                <a:ext cx="1440915" cy="144091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zis 15"/>
              <p:cNvSpPr>
                <a:spLocks noChangeAspect="1"/>
              </p:cNvSpPr>
              <p:nvPr/>
            </p:nvSpPr>
            <p:spPr>
              <a:xfrm>
                <a:off x="2525794" y="2873782"/>
                <a:ext cx="2010264" cy="2010264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Ellipszis 6"/>
            <p:cNvSpPr>
              <a:spLocks noChangeAspect="1"/>
            </p:cNvSpPr>
            <p:nvPr/>
          </p:nvSpPr>
          <p:spPr>
            <a:xfrm>
              <a:off x="8064769" y="1886841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>
              <a:off x="8067170" y="2167102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8051393" y="157988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>
              <a:off x="8068359" y="24594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7924288" y="1920319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800" dirty="0" smtClean="0"/>
                <a:t>Mg</a:t>
              </a:r>
              <a:endParaRPr lang="en-US" sz="800" dirty="0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>
              <a:off x="8352779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zis 27"/>
            <p:cNvSpPr>
              <a:spLocks noChangeAspect="1"/>
            </p:cNvSpPr>
            <p:nvPr/>
          </p:nvSpPr>
          <p:spPr>
            <a:xfrm>
              <a:off x="7767116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zis 28"/>
            <p:cNvSpPr>
              <a:spLocks noChangeAspect="1"/>
            </p:cNvSpPr>
            <p:nvPr/>
          </p:nvSpPr>
          <p:spPr>
            <a:xfrm>
              <a:off x="8069474" y="1707748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>
              <a:off x="8069474" y="231605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zis 31"/>
            <p:cNvSpPr>
              <a:spLocks noChangeAspect="1"/>
            </p:cNvSpPr>
            <p:nvPr/>
          </p:nvSpPr>
          <p:spPr>
            <a:xfrm>
              <a:off x="8277689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zis 32"/>
            <p:cNvSpPr>
              <a:spLocks noChangeAspect="1"/>
            </p:cNvSpPr>
            <p:nvPr/>
          </p:nvSpPr>
          <p:spPr>
            <a:xfrm>
              <a:off x="7857044" y="222220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7864815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>
              <a:off x="8295770" y="221101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Csoportba foglalás 100"/>
          <p:cNvGrpSpPr/>
          <p:nvPr/>
        </p:nvGrpSpPr>
        <p:grpSpPr>
          <a:xfrm>
            <a:off x="344206" y="3918286"/>
            <a:ext cx="3643139" cy="2370257"/>
            <a:chOff x="344206" y="3918286"/>
            <a:chExt cx="3643139" cy="2370257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387877" y="3918286"/>
              <a:ext cx="3466238" cy="2346033"/>
              <a:chOff x="251520" y="4174958"/>
              <a:chExt cx="3466238" cy="2346033"/>
            </a:xfrm>
          </p:grpSpPr>
          <p:sp>
            <p:nvSpPr>
              <p:cNvPr id="17" name="Téglalap 16"/>
              <p:cNvSpPr/>
              <p:nvPr/>
            </p:nvSpPr>
            <p:spPr>
              <a:xfrm>
                <a:off x="251520" y="4174958"/>
                <a:ext cx="3466238" cy="2346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aphicFrame>
            <p:nvGraphicFramePr>
              <p:cNvPr id="20" name="Objektum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1272558"/>
                  </p:ext>
                </p:extLst>
              </p:nvPr>
            </p:nvGraphicFramePr>
            <p:xfrm>
              <a:off x="497549" y="4372866"/>
              <a:ext cx="3042752" cy="15827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9" name="CS ChemDraw Drawing" r:id="rId4" imgW="5429672" imgH="2823660" progId="ChemDraw.Document.6.0">
                      <p:embed/>
                    </p:oleObj>
                  </mc:Choice>
                  <mc:Fallback>
                    <p:oleObj name="CS ChemDraw Drawing" r:id="rId4" imgW="5429672" imgH="282366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97549" y="4372866"/>
                            <a:ext cx="3042752" cy="158276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Szövegdoboz 17"/>
              <p:cNvSpPr txBox="1"/>
              <p:nvPr/>
            </p:nvSpPr>
            <p:spPr>
              <a:xfrm>
                <a:off x="587680" y="451057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1064944" y="451858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Szövegdoboz 36"/>
              <p:cNvSpPr txBox="1"/>
              <p:nvPr/>
            </p:nvSpPr>
            <p:spPr>
              <a:xfrm>
                <a:off x="1550446" y="451330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Szövegdoboz 38"/>
              <p:cNvSpPr txBox="1"/>
              <p:nvPr/>
            </p:nvSpPr>
            <p:spPr>
              <a:xfrm>
                <a:off x="2027504" y="450655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Szövegdoboz 41"/>
              <p:cNvSpPr txBox="1"/>
              <p:nvPr/>
            </p:nvSpPr>
            <p:spPr>
              <a:xfrm>
                <a:off x="2504768" y="451457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Szövegdoboz 42"/>
              <p:cNvSpPr txBox="1"/>
              <p:nvPr/>
            </p:nvSpPr>
            <p:spPr>
              <a:xfrm>
                <a:off x="2990270" y="450929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Szövegdoboz 43"/>
              <p:cNvSpPr txBox="1"/>
              <p:nvPr/>
            </p:nvSpPr>
            <p:spPr>
              <a:xfrm>
                <a:off x="583664" y="497580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Szövegdoboz 44"/>
              <p:cNvSpPr txBox="1"/>
              <p:nvPr/>
            </p:nvSpPr>
            <p:spPr>
              <a:xfrm>
                <a:off x="1060928" y="498382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Szövegdoboz 45"/>
              <p:cNvSpPr txBox="1"/>
              <p:nvPr/>
            </p:nvSpPr>
            <p:spPr>
              <a:xfrm>
                <a:off x="1546430" y="497854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Szövegdoboz 46"/>
              <p:cNvSpPr txBox="1"/>
              <p:nvPr/>
            </p:nvSpPr>
            <p:spPr>
              <a:xfrm>
                <a:off x="2023488" y="497178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Szövegdoboz 47"/>
              <p:cNvSpPr txBox="1"/>
              <p:nvPr/>
            </p:nvSpPr>
            <p:spPr>
              <a:xfrm>
                <a:off x="2500752" y="497980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Szövegdoboz 48"/>
              <p:cNvSpPr txBox="1"/>
              <p:nvPr/>
            </p:nvSpPr>
            <p:spPr>
              <a:xfrm>
                <a:off x="2986254" y="497452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Szövegdoboz 49"/>
              <p:cNvSpPr txBox="1"/>
              <p:nvPr/>
            </p:nvSpPr>
            <p:spPr>
              <a:xfrm>
                <a:off x="579648" y="541697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Szövegdoboz 50"/>
              <p:cNvSpPr txBox="1"/>
              <p:nvPr/>
            </p:nvSpPr>
            <p:spPr>
              <a:xfrm>
                <a:off x="1056912" y="542498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Szövegdoboz 51"/>
              <p:cNvSpPr txBox="1"/>
              <p:nvPr/>
            </p:nvSpPr>
            <p:spPr>
              <a:xfrm>
                <a:off x="1542414" y="541970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Szövegdoboz 52"/>
              <p:cNvSpPr txBox="1"/>
              <p:nvPr/>
            </p:nvSpPr>
            <p:spPr>
              <a:xfrm>
                <a:off x="2019472" y="541295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Szövegdoboz 53"/>
              <p:cNvSpPr txBox="1"/>
              <p:nvPr/>
            </p:nvSpPr>
            <p:spPr>
              <a:xfrm>
                <a:off x="2496736" y="542097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Szövegdoboz 54"/>
              <p:cNvSpPr txBox="1"/>
              <p:nvPr/>
            </p:nvSpPr>
            <p:spPr>
              <a:xfrm>
                <a:off x="2982238" y="541569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FF00"/>
                    </a:solidFill>
                  </a:rPr>
                  <a:t>+</a:t>
                </a:r>
                <a:endParaRPr lang="hu-H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758707" y="568160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Szövegdoboz 55"/>
              <p:cNvSpPr txBox="1"/>
              <p:nvPr/>
            </p:nvSpPr>
            <p:spPr>
              <a:xfrm>
                <a:off x="911107" y="562819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Szövegdoboz 56"/>
              <p:cNvSpPr txBox="1"/>
              <p:nvPr/>
            </p:nvSpPr>
            <p:spPr>
              <a:xfrm>
                <a:off x="1327270" y="559166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Szövegdoboz 57"/>
              <p:cNvSpPr txBox="1"/>
              <p:nvPr/>
            </p:nvSpPr>
            <p:spPr>
              <a:xfrm>
                <a:off x="2325550" y="558322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Szövegdoboz 58"/>
              <p:cNvSpPr txBox="1"/>
              <p:nvPr/>
            </p:nvSpPr>
            <p:spPr>
              <a:xfrm>
                <a:off x="2802814" y="561619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Szövegdoboz 59"/>
              <p:cNvSpPr txBox="1"/>
              <p:nvPr/>
            </p:nvSpPr>
            <p:spPr>
              <a:xfrm>
                <a:off x="3302557" y="5543746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Szövegdoboz 60"/>
              <p:cNvSpPr txBox="1"/>
              <p:nvPr/>
            </p:nvSpPr>
            <p:spPr>
              <a:xfrm>
                <a:off x="3267330" y="5174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" name="Szövegdoboz 61"/>
              <p:cNvSpPr txBox="1"/>
              <p:nvPr/>
            </p:nvSpPr>
            <p:spPr>
              <a:xfrm>
                <a:off x="844052" y="5226834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Szövegdoboz 62"/>
              <p:cNvSpPr txBox="1"/>
              <p:nvPr/>
            </p:nvSpPr>
            <p:spPr>
              <a:xfrm>
                <a:off x="1295248" y="51913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Szövegdoboz 63"/>
              <p:cNvSpPr txBox="1"/>
              <p:nvPr/>
            </p:nvSpPr>
            <p:spPr>
              <a:xfrm>
                <a:off x="1817349" y="530143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" name="Szövegdoboz 64"/>
              <p:cNvSpPr txBox="1"/>
              <p:nvPr/>
            </p:nvSpPr>
            <p:spPr>
              <a:xfrm>
                <a:off x="1879881" y="519089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" name="Szövegdoboz 65"/>
              <p:cNvSpPr txBox="1"/>
              <p:nvPr/>
            </p:nvSpPr>
            <p:spPr>
              <a:xfrm>
                <a:off x="2400135" y="520480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Szövegdoboz 66"/>
              <p:cNvSpPr txBox="1"/>
              <p:nvPr/>
            </p:nvSpPr>
            <p:spPr>
              <a:xfrm>
                <a:off x="2294878" y="5068133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Szövegdoboz 67"/>
              <p:cNvSpPr txBox="1"/>
              <p:nvPr/>
            </p:nvSpPr>
            <p:spPr>
              <a:xfrm>
                <a:off x="2766838" y="528081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Szövegdoboz 68"/>
              <p:cNvSpPr txBox="1"/>
              <p:nvPr/>
            </p:nvSpPr>
            <p:spPr>
              <a:xfrm>
                <a:off x="1330268" y="4827554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Szövegdoboz 69"/>
              <p:cNvSpPr txBox="1"/>
              <p:nvPr/>
            </p:nvSpPr>
            <p:spPr>
              <a:xfrm>
                <a:off x="1692818" y="473165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Szövegdoboz 70"/>
              <p:cNvSpPr txBox="1"/>
              <p:nvPr/>
            </p:nvSpPr>
            <p:spPr>
              <a:xfrm>
                <a:off x="1874512" y="4737653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Szövegdoboz 71"/>
              <p:cNvSpPr txBox="1"/>
              <p:nvPr/>
            </p:nvSpPr>
            <p:spPr>
              <a:xfrm>
                <a:off x="2294878" y="4839046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Szövegdoboz 72"/>
              <p:cNvSpPr txBox="1"/>
              <p:nvPr/>
            </p:nvSpPr>
            <p:spPr>
              <a:xfrm>
                <a:off x="3201940" y="47196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" name="Szövegdoboz 73"/>
              <p:cNvSpPr txBox="1"/>
              <p:nvPr/>
            </p:nvSpPr>
            <p:spPr>
              <a:xfrm>
                <a:off x="3344426" y="4809066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Szövegdoboz 74"/>
              <p:cNvSpPr txBox="1"/>
              <p:nvPr/>
            </p:nvSpPr>
            <p:spPr>
              <a:xfrm>
                <a:off x="2796818" y="510007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" name="Szövegdoboz 75"/>
              <p:cNvSpPr txBox="1"/>
              <p:nvPr/>
            </p:nvSpPr>
            <p:spPr>
              <a:xfrm>
                <a:off x="1234429" y="4733722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" name="Szövegdoboz 76"/>
              <p:cNvSpPr txBox="1"/>
              <p:nvPr/>
            </p:nvSpPr>
            <p:spPr>
              <a:xfrm>
                <a:off x="1331030" y="4606412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" name="Szövegdoboz 77"/>
              <p:cNvSpPr txBox="1"/>
              <p:nvPr/>
            </p:nvSpPr>
            <p:spPr>
              <a:xfrm>
                <a:off x="831465" y="482105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" name="Szövegdoboz 78"/>
              <p:cNvSpPr txBox="1"/>
              <p:nvPr/>
            </p:nvSpPr>
            <p:spPr>
              <a:xfrm>
                <a:off x="862760" y="4646253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" name="Szövegdoboz 79"/>
              <p:cNvSpPr txBox="1"/>
              <p:nvPr/>
            </p:nvSpPr>
            <p:spPr>
              <a:xfrm>
                <a:off x="810388" y="431769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Szövegdoboz 80"/>
              <p:cNvSpPr txBox="1"/>
              <p:nvPr/>
            </p:nvSpPr>
            <p:spPr>
              <a:xfrm>
                <a:off x="1256595" y="428245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" name="Szövegdoboz 81"/>
              <p:cNvSpPr txBox="1"/>
              <p:nvPr/>
            </p:nvSpPr>
            <p:spPr>
              <a:xfrm>
                <a:off x="1520857" y="425593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3" name="Szövegdoboz 82"/>
              <p:cNvSpPr txBox="1"/>
              <p:nvPr/>
            </p:nvSpPr>
            <p:spPr>
              <a:xfrm>
                <a:off x="1810464" y="442206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Szövegdoboz 83"/>
              <p:cNvSpPr txBox="1"/>
              <p:nvPr/>
            </p:nvSpPr>
            <p:spPr>
              <a:xfrm>
                <a:off x="1914896" y="427092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Szövegdoboz 84"/>
              <p:cNvSpPr txBox="1"/>
              <p:nvPr/>
            </p:nvSpPr>
            <p:spPr>
              <a:xfrm>
                <a:off x="2318862" y="432369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" name="Szövegdoboz 85"/>
              <p:cNvSpPr txBox="1"/>
              <p:nvPr/>
            </p:nvSpPr>
            <p:spPr>
              <a:xfrm>
                <a:off x="2294253" y="46244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2692241" y="47020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2750185" y="430066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3031138" y="424106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3258377" y="432600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</a:t>
                </a:r>
                <a:endParaRPr lang="hu-H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1" name="Szövegdoboz 30"/>
            <p:cNvSpPr txBox="1"/>
            <p:nvPr/>
          </p:nvSpPr>
          <p:spPr>
            <a:xfrm>
              <a:off x="344206" y="5930752"/>
              <a:ext cx="1544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err="1" smtClean="0"/>
                <a:t>fématomtörzsek</a:t>
              </a:r>
              <a:endParaRPr lang="hu-HU" sz="1600" dirty="0"/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1919215" y="5949989"/>
              <a:ext cx="2068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smtClean="0"/>
                <a:t>delokalizált elektronok</a:t>
              </a:r>
              <a:endParaRPr lang="hu-HU" sz="1600" dirty="0"/>
            </a:p>
          </p:txBody>
        </p:sp>
        <p:cxnSp>
          <p:nvCxnSpPr>
            <p:cNvPr id="96" name="Egyenes összekötő nyíllal 95"/>
            <p:cNvCxnSpPr/>
            <p:nvPr/>
          </p:nvCxnSpPr>
          <p:spPr>
            <a:xfrm flipH="1" flipV="1">
              <a:off x="874078" y="5656406"/>
              <a:ext cx="120982" cy="37082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nyíllal 99"/>
            <p:cNvCxnSpPr/>
            <p:nvPr/>
          </p:nvCxnSpPr>
          <p:spPr>
            <a:xfrm flipV="1">
              <a:off x="1147200" y="5632343"/>
              <a:ext cx="175460" cy="3822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nyíllal 101"/>
            <p:cNvCxnSpPr/>
            <p:nvPr/>
          </p:nvCxnSpPr>
          <p:spPr>
            <a:xfrm flipH="1" flipV="1">
              <a:off x="2582212" y="5653372"/>
              <a:ext cx="120982" cy="37082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nyíllal 102"/>
            <p:cNvCxnSpPr/>
            <p:nvPr/>
          </p:nvCxnSpPr>
          <p:spPr>
            <a:xfrm flipV="1">
              <a:off x="2855334" y="5629309"/>
              <a:ext cx="175460" cy="38227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18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Kísérletezzünk fémekkel!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Vizsgáljuk meg a fémek tulajdonságait!</a:t>
            </a:r>
            <a:r>
              <a:rPr lang="hu-HU" baseline="30000" dirty="0" smtClean="0"/>
              <a:t>3</a:t>
            </a:r>
            <a:r>
              <a:rPr lang="hu-H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Hogyan reagál a nátrium vízzel?</a:t>
            </a:r>
            <a:r>
              <a:rPr lang="hu-HU" baseline="30000" dirty="0" smtClean="0"/>
              <a:t>4</a:t>
            </a:r>
            <a:endParaRPr lang="hu-HU" baseline="30000" dirty="0"/>
          </a:p>
          <a:p>
            <a:pPr>
              <a:lnSpc>
                <a:spcPct val="150000"/>
              </a:lnSpc>
            </a:pPr>
            <a:r>
              <a:rPr lang="hu-HU" dirty="0" smtClean="0"/>
              <a:t>Mit tapasztalunk, ha egy-egy kémcsőnyi sósavoldatba rendre kis darabka cinket, vasat, alumíniumot és rezet teszünk?</a:t>
            </a:r>
            <a:endParaRPr lang="en-US" dirty="0"/>
          </a:p>
          <a:p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13110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S ChemDraw Drawing" r:id="rId3" imgW="1270705" imgH="2194290" progId="ChemDraw.Document.6.0">
                  <p:embed/>
                </p:oleObj>
              </mc:Choice>
              <mc:Fallback>
                <p:oleObj name="CS ChemDraw Drawing" r:id="rId3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2339752" y="6304793"/>
            <a:ext cx="67641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[3]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146. old.</a:t>
            </a:r>
          </a:p>
          <a:p>
            <a:pPr lvl="0"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[4]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147. </a:t>
            </a:r>
            <a:r>
              <a:rPr lang="hu-HU" sz="1000" dirty="0">
                <a:solidFill>
                  <a:srgbClr val="000000"/>
                </a:solidFill>
              </a:rPr>
              <a:t>old.</a:t>
            </a:r>
          </a:p>
        </p:txBody>
      </p:sp>
    </p:spTree>
    <p:extLst>
      <p:ext uri="{BB962C8B-B14F-4D97-AF65-F5344CB8AC3E}">
        <p14:creationId xmlns:p14="http://schemas.microsoft.com/office/powerpoint/2010/main" val="3289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Kovalens kötés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1602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atomok a legkisebb energiájú állapot elérésére törekednek, s ezt a </a:t>
            </a:r>
            <a:r>
              <a:rPr lang="hu-HU" b="1" i="1" dirty="0" smtClean="0"/>
              <a:t>nemesgázszerkezet</a:t>
            </a:r>
            <a:r>
              <a:rPr lang="hu-HU" b="1" dirty="0" smtClean="0"/>
              <a:t> kialakításával érik el.</a:t>
            </a:r>
          </a:p>
          <a:p>
            <a:pPr marL="0" indent="0">
              <a:spcAft>
                <a:spcPts val="1200"/>
              </a:spcAft>
              <a:buNone/>
            </a:pPr>
            <a:endParaRPr lang="hu-HU" b="1" dirty="0"/>
          </a:p>
          <a:p>
            <a:pPr marL="0" indent="0">
              <a:spcAft>
                <a:spcPts val="1200"/>
              </a:spcAft>
              <a:buNone/>
            </a:pPr>
            <a:endParaRPr lang="hu-HU" b="1" dirty="0" smtClean="0"/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910524" y="3717032"/>
            <a:ext cx="8233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</a:t>
            </a:r>
            <a:r>
              <a:rPr lang="hu-HU" sz="2800" dirty="0"/>
              <a:t>→ </a:t>
            </a:r>
            <a:r>
              <a:rPr lang="hu-HU" sz="2800" dirty="0" smtClean="0"/>
              <a:t>fémrács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 smtClean="0"/>
              <a:t>atomok → </a:t>
            </a:r>
            <a:r>
              <a:rPr lang="hu-HU" sz="2800" b="1" i="1" dirty="0" smtClean="0"/>
              <a:t>kovalens kötésű </a:t>
            </a:r>
            <a:r>
              <a:rPr lang="hu-HU" sz="2800" b="1" dirty="0" smtClean="0"/>
              <a:t>molekulák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→ ionok (töltéssel rendelkező részecskék)</a:t>
            </a:r>
            <a:endParaRPr lang="en-US" sz="2800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</a:t>
            </a:r>
            <a:r>
              <a:rPr lang="hu-HU" b="1" dirty="0">
                <a:solidFill>
                  <a:schemeClr val="tx2"/>
                </a:solidFill>
              </a:rPr>
              <a:t>kötések kialakulása</a:t>
            </a:r>
          </a:p>
        </p:txBody>
      </p:sp>
    </p:spTree>
    <p:extLst>
      <p:ext uri="{BB962C8B-B14F-4D97-AF65-F5344CB8AC3E}">
        <p14:creationId xmlns:p14="http://schemas.microsoft.com/office/powerpoint/2010/main" val="2781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Nemfémes </a:t>
            </a:r>
            <a:r>
              <a:rPr lang="hu-HU" b="1" dirty="0">
                <a:solidFill>
                  <a:schemeClr val="tx2"/>
                </a:solidFill>
              </a:rPr>
              <a:t>elemek a periódusos </a:t>
            </a:r>
            <a:r>
              <a:rPr lang="hu-HU" b="1" dirty="0" smtClean="0">
                <a:solidFill>
                  <a:schemeClr val="tx2"/>
                </a:solidFill>
              </a:rPr>
              <a:t>rendszerben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1276" name="Csoportba foglalás 11275"/>
          <p:cNvGrpSpPr/>
          <p:nvPr/>
        </p:nvGrpSpPr>
        <p:grpSpPr>
          <a:xfrm>
            <a:off x="174171" y="1545904"/>
            <a:ext cx="8374742" cy="4982615"/>
            <a:chOff x="174171" y="1227239"/>
            <a:chExt cx="8374742" cy="4982615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174171" y="1274738"/>
              <a:ext cx="8374742" cy="4935116"/>
              <a:chOff x="174171" y="1274738"/>
              <a:chExt cx="8374742" cy="4935116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171" y="1274738"/>
                <a:ext cx="8374742" cy="4935116"/>
              </a:xfrm>
              <a:prstGeom prst="rect">
                <a:avLst/>
              </a:prstGeom>
              <a:ln w="28575">
                <a:noFill/>
              </a:ln>
            </p:spPr>
          </p:pic>
          <p:grpSp>
            <p:nvGrpSpPr>
              <p:cNvPr id="46" name="Csoportba foglalás 45"/>
              <p:cNvGrpSpPr/>
              <p:nvPr/>
            </p:nvGrpSpPr>
            <p:grpSpPr>
              <a:xfrm>
                <a:off x="174171" y="1795089"/>
                <a:ext cx="7469691" cy="4365523"/>
                <a:chOff x="174171" y="1795089"/>
                <a:chExt cx="7469691" cy="4365523"/>
              </a:xfrm>
            </p:grpSpPr>
            <p:cxnSp>
              <p:nvCxnSpPr>
                <p:cNvPr id="6" name="Egyenes összekötő 5"/>
                <p:cNvCxnSpPr/>
                <p:nvPr/>
              </p:nvCxnSpPr>
              <p:spPr>
                <a:xfrm>
                  <a:off x="189715" y="1795089"/>
                  <a:ext cx="0" cy="299275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Egyenes összekötő 7"/>
                <p:cNvCxnSpPr/>
                <p:nvPr/>
              </p:nvCxnSpPr>
              <p:spPr>
                <a:xfrm flipH="1">
                  <a:off x="174171" y="4796270"/>
                  <a:ext cx="746969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églalap 9"/>
                <p:cNvSpPr/>
                <p:nvPr/>
              </p:nvSpPr>
              <p:spPr>
                <a:xfrm>
                  <a:off x="1509486" y="5166149"/>
                  <a:ext cx="6134376" cy="99446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Egyenes összekötő 12"/>
                <p:cNvCxnSpPr/>
                <p:nvPr/>
              </p:nvCxnSpPr>
              <p:spPr>
                <a:xfrm>
                  <a:off x="182599" y="1795089"/>
                  <a:ext cx="91210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1088413" y="1795089"/>
                  <a:ext cx="0" cy="199249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/>
                <p:nvPr/>
              </p:nvCxnSpPr>
              <p:spPr>
                <a:xfrm>
                  <a:off x="1081974" y="3774704"/>
                  <a:ext cx="42751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>
                  <a:off x="1501049" y="2791335"/>
                  <a:ext cx="0" cy="98336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1494610" y="2791335"/>
                  <a:ext cx="437815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gyenes összekötő 23"/>
                <p:cNvCxnSpPr/>
                <p:nvPr/>
              </p:nvCxnSpPr>
              <p:spPr>
                <a:xfrm>
                  <a:off x="5877719" y="2291075"/>
                  <a:ext cx="0" cy="5119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Egyenes összekötő 25"/>
                <p:cNvCxnSpPr/>
                <p:nvPr/>
              </p:nvCxnSpPr>
              <p:spPr>
                <a:xfrm>
                  <a:off x="6327799" y="2293606"/>
                  <a:ext cx="0" cy="99395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Egyenes összekötő 26"/>
                <p:cNvCxnSpPr/>
                <p:nvPr/>
              </p:nvCxnSpPr>
              <p:spPr>
                <a:xfrm flipH="1">
                  <a:off x="5869133" y="2302505"/>
                  <a:ext cx="463619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gyenes összekötő 31"/>
                <p:cNvCxnSpPr/>
                <p:nvPr/>
              </p:nvCxnSpPr>
              <p:spPr>
                <a:xfrm flipH="1">
                  <a:off x="6327800" y="3288503"/>
                  <a:ext cx="447986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/>
                <p:nvPr/>
              </p:nvCxnSpPr>
              <p:spPr>
                <a:xfrm>
                  <a:off x="6764356" y="3274974"/>
                  <a:ext cx="0" cy="49247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35"/>
                <p:cNvCxnSpPr/>
                <p:nvPr/>
              </p:nvCxnSpPr>
              <p:spPr>
                <a:xfrm flipH="1">
                  <a:off x="6762755" y="3778514"/>
                  <a:ext cx="44798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>
                <a:xfrm flipH="1">
                  <a:off x="7191539" y="4283193"/>
                  <a:ext cx="447986" cy="2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>
                <a:xfrm>
                  <a:off x="7202969" y="3767446"/>
                  <a:ext cx="0" cy="50812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>
                  <a:off x="7641144" y="4271665"/>
                  <a:ext cx="0" cy="52460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Szövegdoboz 47"/>
            <p:cNvSpPr txBox="1"/>
            <p:nvPr/>
          </p:nvSpPr>
          <p:spPr>
            <a:xfrm>
              <a:off x="2394857" y="1227239"/>
              <a:ext cx="768800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fémek</a:t>
              </a:r>
              <a:endParaRPr lang="en-US" dirty="0"/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2402117" y="1684433"/>
              <a:ext cx="1001877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félfémek</a:t>
              </a:r>
              <a:endParaRPr lang="en-US" dirty="0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2409377" y="2112599"/>
              <a:ext cx="1189043" cy="369332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nemfémek</a:t>
              </a:r>
              <a:endParaRPr lang="en-US" dirty="0"/>
            </a:p>
          </p:txBody>
        </p:sp>
        <p:grpSp>
          <p:nvGrpSpPr>
            <p:cNvPr id="11275" name="Csoportba foglalás 11274"/>
            <p:cNvGrpSpPr/>
            <p:nvPr/>
          </p:nvGrpSpPr>
          <p:grpSpPr>
            <a:xfrm>
              <a:off x="189715" y="1291187"/>
              <a:ext cx="8325635" cy="2997952"/>
              <a:chOff x="189715" y="1291187"/>
              <a:chExt cx="8325635" cy="2997952"/>
            </a:xfrm>
          </p:grpSpPr>
          <p:grpSp>
            <p:nvGrpSpPr>
              <p:cNvPr id="11274" name="Csoportba foglalás 11273"/>
              <p:cNvGrpSpPr/>
              <p:nvPr/>
            </p:nvGrpSpPr>
            <p:grpSpPr>
              <a:xfrm>
                <a:off x="5877719" y="1291187"/>
                <a:ext cx="2637631" cy="2997952"/>
                <a:chOff x="5877719" y="1291187"/>
                <a:chExt cx="2637631" cy="2997952"/>
              </a:xfrm>
            </p:grpSpPr>
            <p:cxnSp>
              <p:nvCxnSpPr>
                <p:cNvPr id="53" name="Egyenes összekötő 52"/>
                <p:cNvCxnSpPr/>
                <p:nvPr/>
              </p:nvCxnSpPr>
              <p:spPr>
                <a:xfrm>
                  <a:off x="5877719" y="1795089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>
                <a:xfrm flipH="1">
                  <a:off x="5877719" y="1798425"/>
                  <a:ext cx="46361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6331330" y="1798615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 flipH="1">
                  <a:off x="6333316" y="2301075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6763721" y="2293839"/>
                  <a:ext cx="2844" cy="492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gyenes összekötő 60"/>
                <p:cNvCxnSpPr/>
                <p:nvPr/>
              </p:nvCxnSpPr>
              <p:spPr>
                <a:xfrm flipH="1">
                  <a:off x="6763721" y="2791618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/>
                <p:cNvCxnSpPr/>
                <p:nvPr/>
              </p:nvCxnSpPr>
              <p:spPr>
                <a:xfrm>
                  <a:off x="7197941" y="2786324"/>
                  <a:ext cx="2844" cy="507277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gyenes összekötő 62"/>
                <p:cNvCxnSpPr/>
                <p:nvPr/>
              </p:nvCxnSpPr>
              <p:spPr>
                <a:xfrm flipH="1">
                  <a:off x="7196970" y="3291465"/>
                  <a:ext cx="433249" cy="213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gyenes összekötő 64"/>
                <p:cNvCxnSpPr/>
                <p:nvPr/>
              </p:nvCxnSpPr>
              <p:spPr>
                <a:xfrm>
                  <a:off x="7640903" y="3281951"/>
                  <a:ext cx="0" cy="99362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gyenes összekötő 67"/>
                <p:cNvCxnSpPr/>
                <p:nvPr/>
              </p:nvCxnSpPr>
              <p:spPr>
                <a:xfrm flipH="1">
                  <a:off x="6341339" y="1802697"/>
                  <a:ext cx="1728241" cy="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Egyenes összekötő 69"/>
                <p:cNvCxnSpPr/>
                <p:nvPr/>
              </p:nvCxnSpPr>
              <p:spPr>
                <a:xfrm>
                  <a:off x="8066736" y="1302340"/>
                  <a:ext cx="2844" cy="51151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Egyenes összekötő 70"/>
                <p:cNvCxnSpPr/>
                <p:nvPr/>
              </p:nvCxnSpPr>
              <p:spPr>
                <a:xfrm flipH="1">
                  <a:off x="8069580" y="1302340"/>
                  <a:ext cx="445770" cy="0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Egyenes összekötő 73"/>
                <p:cNvCxnSpPr/>
                <p:nvPr/>
              </p:nvCxnSpPr>
              <p:spPr>
                <a:xfrm>
                  <a:off x="8512506" y="1291187"/>
                  <a:ext cx="0" cy="2986522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Egyenes összekötő 76"/>
                <p:cNvCxnSpPr/>
                <p:nvPr/>
              </p:nvCxnSpPr>
              <p:spPr>
                <a:xfrm flipH="1" flipV="1">
                  <a:off x="7650271" y="4283095"/>
                  <a:ext cx="865079" cy="6044"/>
                </a:xfrm>
                <a:prstGeom prst="line">
                  <a:avLst/>
                </a:pr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73" name="Téglalap 11272"/>
              <p:cNvSpPr/>
              <p:nvPr/>
            </p:nvSpPr>
            <p:spPr>
              <a:xfrm>
                <a:off x="189715" y="1291187"/>
                <a:ext cx="456052" cy="496086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nemfémes 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Hidrogén:</a:t>
            </a:r>
          </a:p>
          <a:p>
            <a:r>
              <a:rPr lang="hu-HU" dirty="0" smtClean="0"/>
              <a:t>a világegyetem leggyakoribb eleme (a világegyetem tömegének kb. 75%-át a hidrogén teszi ki)</a:t>
            </a:r>
          </a:p>
          <a:p>
            <a:r>
              <a:rPr lang="hu-HU" dirty="0" smtClean="0"/>
              <a:t>a hidrogén gáz színtelen, szagtalan, gyúlékony gáz</a:t>
            </a:r>
          </a:p>
          <a:p>
            <a:r>
              <a:rPr lang="hu-HU" dirty="0"/>
              <a:t>számos vegyületben megtalálható (pl.: víz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9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A nemfémes 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81643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 smtClean="0"/>
              <a:t>Hogyan lehet hidrogéngázt előállítani?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vízbontással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sósavoldatba cink darabkát teszünk</a:t>
            </a:r>
          </a:p>
          <a:p>
            <a:pPr>
              <a:lnSpc>
                <a:spcPct val="150000"/>
              </a:lnSpc>
            </a:pP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kerekített téglalap 12"/>
          <p:cNvSpPr/>
          <p:nvPr/>
        </p:nvSpPr>
        <p:spPr>
          <a:xfrm>
            <a:off x="251520" y="1201683"/>
            <a:ext cx="8640960" cy="5179645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A nemfémes </a:t>
            </a:r>
            <a:r>
              <a:rPr lang="hu-HU" b="1" dirty="0" smtClean="0">
                <a:solidFill>
                  <a:schemeClr val="tx2"/>
                </a:solidFill>
              </a:rPr>
              <a:t>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H</a:t>
            </a:r>
            <a:r>
              <a:rPr lang="hu-HU" b="1" dirty="0" smtClean="0"/>
              <a:t>idrogénmolekula:</a:t>
            </a:r>
          </a:p>
          <a:p>
            <a:r>
              <a:rPr lang="hu-HU" dirty="0" smtClean="0"/>
              <a:t>A hidrogéngáz kétatomos molekulák halmaza.</a:t>
            </a:r>
          </a:p>
          <a:p>
            <a:pPr marL="0" indent="0">
              <a:buNone/>
            </a:pPr>
            <a:endParaRPr lang="hu-HU" dirty="0" smtClean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735322" y="2297044"/>
            <a:ext cx="1360481" cy="1360481"/>
            <a:chOff x="703238" y="2345170"/>
            <a:chExt cx="1360481" cy="1360481"/>
          </a:xfrm>
        </p:grpSpPr>
        <p:grpSp>
          <p:nvGrpSpPr>
            <p:cNvPr id="26" name="Csoportba foglalás 25"/>
            <p:cNvGrpSpPr>
              <a:grpSpLocks noChangeAspect="1"/>
            </p:cNvGrpSpPr>
            <p:nvPr/>
          </p:nvGrpSpPr>
          <p:grpSpPr>
            <a:xfrm>
              <a:off x="703238" y="2345170"/>
              <a:ext cx="1360481" cy="1360481"/>
              <a:chOff x="2584612" y="3212976"/>
              <a:chExt cx="2749878" cy="2749878"/>
            </a:xfrm>
          </p:grpSpPr>
          <p:sp>
            <p:nvSpPr>
              <p:cNvPr id="30" name="Ellipszis 29"/>
              <p:cNvSpPr>
                <a:spLocks noChangeAspect="1"/>
              </p:cNvSpPr>
              <p:nvPr/>
            </p:nvSpPr>
            <p:spPr>
              <a:xfrm flipV="1">
                <a:off x="2584612" y="3212976"/>
                <a:ext cx="2749878" cy="274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zis 30"/>
              <p:cNvSpPr>
                <a:spLocks noChangeAspect="1"/>
              </p:cNvSpPr>
              <p:nvPr/>
            </p:nvSpPr>
            <p:spPr>
              <a:xfrm rot="10800000" flipV="1">
                <a:off x="3795080" y="4423444"/>
                <a:ext cx="328938" cy="328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Ellipszis 14"/>
            <p:cNvSpPr>
              <a:spLocks noChangeAspect="1"/>
            </p:cNvSpPr>
            <p:nvPr/>
          </p:nvSpPr>
          <p:spPr>
            <a:xfrm>
              <a:off x="1588894" y="2836994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2604228" y="2298518"/>
            <a:ext cx="1360481" cy="1360481"/>
            <a:chOff x="703238" y="2345170"/>
            <a:chExt cx="1360481" cy="1360481"/>
          </a:xfrm>
        </p:grpSpPr>
        <p:grpSp>
          <p:nvGrpSpPr>
            <p:cNvPr id="36" name="Csoportba foglalás 35"/>
            <p:cNvGrpSpPr>
              <a:grpSpLocks noChangeAspect="1"/>
            </p:cNvGrpSpPr>
            <p:nvPr/>
          </p:nvGrpSpPr>
          <p:grpSpPr>
            <a:xfrm>
              <a:off x="703238" y="2345170"/>
              <a:ext cx="1360481" cy="1360481"/>
              <a:chOff x="2584612" y="3212976"/>
              <a:chExt cx="2749878" cy="2749878"/>
            </a:xfrm>
          </p:grpSpPr>
          <p:sp>
            <p:nvSpPr>
              <p:cNvPr id="38" name="Ellipszis 37"/>
              <p:cNvSpPr>
                <a:spLocks noChangeAspect="1"/>
              </p:cNvSpPr>
              <p:nvPr/>
            </p:nvSpPr>
            <p:spPr>
              <a:xfrm flipV="1">
                <a:off x="2584612" y="3212976"/>
                <a:ext cx="2749878" cy="274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zis 38"/>
              <p:cNvSpPr>
                <a:spLocks noChangeAspect="1"/>
              </p:cNvSpPr>
              <p:nvPr/>
            </p:nvSpPr>
            <p:spPr>
              <a:xfrm rot="10800000" flipV="1">
                <a:off x="3795080" y="4423444"/>
                <a:ext cx="328938" cy="328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1139718" y="3205960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2198336" y="26700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+</a:t>
            </a:r>
            <a:endParaRPr lang="en-US" sz="3200" dirty="0"/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4132030" y="2978444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Csoportba foglalás 40"/>
          <p:cNvGrpSpPr/>
          <p:nvPr/>
        </p:nvGrpSpPr>
        <p:grpSpPr>
          <a:xfrm>
            <a:off x="5597416" y="2298204"/>
            <a:ext cx="1360481" cy="1360481"/>
            <a:chOff x="703238" y="2345170"/>
            <a:chExt cx="1360481" cy="1360481"/>
          </a:xfrm>
        </p:grpSpPr>
        <p:grpSp>
          <p:nvGrpSpPr>
            <p:cNvPr id="42" name="Csoportba foglalás 41"/>
            <p:cNvGrpSpPr>
              <a:grpSpLocks noChangeAspect="1"/>
            </p:cNvGrpSpPr>
            <p:nvPr/>
          </p:nvGrpSpPr>
          <p:grpSpPr>
            <a:xfrm>
              <a:off x="703238" y="2345170"/>
              <a:ext cx="1360481" cy="1360481"/>
              <a:chOff x="2584612" y="3212976"/>
              <a:chExt cx="2749878" cy="2749878"/>
            </a:xfrm>
          </p:grpSpPr>
          <p:sp>
            <p:nvSpPr>
              <p:cNvPr id="44" name="Ellipszis 43"/>
              <p:cNvSpPr>
                <a:spLocks noChangeAspect="1"/>
              </p:cNvSpPr>
              <p:nvPr/>
            </p:nvSpPr>
            <p:spPr>
              <a:xfrm flipV="1">
                <a:off x="2584612" y="3212976"/>
                <a:ext cx="2749878" cy="274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zis 44"/>
              <p:cNvSpPr>
                <a:spLocks noChangeAspect="1"/>
              </p:cNvSpPr>
              <p:nvPr/>
            </p:nvSpPr>
            <p:spPr>
              <a:xfrm rot="10800000" flipV="1">
                <a:off x="3795080" y="4423444"/>
                <a:ext cx="328938" cy="328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1572852" y="2997414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6487760" y="2299678"/>
            <a:ext cx="1360481" cy="1360481"/>
            <a:chOff x="703238" y="2345170"/>
            <a:chExt cx="1360481" cy="1360481"/>
          </a:xfrm>
        </p:grpSpPr>
        <p:grpSp>
          <p:nvGrpSpPr>
            <p:cNvPr id="47" name="Csoportba foglalás 46"/>
            <p:cNvGrpSpPr>
              <a:grpSpLocks noChangeAspect="1"/>
            </p:cNvGrpSpPr>
            <p:nvPr/>
          </p:nvGrpSpPr>
          <p:grpSpPr>
            <a:xfrm>
              <a:off x="703238" y="2345170"/>
              <a:ext cx="1360481" cy="1360481"/>
              <a:chOff x="2584612" y="3212976"/>
              <a:chExt cx="2749878" cy="2749878"/>
            </a:xfrm>
          </p:grpSpPr>
          <p:sp>
            <p:nvSpPr>
              <p:cNvPr id="49" name="Ellipszis 48"/>
              <p:cNvSpPr>
                <a:spLocks noChangeAspect="1"/>
              </p:cNvSpPr>
              <p:nvPr/>
            </p:nvSpPr>
            <p:spPr>
              <a:xfrm flipV="1">
                <a:off x="2584612" y="3212976"/>
                <a:ext cx="2749878" cy="274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zis 49"/>
              <p:cNvSpPr>
                <a:spLocks noChangeAspect="1"/>
              </p:cNvSpPr>
              <p:nvPr/>
            </p:nvSpPr>
            <p:spPr>
              <a:xfrm rot="10800000" flipV="1">
                <a:off x="3795080" y="4423444"/>
                <a:ext cx="328938" cy="3289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1043466" y="2997414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1155032" y="3561350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</a:t>
            </a:r>
            <a:r>
              <a:rPr lang="hu-HU" sz="2000" dirty="0" smtClean="0"/>
              <a:t>•</a:t>
            </a:r>
            <a:endParaRPr lang="en-US" sz="2000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2206358" y="35603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+</a:t>
            </a:r>
            <a:endParaRPr lang="en-US" sz="32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2911632" y="3553330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•</a:t>
            </a:r>
            <a:r>
              <a:rPr lang="hu-HU" sz="3200" dirty="0" smtClean="0"/>
              <a:t>H</a:t>
            </a:r>
            <a:endParaRPr lang="en-US" sz="3200" dirty="0"/>
          </a:p>
        </p:txBody>
      </p:sp>
      <p:cxnSp>
        <p:nvCxnSpPr>
          <p:cNvPr id="55" name="Egyenes összekötő nyíllal 54"/>
          <p:cNvCxnSpPr/>
          <p:nvPr/>
        </p:nvCxnSpPr>
        <p:spPr>
          <a:xfrm>
            <a:off x="4156094" y="3868776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zövegdoboz 55"/>
          <p:cNvSpPr txBox="1"/>
          <p:nvPr/>
        </p:nvSpPr>
        <p:spPr>
          <a:xfrm>
            <a:off x="6120032" y="3553330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  </a:t>
            </a:r>
            <a:r>
              <a:rPr lang="hu-HU" sz="3200" dirty="0" err="1" smtClean="0"/>
              <a:t>H</a:t>
            </a:r>
            <a:endParaRPr lang="en-US" sz="3200" dirty="0"/>
          </a:p>
        </p:txBody>
      </p:sp>
      <p:sp>
        <p:nvSpPr>
          <p:cNvPr id="2049" name="Téglalap 2048"/>
          <p:cNvSpPr/>
          <p:nvPr/>
        </p:nvSpPr>
        <p:spPr>
          <a:xfrm>
            <a:off x="6382325" y="355370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</a:rPr>
              <a:t>•</a:t>
            </a:r>
            <a:endParaRPr lang="en-US" sz="2000" dirty="0"/>
          </a:p>
        </p:txBody>
      </p:sp>
      <p:sp>
        <p:nvSpPr>
          <p:cNvPr id="59" name="Téglalap 58"/>
          <p:cNvSpPr/>
          <p:nvPr/>
        </p:nvSpPr>
        <p:spPr>
          <a:xfrm>
            <a:off x="6390347" y="373818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</a:rPr>
              <a:t>•</a:t>
            </a:r>
            <a:endParaRPr lang="en-US" sz="2000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6112012" y="415490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H–</a:t>
            </a:r>
            <a:r>
              <a:rPr lang="hu-HU" sz="3200" dirty="0" err="1" smtClean="0"/>
              <a:t>H</a:t>
            </a:r>
            <a:endParaRPr lang="en-US" sz="32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1163054" y="4162926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</a:t>
            </a:r>
            <a:r>
              <a:rPr lang="hu-HU" sz="2000" dirty="0" smtClean="0"/>
              <a:t>•</a:t>
            </a:r>
            <a:endParaRPr lang="en-US" sz="2000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2214380" y="41619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+</a:t>
            </a:r>
            <a:endParaRPr lang="en-US" sz="3200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2919654" y="4154906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•</a:t>
            </a:r>
            <a:r>
              <a:rPr lang="hu-HU" sz="3200" dirty="0" smtClean="0"/>
              <a:t>H</a:t>
            </a:r>
            <a:endParaRPr lang="en-US" sz="3200" dirty="0"/>
          </a:p>
        </p:txBody>
      </p:sp>
      <p:cxnSp>
        <p:nvCxnSpPr>
          <p:cNvPr id="64" name="Egyenes összekötő nyíllal 63"/>
          <p:cNvCxnSpPr/>
          <p:nvPr/>
        </p:nvCxnSpPr>
        <p:spPr>
          <a:xfrm>
            <a:off x="4164116" y="4470352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Téglalap 2049"/>
          <p:cNvSpPr/>
          <p:nvPr/>
        </p:nvSpPr>
        <p:spPr>
          <a:xfrm>
            <a:off x="6894658" y="5399802"/>
            <a:ext cx="19693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kötő</a:t>
            </a:r>
          </a:p>
          <a:p>
            <a:r>
              <a:rPr lang="hu-HU" sz="2800" dirty="0" smtClean="0"/>
              <a:t>elektronpár </a:t>
            </a:r>
            <a:endParaRPr lang="en-US" sz="2800" dirty="0"/>
          </a:p>
        </p:txBody>
      </p:sp>
      <p:cxnSp>
        <p:nvCxnSpPr>
          <p:cNvPr id="2052" name="Egyenes összekötő nyíllal 2051"/>
          <p:cNvCxnSpPr/>
          <p:nvPr/>
        </p:nvCxnSpPr>
        <p:spPr>
          <a:xfrm flipH="1" flipV="1">
            <a:off x="6576200" y="4739681"/>
            <a:ext cx="388991" cy="7824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/>
          <p:cNvCxnSpPr/>
          <p:nvPr/>
        </p:nvCxnSpPr>
        <p:spPr>
          <a:xfrm flipV="1">
            <a:off x="6112012" y="4715620"/>
            <a:ext cx="343875" cy="806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églalap 71"/>
          <p:cNvSpPr/>
          <p:nvPr/>
        </p:nvSpPr>
        <p:spPr>
          <a:xfrm>
            <a:off x="4191582" y="5391782"/>
            <a:ext cx="1974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dirty="0" smtClean="0"/>
              <a:t>kovalens kötés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99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3" grpId="0"/>
      <p:bldP spid="54" grpId="0"/>
      <p:bldP spid="56" grpId="0"/>
      <p:bldP spid="2049" grpId="0"/>
      <p:bldP spid="59" grpId="0"/>
      <p:bldP spid="60" grpId="0"/>
      <p:bldP spid="61" grpId="0"/>
      <p:bldP spid="62" grpId="0"/>
      <p:bldP spid="63" grpId="0"/>
      <p:bldP spid="205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67469"/>
              </p:ext>
            </p:extLst>
          </p:nvPr>
        </p:nvGraphicFramePr>
        <p:xfrm>
          <a:off x="1308901" y="2036400"/>
          <a:ext cx="6647474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028"/>
                <a:gridCol w="3671047"/>
                <a:gridCol w="1219399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berillium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F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bór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P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bróm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err="1" smtClean="0"/>
                        <a:t>Zn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cézium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B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cink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err="1" smtClean="0"/>
                        <a:t>Br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3200" dirty="0" smtClean="0"/>
                        <a:t>foszfor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err="1" smtClean="0"/>
                        <a:t>Cs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fluor</a:t>
                      </a: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err="1" smtClean="0"/>
                        <a:t>Fe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3200" dirty="0" smtClean="0"/>
                        <a:t>vas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Be</a:t>
                      </a:r>
                      <a:endParaRPr 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ím 2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>
                <a:solidFill>
                  <a:schemeClr val="tx2"/>
                </a:solidFill>
              </a:rPr>
              <a:t>Az atomok jelölése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86905" y="1063695"/>
            <a:ext cx="611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/>
              <a:t>Melyik elemnek melyik a vegyjele?</a:t>
            </a:r>
            <a:endParaRPr lang="en-US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3106271" y="2312894"/>
            <a:ext cx="3617258" cy="408790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106271" y="2904565"/>
            <a:ext cx="3617258" cy="11430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110754" y="3527610"/>
            <a:ext cx="3617258" cy="11430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3110754" y="3527610"/>
            <a:ext cx="3612775" cy="11430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101790" y="4123761"/>
            <a:ext cx="3617258" cy="114300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3106271" y="2904565"/>
            <a:ext cx="3617258" cy="236219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3110754" y="2312894"/>
            <a:ext cx="3612775" cy="3482788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3110754" y="5795682"/>
            <a:ext cx="3612775" cy="605118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kerekített téglalap 4"/>
          <p:cNvSpPr/>
          <p:nvPr/>
        </p:nvSpPr>
        <p:spPr>
          <a:xfrm>
            <a:off x="251520" y="1378145"/>
            <a:ext cx="8640960" cy="4300759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2"/>
                </a:solidFill>
              </a:rPr>
              <a:t>A nemfémes elemek molekulái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rgbClr val="FF0000"/>
                </a:solidFill>
              </a:rPr>
              <a:t>Molekula</a:t>
            </a:r>
            <a:r>
              <a:rPr lang="hu-HU" dirty="0"/>
              <a:t>: olyan </a:t>
            </a:r>
            <a:r>
              <a:rPr lang="hu-HU" dirty="0" smtClean="0"/>
              <a:t>részecske, </a:t>
            </a:r>
            <a:r>
              <a:rPr lang="hu-HU" dirty="0"/>
              <a:t>amelyben két vagy több atom kovalens kötéssel kapcsolódik össze.</a:t>
            </a:r>
          </a:p>
          <a:p>
            <a:pPr>
              <a:buClr>
                <a:schemeClr val="tx1"/>
              </a:buClr>
            </a:pPr>
            <a:endParaRPr lang="hu-HU" b="1" i="1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hu-HU" b="1" i="1" dirty="0" smtClean="0">
                <a:solidFill>
                  <a:srgbClr val="FF0000"/>
                </a:solidFill>
              </a:rPr>
              <a:t>Kovalens kötés</a:t>
            </a:r>
            <a:r>
              <a:rPr lang="hu-HU" dirty="0" smtClean="0"/>
              <a:t>: </a:t>
            </a:r>
            <a:r>
              <a:rPr lang="hu-HU" dirty="0"/>
              <a:t>atomok közös elektronpárral kialakított </a:t>
            </a:r>
            <a:r>
              <a:rPr lang="hu-HU" dirty="0" smtClean="0"/>
              <a:t>kapcsolata.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625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kerekített téglalap 11"/>
          <p:cNvSpPr/>
          <p:nvPr/>
        </p:nvSpPr>
        <p:spPr>
          <a:xfrm>
            <a:off x="251520" y="1196752"/>
            <a:ext cx="8640960" cy="551252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A nemfémes </a:t>
            </a:r>
            <a:r>
              <a:rPr lang="hu-HU" b="1" dirty="0" smtClean="0">
                <a:solidFill>
                  <a:schemeClr val="tx2"/>
                </a:solidFill>
              </a:rPr>
              <a:t>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/>
              <a:t>H</a:t>
            </a:r>
            <a:r>
              <a:rPr lang="hu-HU" b="1" dirty="0" smtClean="0"/>
              <a:t>idrogénmolekula:</a:t>
            </a:r>
          </a:p>
          <a:p>
            <a:pPr marL="0" indent="0">
              <a:buNone/>
            </a:pPr>
            <a:r>
              <a:rPr lang="hu-HU" b="1" i="1" dirty="0" smtClean="0"/>
              <a:t>Összegképlete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 smtClean="0"/>
          </a:p>
          <a:p>
            <a:pPr lvl="2"/>
            <a:r>
              <a:rPr lang="hu-HU" sz="3200" dirty="0" smtClean="0"/>
              <a:t>hidrogén molekula</a:t>
            </a:r>
          </a:p>
          <a:p>
            <a:pPr lvl="2"/>
            <a:r>
              <a:rPr lang="hu-HU" sz="3200" dirty="0" smtClean="0"/>
              <a:t>1 mol (6•10</a:t>
            </a:r>
            <a:r>
              <a:rPr lang="hu-HU" sz="3200" baseline="30000" dirty="0" smtClean="0"/>
              <a:t>23</a:t>
            </a:r>
            <a:r>
              <a:rPr lang="hu-HU" sz="3200" dirty="0" smtClean="0"/>
              <a:t> db) hidrogénmolekula</a:t>
            </a:r>
          </a:p>
          <a:p>
            <a:pPr lvl="2"/>
            <a:r>
              <a:rPr lang="hu-HU" sz="3200" dirty="0" smtClean="0"/>
              <a:t>2 g hidrogén</a:t>
            </a:r>
          </a:p>
          <a:p>
            <a:pPr lvl="2"/>
            <a:endParaRPr lang="hu-HU" sz="3200" dirty="0" smtClean="0"/>
          </a:p>
          <a:p>
            <a:pPr marL="0" lvl="2" indent="0">
              <a:buNone/>
            </a:pPr>
            <a:r>
              <a:rPr lang="hu-HU" sz="2800" dirty="0" smtClean="0"/>
              <a:t>Az </a:t>
            </a:r>
            <a:r>
              <a:rPr lang="hu-HU" sz="2800" b="1" dirty="0"/>
              <a:t>összegképlet</a:t>
            </a:r>
            <a:r>
              <a:rPr lang="hu-HU" sz="2800" dirty="0"/>
              <a:t> </a:t>
            </a:r>
            <a:r>
              <a:rPr lang="hu-HU" altLang="hu-HU" sz="2800" dirty="0"/>
              <a:t>a molekulában lévő különböző </a:t>
            </a:r>
            <a:r>
              <a:rPr lang="hu-HU" altLang="hu-HU" sz="2800" dirty="0" smtClean="0"/>
              <a:t>atomokat és azok </a:t>
            </a:r>
            <a:r>
              <a:rPr lang="hu-HU" altLang="hu-HU" sz="2800" dirty="0"/>
              <a:t>számát adja meg</a:t>
            </a:r>
            <a:r>
              <a:rPr lang="hu-HU" sz="2800" dirty="0"/>
              <a:t>. A számot  az adott atom vegyjele után alsó </a:t>
            </a:r>
            <a:r>
              <a:rPr lang="hu-HU" sz="2800" dirty="0" err="1"/>
              <a:t>idexbe</a:t>
            </a:r>
            <a:r>
              <a:rPr lang="hu-HU" sz="2800" dirty="0"/>
              <a:t> tesszük</a:t>
            </a:r>
            <a:r>
              <a:rPr lang="hu-HU" sz="2800" dirty="0" smtClean="0"/>
              <a:t>.</a:t>
            </a:r>
            <a:endParaRPr lang="en-US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35896" y="1738625"/>
            <a:ext cx="923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/>
              <a:t>H</a:t>
            </a:r>
            <a:r>
              <a:rPr lang="hu-HU" sz="6000" b="1" baseline="-25000" dirty="0" smtClean="0"/>
              <a:t>2</a:t>
            </a:r>
            <a:endParaRPr lang="en-US" sz="6000" b="1" baseline="-250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313746" y="2151290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673786" y="2528253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897922" y="1755394"/>
            <a:ext cx="1346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vegyjel</a:t>
            </a:r>
            <a:endParaRPr lang="en-US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52112" y="2196153"/>
            <a:ext cx="108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index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kerekített téglalap 11"/>
          <p:cNvSpPr/>
          <p:nvPr/>
        </p:nvSpPr>
        <p:spPr>
          <a:xfrm>
            <a:off x="251520" y="1196752"/>
            <a:ext cx="8640960" cy="2083477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A nemfémes </a:t>
            </a:r>
            <a:r>
              <a:rPr lang="hu-HU" b="1" dirty="0" smtClean="0">
                <a:solidFill>
                  <a:schemeClr val="tx2"/>
                </a:solidFill>
              </a:rPr>
              <a:t>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47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H</a:t>
            </a:r>
            <a:r>
              <a:rPr lang="hu-HU" b="1" dirty="0" smtClean="0"/>
              <a:t>idrogénmolekula:</a:t>
            </a:r>
          </a:p>
          <a:p>
            <a:pPr marL="0" indent="0">
              <a:buNone/>
            </a:pPr>
            <a:r>
              <a:rPr lang="hu-HU" b="1" i="1" dirty="0" smtClean="0"/>
              <a:t>Szerkezeti képlete</a:t>
            </a:r>
            <a:r>
              <a:rPr lang="hu-HU" dirty="0" smtClean="0"/>
              <a:t>:</a:t>
            </a:r>
          </a:p>
          <a:p>
            <a:pPr marL="0" lvl="2" indent="0">
              <a:buNone/>
            </a:pPr>
            <a:endParaRPr lang="hu-HU" dirty="0"/>
          </a:p>
          <a:p>
            <a:pPr marL="0" lvl="2" indent="0">
              <a:buNone/>
            </a:pPr>
            <a:endParaRPr lang="hu-HU" sz="32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5857296" y="1714563"/>
            <a:ext cx="1539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/>
              <a:t>H–</a:t>
            </a:r>
            <a:r>
              <a:rPr lang="hu-HU" sz="6000" b="1" dirty="0" err="1" smtClean="0"/>
              <a:t>H</a:t>
            </a:r>
            <a:endParaRPr lang="en-US" sz="6000" b="1" baseline="-250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972360" y="1738625"/>
            <a:ext cx="1505540" cy="1015663"/>
            <a:chOff x="3972360" y="1738625"/>
            <a:chExt cx="1505540" cy="1015663"/>
          </a:xfrm>
        </p:grpSpPr>
        <p:sp>
          <p:nvSpPr>
            <p:cNvPr id="4" name="Szövegdoboz 3"/>
            <p:cNvSpPr txBox="1"/>
            <p:nvPr/>
          </p:nvSpPr>
          <p:spPr>
            <a:xfrm>
              <a:off x="3972360" y="1738625"/>
              <a:ext cx="15055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6000" b="1" dirty="0" smtClean="0"/>
                <a:t>H  </a:t>
              </a:r>
              <a:r>
                <a:rPr lang="hu-HU" sz="6000" b="1" dirty="0" err="1" smtClean="0"/>
                <a:t>H</a:t>
              </a:r>
              <a:endParaRPr lang="en-US" sz="6000" b="1" baseline="-25000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553120" y="191499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•</a:t>
              </a:r>
              <a:endParaRPr lang="en-US" sz="2400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561142" y="21315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•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6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églalap 61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100000">
                <a:schemeClr val="bg1"/>
              </a:gs>
              <a:gs pos="97000">
                <a:srgbClr val="00206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kerekített téglalap 12"/>
          <p:cNvSpPr/>
          <p:nvPr/>
        </p:nvSpPr>
        <p:spPr>
          <a:xfrm>
            <a:off x="251520" y="1201683"/>
            <a:ext cx="8640960" cy="284123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A nemfémes </a:t>
            </a:r>
            <a:r>
              <a:rPr lang="hu-HU" b="1" dirty="0" smtClean="0">
                <a:solidFill>
                  <a:schemeClr val="tx2"/>
                </a:solidFill>
              </a:rPr>
              <a:t>elemek molekulái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</a:t>
            </a:r>
            <a:r>
              <a:rPr lang="hu-HU" b="1" dirty="0" smtClean="0"/>
              <a:t>klór-, </a:t>
            </a:r>
            <a:r>
              <a:rPr lang="hu-HU" b="1" dirty="0"/>
              <a:t>oxigén- és </a:t>
            </a:r>
            <a:r>
              <a:rPr lang="hu-HU" b="1" dirty="0" smtClean="0"/>
              <a:t>nitrogénmolekula:</a:t>
            </a:r>
          </a:p>
          <a:p>
            <a:r>
              <a:rPr lang="hu-HU" sz="2800" dirty="0" smtClean="0"/>
              <a:t>kétatomos molekulákat alkotnak.</a:t>
            </a:r>
          </a:p>
          <a:p>
            <a:r>
              <a:rPr lang="hu-HU" sz="2800" dirty="0"/>
              <a:t>Összegképletük: </a:t>
            </a:r>
            <a:r>
              <a:rPr lang="hu-HU" sz="2800" dirty="0" smtClean="0"/>
              <a:t>Cl</a:t>
            </a:r>
            <a:r>
              <a:rPr lang="hu-HU" sz="2800" baseline="-25000" dirty="0" smtClean="0"/>
              <a:t>2</a:t>
            </a:r>
            <a:r>
              <a:rPr lang="hu-HU" sz="2800" dirty="0"/>
              <a:t>, O</a:t>
            </a:r>
            <a:r>
              <a:rPr lang="hu-HU" sz="2800" baseline="-25000" dirty="0"/>
              <a:t>2</a:t>
            </a:r>
            <a:r>
              <a:rPr lang="hu-HU" sz="2800" dirty="0"/>
              <a:t>, </a:t>
            </a:r>
            <a:r>
              <a:rPr lang="hu-HU" sz="2800" dirty="0" smtClean="0"/>
              <a:t>N</a:t>
            </a:r>
            <a:r>
              <a:rPr lang="hu-HU" sz="2800" baseline="-25000" dirty="0" smtClean="0"/>
              <a:t>2</a:t>
            </a:r>
            <a:endParaRPr lang="hu-HU" sz="2800" dirty="0" smtClean="0"/>
          </a:p>
          <a:p>
            <a:r>
              <a:rPr lang="hu-HU" sz="2800" dirty="0" smtClean="0"/>
              <a:t>a klórban egyszeres, az oxigénben kétszeres, a nitrogén háromszoros kovalens kötés található.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35657" y="4107621"/>
            <a:ext cx="305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</a:rPr>
              <a:t>kötő elektronpárok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705760" y="6301800"/>
            <a:ext cx="3715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</a:rPr>
              <a:t>nemkötő</a:t>
            </a:r>
            <a:r>
              <a:rPr lang="hu-HU" sz="2800" b="1" dirty="0" smtClean="0">
                <a:solidFill>
                  <a:srgbClr val="FF0000"/>
                </a:solidFill>
              </a:rPr>
              <a:t> elektronpárok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984517" y="4648725"/>
            <a:ext cx="1227502" cy="6340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2490927" y="4630841"/>
            <a:ext cx="632348" cy="75027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2763292" y="5729866"/>
            <a:ext cx="719967" cy="571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6020096" y="5611040"/>
            <a:ext cx="764334" cy="690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Csoportba foglalás 1023"/>
          <p:cNvGrpSpPr/>
          <p:nvPr/>
        </p:nvGrpSpPr>
        <p:grpSpPr>
          <a:xfrm>
            <a:off x="4122604" y="5155037"/>
            <a:ext cx="934871" cy="584775"/>
            <a:chOff x="4616080" y="5126009"/>
            <a:chExt cx="934871" cy="584775"/>
          </a:xfrm>
        </p:grpSpPr>
        <p:sp>
          <p:nvSpPr>
            <p:cNvPr id="5" name="Szövegdoboz 4"/>
            <p:cNvSpPr txBox="1"/>
            <p:nvPr/>
          </p:nvSpPr>
          <p:spPr>
            <a:xfrm>
              <a:off x="4616080" y="5126009"/>
              <a:ext cx="9348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O</a:t>
              </a:r>
              <a:r>
                <a:rPr lang="hu-HU" sz="3200" dirty="0" smtClean="0">
                  <a:solidFill>
                    <a:schemeClr val="accent3">
                      <a:lumMod val="50000"/>
                    </a:schemeClr>
                  </a:solidFill>
                </a:rPr>
                <a:t>=</a:t>
              </a:r>
              <a:r>
                <a:rPr lang="hu-HU" sz="3200" dirty="0" err="1" smtClean="0"/>
                <a:t>O</a:t>
              </a:r>
              <a:endParaRPr lang="hu-HU" sz="3200" dirty="0"/>
            </a:p>
          </p:txBody>
        </p:sp>
        <p:cxnSp>
          <p:nvCxnSpPr>
            <p:cNvPr id="7" name="Egyenes összekötő 6"/>
            <p:cNvCxnSpPr/>
            <p:nvPr/>
          </p:nvCxnSpPr>
          <p:spPr>
            <a:xfrm flipH="1">
              <a:off x="4644189" y="5253791"/>
              <a:ext cx="112295" cy="104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 flipH="1">
              <a:off x="5381046" y="5499046"/>
              <a:ext cx="112295" cy="104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4644189" y="5498434"/>
              <a:ext cx="128335" cy="104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5365006" y="5235907"/>
              <a:ext cx="128335" cy="1042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Csoportba foglalás 1024"/>
          <p:cNvGrpSpPr/>
          <p:nvPr/>
        </p:nvGrpSpPr>
        <p:grpSpPr>
          <a:xfrm>
            <a:off x="6807617" y="5145090"/>
            <a:ext cx="918841" cy="584775"/>
            <a:chOff x="7330121" y="5130576"/>
            <a:chExt cx="918841" cy="584775"/>
          </a:xfrm>
        </p:grpSpPr>
        <p:sp>
          <p:nvSpPr>
            <p:cNvPr id="24" name="Szövegdoboz 23"/>
            <p:cNvSpPr txBox="1"/>
            <p:nvPr/>
          </p:nvSpPr>
          <p:spPr>
            <a:xfrm>
              <a:off x="7330121" y="513057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N</a:t>
              </a:r>
              <a:r>
                <a:rPr lang="hu-HU" sz="3200" dirty="0" smtClean="0">
                  <a:solidFill>
                    <a:schemeClr val="accent3">
                      <a:lumMod val="50000"/>
                    </a:schemeClr>
                  </a:solidFill>
                </a:rPr>
                <a:t>–</a:t>
              </a:r>
              <a:r>
                <a:rPr lang="hu-HU" sz="3200" dirty="0" err="1" smtClean="0"/>
                <a:t>N</a:t>
              </a:r>
              <a:endParaRPr lang="hu-HU" sz="3200" dirty="0"/>
            </a:p>
          </p:txBody>
        </p:sp>
        <p:cxnSp>
          <p:nvCxnSpPr>
            <p:cNvPr id="25" name="Egyenes összekötő 24"/>
            <p:cNvCxnSpPr/>
            <p:nvPr/>
          </p:nvCxnSpPr>
          <p:spPr>
            <a:xfrm flipH="1">
              <a:off x="7687822" y="5514271"/>
              <a:ext cx="19541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flipH="1">
              <a:off x="7683811" y="5366602"/>
              <a:ext cx="19541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>
              <a:off x="7391962" y="5308402"/>
              <a:ext cx="0" cy="2422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>
              <a:off x="8169493" y="5305225"/>
              <a:ext cx="0" cy="2375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" name="Csoportba foglalás 1025"/>
          <p:cNvGrpSpPr/>
          <p:nvPr/>
        </p:nvGrpSpPr>
        <p:grpSpPr>
          <a:xfrm>
            <a:off x="2012157" y="5152929"/>
            <a:ext cx="1018227" cy="584775"/>
            <a:chOff x="2069144" y="6309649"/>
            <a:chExt cx="1018227" cy="584775"/>
          </a:xfrm>
        </p:grpSpPr>
        <p:grpSp>
          <p:nvGrpSpPr>
            <p:cNvPr id="37" name="Csoportba foglalás 36"/>
            <p:cNvGrpSpPr/>
            <p:nvPr/>
          </p:nvGrpSpPr>
          <p:grpSpPr>
            <a:xfrm>
              <a:off x="2069144" y="6309649"/>
              <a:ext cx="1018227" cy="584775"/>
              <a:chOff x="7330121" y="5130576"/>
              <a:chExt cx="1018227" cy="584775"/>
            </a:xfrm>
          </p:grpSpPr>
          <p:sp>
            <p:nvSpPr>
              <p:cNvPr id="38" name="Szövegdoboz 37"/>
              <p:cNvSpPr txBox="1"/>
              <p:nvPr/>
            </p:nvSpPr>
            <p:spPr>
              <a:xfrm>
                <a:off x="7330121" y="5130576"/>
                <a:ext cx="1018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dirty="0" smtClean="0"/>
                  <a:t>Cl</a:t>
                </a:r>
                <a:r>
                  <a:rPr lang="hu-HU" sz="32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–</a:t>
                </a:r>
                <a:r>
                  <a:rPr lang="hu-HU" sz="3200" dirty="0" err="1" smtClean="0"/>
                  <a:t>Cl</a:t>
                </a:r>
                <a:endParaRPr lang="hu-HU" sz="3200" dirty="0"/>
              </a:p>
            </p:txBody>
          </p:sp>
          <p:cxnSp>
            <p:nvCxnSpPr>
              <p:cNvPr id="39" name="Egyenes összekötő 38"/>
              <p:cNvCxnSpPr/>
              <p:nvPr/>
            </p:nvCxnSpPr>
            <p:spPr>
              <a:xfrm flipH="1">
                <a:off x="7974077" y="5645947"/>
                <a:ext cx="1954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gyenes összekötő 39"/>
              <p:cNvCxnSpPr/>
              <p:nvPr/>
            </p:nvCxnSpPr>
            <p:spPr>
              <a:xfrm flipH="1">
                <a:off x="7974077" y="5200895"/>
                <a:ext cx="19541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gyenes összekötő 40"/>
              <p:cNvCxnSpPr/>
              <p:nvPr/>
            </p:nvCxnSpPr>
            <p:spPr>
              <a:xfrm>
                <a:off x="7383495" y="5308402"/>
                <a:ext cx="0" cy="2422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gyenes összekötő 41"/>
              <p:cNvCxnSpPr/>
              <p:nvPr/>
            </p:nvCxnSpPr>
            <p:spPr>
              <a:xfrm>
                <a:off x="8282447" y="5308402"/>
                <a:ext cx="0" cy="2375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Egyenes összekötő 42"/>
            <p:cNvCxnSpPr/>
            <p:nvPr/>
          </p:nvCxnSpPr>
          <p:spPr>
            <a:xfrm flipH="1">
              <a:off x="2216477" y="6824698"/>
              <a:ext cx="1954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 flipH="1">
              <a:off x="2216477" y="6379646"/>
              <a:ext cx="1954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gyenes összekötő nyíllal 47"/>
          <p:cNvCxnSpPr/>
          <p:nvPr/>
        </p:nvCxnSpPr>
        <p:spPr>
          <a:xfrm flipH="1">
            <a:off x="4563737" y="4648725"/>
            <a:ext cx="7950" cy="6340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flipH="1" flipV="1">
            <a:off x="4279048" y="5729865"/>
            <a:ext cx="281964" cy="5705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5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3456385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Az ionos kötés és ionvegyületek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1602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atomok a legkisebb energiájú állapot elérésére törekednek, s ezt a </a:t>
            </a:r>
            <a:r>
              <a:rPr lang="hu-HU" b="1" i="1" dirty="0" smtClean="0"/>
              <a:t>nemesgázszerkezet</a:t>
            </a:r>
            <a:r>
              <a:rPr lang="hu-HU" b="1" dirty="0" smtClean="0"/>
              <a:t> kialakításával érik el.</a:t>
            </a:r>
          </a:p>
          <a:p>
            <a:pPr marL="0" indent="0">
              <a:spcAft>
                <a:spcPts val="1200"/>
              </a:spcAft>
              <a:buNone/>
            </a:pPr>
            <a:endParaRPr lang="hu-HU" b="1" dirty="0"/>
          </a:p>
          <a:p>
            <a:pPr marL="0" indent="0">
              <a:spcAft>
                <a:spcPts val="1200"/>
              </a:spcAft>
              <a:buNone/>
            </a:pPr>
            <a:endParaRPr lang="hu-HU" b="1" dirty="0" smtClean="0"/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910524" y="3717032"/>
            <a:ext cx="8233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</a:t>
            </a:r>
            <a:r>
              <a:rPr lang="hu-HU" sz="2800" dirty="0"/>
              <a:t>→ </a:t>
            </a:r>
            <a:r>
              <a:rPr lang="hu-HU" sz="2800" dirty="0" smtClean="0"/>
              <a:t>fémrács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atomok → </a:t>
            </a:r>
            <a:r>
              <a:rPr lang="hu-HU" sz="2800" i="1" dirty="0" smtClean="0"/>
              <a:t>kovalens kötésű </a:t>
            </a:r>
            <a:r>
              <a:rPr lang="hu-HU" sz="2800" dirty="0" smtClean="0"/>
              <a:t>molekulák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 smtClean="0"/>
              <a:t>atomok → ionok (töltéssel rendelkező részecskék)</a:t>
            </a:r>
            <a:endParaRPr lang="en-US" sz="2800" b="1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A kémiai </a:t>
            </a:r>
            <a:r>
              <a:rPr lang="hu-HU" b="1" dirty="0">
                <a:solidFill>
                  <a:schemeClr val="tx2"/>
                </a:solidFill>
              </a:rPr>
              <a:t>kötések kialakulása</a:t>
            </a:r>
          </a:p>
        </p:txBody>
      </p:sp>
    </p:spTree>
    <p:extLst>
      <p:ext uri="{BB962C8B-B14F-4D97-AF65-F5344CB8AC3E}">
        <p14:creationId xmlns:p14="http://schemas.microsoft.com/office/powerpoint/2010/main" val="23793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74900" y="1133911"/>
            <a:ext cx="8229600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Miért reagál a fém nátrium a klórgázzal?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Milyen a nátrium és a klór elektronszerkezete?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20240" r="12727" b="21044"/>
          <a:stretch/>
        </p:blipFill>
        <p:spPr>
          <a:xfrm>
            <a:off x="155026" y="2704770"/>
            <a:ext cx="2200760" cy="1429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65" y="2160107"/>
            <a:ext cx="1204207" cy="251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12260" r="10899" b="13171"/>
          <a:stretch/>
        </p:blipFill>
        <p:spPr>
          <a:xfrm>
            <a:off x="6509302" y="2791663"/>
            <a:ext cx="1673817" cy="1255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2500169" y="31269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+</a:t>
            </a:r>
            <a:endParaRPr lang="en-US" sz="3200" dirty="0"/>
          </a:p>
        </p:txBody>
      </p:sp>
      <p:sp>
        <p:nvSpPr>
          <p:cNvPr id="8" name="Jobbra nyíl 7"/>
          <p:cNvSpPr/>
          <p:nvPr/>
        </p:nvSpPr>
        <p:spPr>
          <a:xfrm>
            <a:off x="4664990" y="3270711"/>
            <a:ext cx="1472339" cy="44101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>
            <a:off x="789830" y="2335438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nátrium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15091" y="2864349"/>
            <a:ext cx="8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klórgáz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578469" y="2335438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nátrium-klorid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62839"/>
              </p:ext>
            </p:extLst>
          </p:nvPr>
        </p:nvGraphicFramePr>
        <p:xfrm>
          <a:off x="4817389" y="2502766"/>
          <a:ext cx="12096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S ChemDraw Drawing" r:id="rId6" imgW="1209655" imgH="999270" progId="ChemDraw.Document.6.0">
                  <p:embed/>
                </p:oleObj>
              </mc:Choice>
              <mc:Fallback>
                <p:oleObj name="CS ChemDraw Drawing" r:id="rId6" imgW="1209655" imgH="999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7389" y="2502766"/>
                        <a:ext cx="1209675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2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églalap 58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zövegdoboz 65"/>
          <p:cNvSpPr txBox="1"/>
          <p:nvPr/>
        </p:nvSpPr>
        <p:spPr>
          <a:xfrm flipH="1">
            <a:off x="1278954" y="3467608"/>
            <a:ext cx="656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atom              	             ion</a:t>
            </a:r>
            <a:endParaRPr lang="en-US" sz="28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1602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atomok a legkisebb energiájú állapot elérésére törekednek, ezt leggyakrabban a </a:t>
            </a:r>
            <a:r>
              <a:rPr lang="hu-HU" b="1" i="1" dirty="0" smtClean="0"/>
              <a:t>nemesgázszerkezet</a:t>
            </a:r>
            <a:r>
              <a:rPr lang="hu-HU" b="1" dirty="0" smtClean="0"/>
              <a:t> kialakításával érik el.</a:t>
            </a:r>
          </a:p>
          <a:p>
            <a:pPr marL="0" indent="0">
              <a:spcAft>
                <a:spcPts val="1200"/>
              </a:spcAft>
              <a:buNone/>
            </a:pPr>
            <a:endParaRPr lang="hu-HU" b="1" dirty="0"/>
          </a:p>
          <a:p>
            <a:pPr marL="0" indent="0">
              <a:spcAft>
                <a:spcPts val="1200"/>
              </a:spcAft>
              <a:buNone/>
            </a:pPr>
            <a:endParaRPr lang="hu-HU" b="1" dirty="0" smtClean="0"/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 flipH="1">
            <a:off x="5043001" y="5912042"/>
            <a:ext cx="374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Na</a:t>
            </a:r>
            <a:r>
              <a:rPr lang="hu-HU" sz="2800" baseline="30000" dirty="0" smtClean="0"/>
              <a:t>+ </a:t>
            </a:r>
            <a:r>
              <a:rPr lang="hu-HU" sz="2800" dirty="0" smtClean="0"/>
              <a:t>  +   e</a:t>
            </a:r>
            <a:r>
              <a:rPr lang="hu-HU" sz="2800" baseline="30000" dirty="0" smtClean="0"/>
              <a:t>-</a:t>
            </a:r>
            <a:endParaRPr lang="en-US" sz="2800" baseline="30000" dirty="0"/>
          </a:p>
        </p:txBody>
      </p:sp>
      <p:grpSp>
        <p:nvGrpSpPr>
          <p:cNvPr id="12" name="Csoportba foglalás 11"/>
          <p:cNvGrpSpPr>
            <a:grpSpLocks noChangeAspect="1"/>
          </p:cNvGrpSpPr>
          <p:nvPr/>
        </p:nvGrpSpPr>
        <p:grpSpPr>
          <a:xfrm>
            <a:off x="1852385" y="4116920"/>
            <a:ext cx="1924915" cy="1924915"/>
            <a:chOff x="7397782" y="1352201"/>
            <a:chExt cx="1374939" cy="1374939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7397782" y="1352201"/>
              <a:ext cx="1374939" cy="1374939"/>
              <a:chOff x="2155987" y="2503975"/>
              <a:chExt cx="2749878" cy="2749878"/>
            </a:xfrm>
          </p:grpSpPr>
          <p:grpSp>
            <p:nvGrpSpPr>
              <p:cNvPr id="27" name="Csoportba foglalás 26"/>
              <p:cNvGrpSpPr/>
              <p:nvPr/>
            </p:nvGrpSpPr>
            <p:grpSpPr>
              <a:xfrm>
                <a:off x="2155987" y="2503975"/>
                <a:ext cx="2749878" cy="2749878"/>
                <a:chOff x="2584612" y="3212976"/>
                <a:chExt cx="2749878" cy="2749878"/>
              </a:xfrm>
            </p:grpSpPr>
            <p:sp>
              <p:nvSpPr>
                <p:cNvPr id="31" name="Ellipszis 30"/>
                <p:cNvSpPr>
                  <a:spLocks noChangeAspect="1"/>
                </p:cNvSpPr>
                <p:nvPr/>
              </p:nvSpPr>
              <p:spPr>
                <a:xfrm flipV="1">
                  <a:off x="2584612" y="3212976"/>
                  <a:ext cx="2749878" cy="27498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Ellipszis 31"/>
                <p:cNvSpPr>
                  <a:spLocks noChangeAspect="1"/>
                </p:cNvSpPr>
                <p:nvPr/>
              </p:nvSpPr>
              <p:spPr>
                <a:xfrm rot="10800000" flipV="1">
                  <a:off x="3795080" y="4423444"/>
                  <a:ext cx="328938" cy="3289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Ellipszis 27"/>
              <p:cNvSpPr>
                <a:spLocks noChangeAspect="1"/>
              </p:cNvSpPr>
              <p:nvPr/>
            </p:nvSpPr>
            <p:spPr>
              <a:xfrm>
                <a:off x="3073726" y="3421714"/>
                <a:ext cx="914400" cy="9144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llipszis 28"/>
              <p:cNvSpPr>
                <a:spLocks noChangeAspect="1"/>
              </p:cNvSpPr>
              <p:nvPr/>
            </p:nvSpPr>
            <p:spPr>
              <a:xfrm>
                <a:off x="2810468" y="3158456"/>
                <a:ext cx="1440915" cy="144091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zis 29"/>
              <p:cNvSpPr>
                <a:spLocks noChangeAspect="1"/>
              </p:cNvSpPr>
              <p:nvPr/>
            </p:nvSpPr>
            <p:spPr>
              <a:xfrm>
                <a:off x="2525794" y="2873782"/>
                <a:ext cx="2010264" cy="2010264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Ellipszis 13"/>
            <p:cNvSpPr>
              <a:spLocks noChangeAspect="1"/>
            </p:cNvSpPr>
            <p:nvPr/>
          </p:nvSpPr>
          <p:spPr>
            <a:xfrm>
              <a:off x="8064769" y="1886841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zis 14"/>
            <p:cNvSpPr>
              <a:spLocks noChangeAspect="1"/>
            </p:cNvSpPr>
            <p:nvPr/>
          </p:nvSpPr>
          <p:spPr>
            <a:xfrm>
              <a:off x="8067170" y="2167102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llipszis 15"/>
            <p:cNvSpPr>
              <a:spLocks noChangeAspect="1"/>
            </p:cNvSpPr>
            <p:nvPr/>
          </p:nvSpPr>
          <p:spPr>
            <a:xfrm>
              <a:off x="8051393" y="157988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zis 18"/>
            <p:cNvSpPr>
              <a:spLocks noChangeAspect="1"/>
            </p:cNvSpPr>
            <p:nvPr/>
          </p:nvSpPr>
          <p:spPr>
            <a:xfrm>
              <a:off x="8352779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7767116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zis 20"/>
            <p:cNvSpPr>
              <a:spLocks noChangeAspect="1"/>
            </p:cNvSpPr>
            <p:nvPr/>
          </p:nvSpPr>
          <p:spPr>
            <a:xfrm>
              <a:off x="8069474" y="1707748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zis 21"/>
            <p:cNvSpPr>
              <a:spLocks noChangeAspect="1"/>
            </p:cNvSpPr>
            <p:nvPr/>
          </p:nvSpPr>
          <p:spPr>
            <a:xfrm>
              <a:off x="8069474" y="231605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zis 22"/>
            <p:cNvSpPr>
              <a:spLocks noChangeAspect="1"/>
            </p:cNvSpPr>
            <p:nvPr/>
          </p:nvSpPr>
          <p:spPr>
            <a:xfrm>
              <a:off x="8277689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7857044" y="222220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zis 24"/>
            <p:cNvSpPr>
              <a:spLocks noChangeAspect="1"/>
            </p:cNvSpPr>
            <p:nvPr/>
          </p:nvSpPr>
          <p:spPr>
            <a:xfrm>
              <a:off x="7864815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>
              <a:off x="8295770" y="221101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Csoportba foglalás 32"/>
          <p:cNvGrpSpPr>
            <a:grpSpLocks noChangeAspect="1"/>
          </p:cNvGrpSpPr>
          <p:nvPr/>
        </p:nvGrpSpPr>
        <p:grpSpPr>
          <a:xfrm>
            <a:off x="5507151" y="4116971"/>
            <a:ext cx="1924915" cy="1924915"/>
            <a:chOff x="7397782" y="1352201"/>
            <a:chExt cx="1374939" cy="1374939"/>
          </a:xfrm>
        </p:grpSpPr>
        <p:grpSp>
          <p:nvGrpSpPr>
            <p:cNvPr id="34" name="Csoportba foglalás 33"/>
            <p:cNvGrpSpPr/>
            <p:nvPr/>
          </p:nvGrpSpPr>
          <p:grpSpPr>
            <a:xfrm>
              <a:off x="7397782" y="1352201"/>
              <a:ext cx="1374939" cy="1374939"/>
              <a:chOff x="2155987" y="2503975"/>
              <a:chExt cx="2749878" cy="2749878"/>
            </a:xfrm>
          </p:grpSpPr>
          <p:grpSp>
            <p:nvGrpSpPr>
              <p:cNvPr id="46" name="Csoportba foglalás 45"/>
              <p:cNvGrpSpPr/>
              <p:nvPr/>
            </p:nvGrpSpPr>
            <p:grpSpPr>
              <a:xfrm>
                <a:off x="2155987" y="2503975"/>
                <a:ext cx="2749878" cy="2749878"/>
                <a:chOff x="2584612" y="3212976"/>
                <a:chExt cx="2749878" cy="2749878"/>
              </a:xfrm>
            </p:grpSpPr>
            <p:sp>
              <p:nvSpPr>
                <p:cNvPr id="50" name="Ellipszis 49"/>
                <p:cNvSpPr>
                  <a:spLocks noChangeAspect="1"/>
                </p:cNvSpPr>
                <p:nvPr/>
              </p:nvSpPr>
              <p:spPr>
                <a:xfrm flipV="1">
                  <a:off x="2584612" y="3212976"/>
                  <a:ext cx="2749878" cy="27498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Ellipszis 50"/>
                <p:cNvSpPr>
                  <a:spLocks noChangeAspect="1"/>
                </p:cNvSpPr>
                <p:nvPr/>
              </p:nvSpPr>
              <p:spPr>
                <a:xfrm rot="10800000" flipV="1">
                  <a:off x="3795080" y="4423444"/>
                  <a:ext cx="328938" cy="3289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Ellipszis 46"/>
              <p:cNvSpPr>
                <a:spLocks noChangeAspect="1"/>
              </p:cNvSpPr>
              <p:nvPr/>
            </p:nvSpPr>
            <p:spPr>
              <a:xfrm>
                <a:off x="3073726" y="3421714"/>
                <a:ext cx="914400" cy="9144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llipszis 47"/>
              <p:cNvSpPr>
                <a:spLocks noChangeAspect="1"/>
              </p:cNvSpPr>
              <p:nvPr/>
            </p:nvSpPr>
            <p:spPr>
              <a:xfrm>
                <a:off x="2810468" y="3158456"/>
                <a:ext cx="1440915" cy="144091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zis 48"/>
              <p:cNvSpPr>
                <a:spLocks noChangeAspect="1"/>
              </p:cNvSpPr>
              <p:nvPr/>
            </p:nvSpPr>
            <p:spPr>
              <a:xfrm>
                <a:off x="2525794" y="2873782"/>
                <a:ext cx="2010264" cy="2010264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Ellipszis 34"/>
            <p:cNvSpPr>
              <a:spLocks noChangeAspect="1"/>
            </p:cNvSpPr>
            <p:nvPr/>
          </p:nvSpPr>
          <p:spPr>
            <a:xfrm>
              <a:off x="8064769" y="1886841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8067170" y="2167102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8352779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7767116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8069474" y="1707748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>
              <a:off x="8069474" y="231605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8277689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7857044" y="222220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zis 43"/>
            <p:cNvSpPr>
              <a:spLocks noChangeAspect="1"/>
            </p:cNvSpPr>
            <p:nvPr/>
          </p:nvSpPr>
          <p:spPr>
            <a:xfrm>
              <a:off x="7864815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8295770" y="221101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zövegdoboz 51"/>
          <p:cNvSpPr txBox="1"/>
          <p:nvPr/>
        </p:nvSpPr>
        <p:spPr>
          <a:xfrm flipH="1">
            <a:off x="1613948" y="58952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Na</a:t>
            </a:r>
            <a:endParaRPr lang="en-US" sz="2800" baseline="30000" dirty="0"/>
          </a:p>
        </p:txBody>
      </p:sp>
      <p:cxnSp>
        <p:nvCxnSpPr>
          <p:cNvPr id="55" name="Egyenes összekötő nyíllal 54"/>
          <p:cNvCxnSpPr/>
          <p:nvPr/>
        </p:nvCxnSpPr>
        <p:spPr>
          <a:xfrm>
            <a:off x="3995671" y="5064579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3987651" y="3725073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/>
          <p:cNvSpPr>
            <a:spLocks noChangeAspect="1"/>
          </p:cNvSpPr>
          <p:nvPr/>
        </p:nvSpPr>
        <p:spPr>
          <a:xfrm>
            <a:off x="7373793" y="3894300"/>
            <a:ext cx="50628" cy="5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Görbe összekötő 57"/>
          <p:cNvCxnSpPr/>
          <p:nvPr/>
        </p:nvCxnSpPr>
        <p:spPr>
          <a:xfrm flipV="1">
            <a:off x="6491561" y="3948825"/>
            <a:ext cx="681640" cy="523263"/>
          </a:xfrm>
          <a:prstGeom prst="curved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Csoportba foglalás 66"/>
          <p:cNvGrpSpPr/>
          <p:nvPr/>
        </p:nvGrpSpPr>
        <p:grpSpPr>
          <a:xfrm>
            <a:off x="7073849" y="4467769"/>
            <a:ext cx="2039468" cy="1938992"/>
            <a:chOff x="7073849" y="4467769"/>
            <a:chExt cx="2039468" cy="1938992"/>
          </a:xfrm>
        </p:grpSpPr>
        <p:sp>
          <p:nvSpPr>
            <p:cNvPr id="61" name="Szövegdoboz 60"/>
            <p:cNvSpPr txBox="1"/>
            <p:nvPr/>
          </p:nvSpPr>
          <p:spPr>
            <a:xfrm>
              <a:off x="7073849" y="4467769"/>
              <a:ext cx="20394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400" dirty="0" smtClean="0"/>
                <a:t>11 proton</a:t>
              </a:r>
            </a:p>
            <a:p>
              <a:pPr algn="r"/>
              <a:r>
                <a:rPr lang="hu-HU" sz="2400" dirty="0" smtClean="0"/>
                <a:t>10 elektron</a:t>
              </a:r>
            </a:p>
            <a:p>
              <a:pPr algn="r"/>
              <a:r>
                <a:rPr lang="hu-HU" sz="2400" dirty="0" smtClean="0"/>
                <a:t>egyszeresen pozitív töltésű ion</a:t>
              </a:r>
              <a:endParaRPr lang="en-US" sz="2400" dirty="0"/>
            </a:p>
          </p:txBody>
        </p:sp>
        <p:cxnSp>
          <p:nvCxnSpPr>
            <p:cNvPr id="63" name="Egyenes összekötő 62"/>
            <p:cNvCxnSpPr/>
            <p:nvPr/>
          </p:nvCxnSpPr>
          <p:spPr>
            <a:xfrm>
              <a:off x="7432066" y="5228251"/>
              <a:ext cx="1587709" cy="232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Csoportba foglalás 67"/>
          <p:cNvGrpSpPr/>
          <p:nvPr/>
        </p:nvGrpSpPr>
        <p:grpSpPr>
          <a:xfrm>
            <a:off x="-84416" y="4470117"/>
            <a:ext cx="2077481" cy="1200329"/>
            <a:chOff x="-84416" y="4470117"/>
            <a:chExt cx="2077481" cy="1200329"/>
          </a:xfrm>
        </p:grpSpPr>
        <p:sp>
          <p:nvSpPr>
            <p:cNvPr id="60" name="Szövegdoboz 59"/>
            <p:cNvSpPr txBox="1"/>
            <p:nvPr/>
          </p:nvSpPr>
          <p:spPr>
            <a:xfrm>
              <a:off x="-84416" y="4470117"/>
              <a:ext cx="20645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 smtClean="0"/>
                <a:t>11 proton</a:t>
              </a:r>
            </a:p>
            <a:p>
              <a:pPr algn="r"/>
              <a:r>
                <a:rPr lang="hu-HU" sz="2400" dirty="0" smtClean="0"/>
                <a:t>11 elektron</a:t>
              </a:r>
            </a:p>
            <a:p>
              <a:pPr algn="r"/>
              <a:r>
                <a:rPr lang="hu-HU" sz="2400" dirty="0" smtClean="0"/>
                <a:t>semleges atom</a:t>
              </a:r>
              <a:endParaRPr lang="en-US" sz="2400" dirty="0"/>
            </a:p>
          </p:txBody>
        </p:sp>
        <p:cxnSp>
          <p:nvCxnSpPr>
            <p:cNvPr id="65" name="Egyenes összekötő 64"/>
            <p:cNvCxnSpPr/>
            <p:nvPr/>
          </p:nvCxnSpPr>
          <p:spPr>
            <a:xfrm>
              <a:off x="140680" y="5264827"/>
              <a:ext cx="18523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8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  <p:bldP spid="5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églalap 74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4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51520" y="1340768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539552" y="155679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u-HU" b="1" dirty="0" smtClean="0"/>
              <a:t>Az atomok a legkisebb energiájú állapot elérésére törekednek, ezt leggyakrabban a </a:t>
            </a:r>
            <a:r>
              <a:rPr lang="hu-HU" b="1" i="1" dirty="0" smtClean="0"/>
              <a:t>nemesgázszerkezet</a:t>
            </a:r>
            <a:r>
              <a:rPr lang="hu-HU" b="1" dirty="0" smtClean="0"/>
              <a:t> kialakításával érik el.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hu-HU" dirty="0" smtClean="0"/>
          </a:p>
        </p:txBody>
      </p:sp>
      <p:sp>
        <p:nvSpPr>
          <p:cNvPr id="11" name="Szövegdoboz 10"/>
          <p:cNvSpPr txBox="1"/>
          <p:nvPr/>
        </p:nvSpPr>
        <p:spPr>
          <a:xfrm flipH="1">
            <a:off x="1278954" y="3467608"/>
            <a:ext cx="656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atom              	             ion</a:t>
            </a:r>
            <a:endParaRPr lang="en-US" sz="2800" dirty="0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2250805" y="5912042"/>
            <a:ext cx="191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Cl  +  e</a:t>
            </a:r>
            <a:r>
              <a:rPr lang="hu-HU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52" name="Szövegdoboz 51"/>
          <p:cNvSpPr txBox="1"/>
          <p:nvPr/>
        </p:nvSpPr>
        <p:spPr>
          <a:xfrm flipH="1">
            <a:off x="5257560" y="58952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Cl</a:t>
            </a:r>
            <a:r>
              <a:rPr lang="hu-HU" sz="2800" baseline="30000" dirty="0" smtClean="0"/>
              <a:t>-</a:t>
            </a:r>
            <a:endParaRPr lang="en-US" sz="2800" baseline="30000" dirty="0"/>
          </a:p>
        </p:txBody>
      </p:sp>
      <p:cxnSp>
        <p:nvCxnSpPr>
          <p:cNvPr id="54" name="Egyenes összekötő nyíllal 53"/>
          <p:cNvCxnSpPr/>
          <p:nvPr/>
        </p:nvCxnSpPr>
        <p:spPr>
          <a:xfrm>
            <a:off x="3995671" y="5064579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3987651" y="3725073"/>
            <a:ext cx="14646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zis 55"/>
          <p:cNvSpPr>
            <a:spLocks noChangeAspect="1"/>
          </p:cNvSpPr>
          <p:nvPr/>
        </p:nvSpPr>
        <p:spPr>
          <a:xfrm>
            <a:off x="3529720" y="3910191"/>
            <a:ext cx="50628" cy="5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4" name="Csoportba foglalás 2053"/>
          <p:cNvGrpSpPr/>
          <p:nvPr/>
        </p:nvGrpSpPr>
        <p:grpSpPr>
          <a:xfrm>
            <a:off x="1852385" y="4116920"/>
            <a:ext cx="1924915" cy="1924915"/>
            <a:chOff x="1852385" y="4116920"/>
            <a:chExt cx="1924915" cy="1924915"/>
          </a:xfrm>
        </p:grpSpPr>
        <p:grpSp>
          <p:nvGrpSpPr>
            <p:cNvPr id="15" name="Csoportba foglalás 14"/>
            <p:cNvGrpSpPr>
              <a:grpSpLocks noChangeAspect="1"/>
            </p:cNvGrpSpPr>
            <p:nvPr/>
          </p:nvGrpSpPr>
          <p:grpSpPr>
            <a:xfrm>
              <a:off x="1852385" y="4116920"/>
              <a:ext cx="1924915" cy="1924915"/>
              <a:chOff x="7397782" y="1352201"/>
              <a:chExt cx="1374939" cy="1374939"/>
            </a:xfrm>
          </p:grpSpPr>
          <p:grpSp>
            <p:nvGrpSpPr>
              <p:cNvPr id="16" name="Csoportba foglalás 15"/>
              <p:cNvGrpSpPr/>
              <p:nvPr/>
            </p:nvGrpSpPr>
            <p:grpSpPr>
              <a:xfrm>
                <a:off x="7397782" y="1352201"/>
                <a:ext cx="1374939" cy="1374939"/>
                <a:chOff x="2155987" y="2503975"/>
                <a:chExt cx="2749878" cy="2749878"/>
              </a:xfrm>
            </p:grpSpPr>
            <p:grpSp>
              <p:nvGrpSpPr>
                <p:cNvPr id="28" name="Csoportba foglalás 27"/>
                <p:cNvGrpSpPr/>
                <p:nvPr/>
              </p:nvGrpSpPr>
              <p:grpSpPr>
                <a:xfrm>
                  <a:off x="2155987" y="2503975"/>
                  <a:ext cx="2749878" cy="2749878"/>
                  <a:chOff x="2584612" y="3212976"/>
                  <a:chExt cx="2749878" cy="2749878"/>
                </a:xfrm>
              </p:grpSpPr>
              <p:sp>
                <p:nvSpPr>
                  <p:cNvPr id="32" name="Ellipszis 31"/>
                  <p:cNvSpPr>
                    <a:spLocks noChangeAspect="1"/>
                  </p:cNvSpPr>
                  <p:nvPr/>
                </p:nvSpPr>
                <p:spPr>
                  <a:xfrm flipV="1">
                    <a:off x="2584612" y="3212976"/>
                    <a:ext cx="2749878" cy="27498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Ellipszis 32"/>
                  <p:cNvSpPr>
                    <a:spLocks noChangeAspect="1"/>
                  </p:cNvSpPr>
                  <p:nvPr/>
                </p:nvSpPr>
                <p:spPr>
                  <a:xfrm rot="10800000" flipV="1">
                    <a:off x="3795080" y="4423444"/>
                    <a:ext cx="328938" cy="328938"/>
                  </a:xfrm>
                  <a:prstGeom prst="ellipse">
                    <a:avLst/>
                  </a:prstGeom>
                  <a:solidFill>
                    <a:srgbClr val="CC339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" name="Ellipszis 28"/>
                <p:cNvSpPr>
                  <a:spLocks noChangeAspect="1"/>
                </p:cNvSpPr>
                <p:nvPr/>
              </p:nvSpPr>
              <p:spPr>
                <a:xfrm>
                  <a:off x="3073726" y="3421714"/>
                  <a:ext cx="914400" cy="914400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Ellipszis 29"/>
                <p:cNvSpPr>
                  <a:spLocks noChangeAspect="1"/>
                </p:cNvSpPr>
                <p:nvPr/>
              </p:nvSpPr>
              <p:spPr>
                <a:xfrm>
                  <a:off x="2810468" y="3158456"/>
                  <a:ext cx="1440915" cy="1440915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Ellipszis 30"/>
                <p:cNvSpPr>
                  <a:spLocks noChangeAspect="1"/>
                </p:cNvSpPr>
                <p:nvPr/>
              </p:nvSpPr>
              <p:spPr>
                <a:xfrm>
                  <a:off x="2525794" y="2873782"/>
                  <a:ext cx="2010264" cy="2010264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Ellipszis 16"/>
              <p:cNvSpPr>
                <a:spLocks noChangeAspect="1"/>
              </p:cNvSpPr>
              <p:nvPr/>
            </p:nvSpPr>
            <p:spPr>
              <a:xfrm>
                <a:off x="8064769" y="1886841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lipszis 17"/>
              <p:cNvSpPr>
                <a:spLocks noChangeAspect="1"/>
              </p:cNvSpPr>
              <p:nvPr/>
            </p:nvSpPr>
            <p:spPr>
              <a:xfrm>
                <a:off x="8067170" y="2167102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Ellipszis 18"/>
              <p:cNvSpPr>
                <a:spLocks noChangeAspect="1"/>
              </p:cNvSpPr>
              <p:nvPr/>
            </p:nvSpPr>
            <p:spPr>
              <a:xfrm>
                <a:off x="8051393" y="1579887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zis 19"/>
              <p:cNvSpPr>
                <a:spLocks noChangeAspect="1"/>
              </p:cNvSpPr>
              <p:nvPr/>
            </p:nvSpPr>
            <p:spPr>
              <a:xfrm>
                <a:off x="8352779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zis 20"/>
              <p:cNvSpPr>
                <a:spLocks noChangeAspect="1"/>
              </p:cNvSpPr>
              <p:nvPr/>
            </p:nvSpPr>
            <p:spPr>
              <a:xfrm>
                <a:off x="7767116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zis 21"/>
              <p:cNvSpPr>
                <a:spLocks noChangeAspect="1"/>
              </p:cNvSpPr>
              <p:nvPr/>
            </p:nvSpPr>
            <p:spPr>
              <a:xfrm>
                <a:off x="8069474" y="1707748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zis 22"/>
              <p:cNvSpPr>
                <a:spLocks noChangeAspect="1"/>
              </p:cNvSpPr>
              <p:nvPr/>
            </p:nvSpPr>
            <p:spPr>
              <a:xfrm>
                <a:off x="8069474" y="2316057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zis 23"/>
              <p:cNvSpPr>
                <a:spLocks noChangeAspect="1"/>
              </p:cNvSpPr>
              <p:nvPr/>
            </p:nvSpPr>
            <p:spPr>
              <a:xfrm>
                <a:off x="8277689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zis 24"/>
              <p:cNvSpPr>
                <a:spLocks noChangeAspect="1"/>
              </p:cNvSpPr>
              <p:nvPr/>
            </p:nvSpPr>
            <p:spPr>
              <a:xfrm>
                <a:off x="7857044" y="222220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zis 25"/>
              <p:cNvSpPr>
                <a:spLocks noChangeAspect="1"/>
              </p:cNvSpPr>
              <p:nvPr/>
            </p:nvSpPr>
            <p:spPr>
              <a:xfrm>
                <a:off x="7864815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zis 26"/>
              <p:cNvSpPr>
                <a:spLocks noChangeAspect="1"/>
              </p:cNvSpPr>
              <p:nvPr/>
            </p:nvSpPr>
            <p:spPr>
              <a:xfrm>
                <a:off x="8295770" y="221101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2147760" y="5064579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>
              <a:off x="2786167" y="5657498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3390430" y="5063719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2344139" y="5491633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2355186" y="4646509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240500" y="5454401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7" name="Csoportba foglalás 2056"/>
          <p:cNvGrpSpPr/>
          <p:nvPr/>
        </p:nvGrpSpPr>
        <p:grpSpPr>
          <a:xfrm>
            <a:off x="-84416" y="4470117"/>
            <a:ext cx="2064540" cy="1200329"/>
            <a:chOff x="-84416" y="4470117"/>
            <a:chExt cx="2064540" cy="1200329"/>
          </a:xfrm>
        </p:grpSpPr>
        <p:sp>
          <p:nvSpPr>
            <p:cNvPr id="2048" name="Szövegdoboz 2047"/>
            <p:cNvSpPr txBox="1"/>
            <p:nvPr/>
          </p:nvSpPr>
          <p:spPr>
            <a:xfrm>
              <a:off x="-84416" y="4470117"/>
              <a:ext cx="20645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 smtClean="0"/>
                <a:t>17 proton</a:t>
              </a:r>
            </a:p>
            <a:p>
              <a:pPr algn="r"/>
              <a:r>
                <a:rPr lang="hu-HU" sz="2400" dirty="0" smtClean="0"/>
                <a:t>17 elektron</a:t>
              </a:r>
            </a:p>
            <a:p>
              <a:pPr algn="r"/>
              <a:r>
                <a:rPr lang="hu-HU" sz="2400" dirty="0" smtClean="0"/>
                <a:t>semleges atom</a:t>
              </a:r>
              <a:endParaRPr lang="en-US" sz="2400" dirty="0"/>
            </a:p>
          </p:txBody>
        </p:sp>
        <p:cxnSp>
          <p:nvCxnSpPr>
            <p:cNvPr id="2051" name="Egyenes összekötő 2050"/>
            <p:cNvCxnSpPr/>
            <p:nvPr/>
          </p:nvCxnSpPr>
          <p:spPr>
            <a:xfrm>
              <a:off x="42204" y="5264827"/>
              <a:ext cx="18523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Csoportba foglalás 2055"/>
          <p:cNvGrpSpPr/>
          <p:nvPr/>
        </p:nvGrpSpPr>
        <p:grpSpPr>
          <a:xfrm>
            <a:off x="7073849" y="4467769"/>
            <a:ext cx="2039468" cy="1938992"/>
            <a:chOff x="7073849" y="4467769"/>
            <a:chExt cx="2039468" cy="1938992"/>
          </a:xfrm>
        </p:grpSpPr>
        <p:sp>
          <p:nvSpPr>
            <p:cNvPr id="66" name="Szövegdoboz 65"/>
            <p:cNvSpPr txBox="1"/>
            <p:nvPr/>
          </p:nvSpPr>
          <p:spPr>
            <a:xfrm>
              <a:off x="7073849" y="4467769"/>
              <a:ext cx="20394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400" dirty="0" smtClean="0"/>
                <a:t>17 proton</a:t>
              </a:r>
            </a:p>
            <a:p>
              <a:pPr algn="r"/>
              <a:r>
                <a:rPr lang="hu-HU" sz="2400" dirty="0" smtClean="0"/>
                <a:t>18 elektron</a:t>
              </a:r>
            </a:p>
            <a:p>
              <a:pPr algn="r"/>
              <a:r>
                <a:rPr lang="hu-HU" sz="2400" dirty="0" smtClean="0"/>
                <a:t>egyszeresen negatív töltésű ion</a:t>
              </a:r>
              <a:endParaRPr lang="en-US" sz="2400" dirty="0"/>
            </a:p>
          </p:txBody>
        </p:sp>
        <p:cxnSp>
          <p:nvCxnSpPr>
            <p:cNvPr id="69" name="Egyenes összekötő 68"/>
            <p:cNvCxnSpPr/>
            <p:nvPr/>
          </p:nvCxnSpPr>
          <p:spPr>
            <a:xfrm>
              <a:off x="7432066" y="5251511"/>
              <a:ext cx="15877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Csoportba foglalás 2054"/>
          <p:cNvGrpSpPr/>
          <p:nvPr/>
        </p:nvGrpSpPr>
        <p:grpSpPr>
          <a:xfrm>
            <a:off x="5493649" y="4128640"/>
            <a:ext cx="1924915" cy="1924915"/>
            <a:chOff x="5493649" y="4128640"/>
            <a:chExt cx="1924915" cy="1924915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5493649" y="4128640"/>
              <a:ext cx="1924915" cy="1924915"/>
              <a:chOff x="1852385" y="4116920"/>
              <a:chExt cx="1924915" cy="1924915"/>
            </a:xfrm>
          </p:grpSpPr>
          <p:grpSp>
            <p:nvGrpSpPr>
              <p:cNvPr id="93" name="Csoportba foglalás 92"/>
              <p:cNvGrpSpPr>
                <a:grpSpLocks noChangeAspect="1"/>
              </p:cNvGrpSpPr>
              <p:nvPr/>
            </p:nvGrpSpPr>
            <p:grpSpPr>
              <a:xfrm>
                <a:off x="1852385" y="4116920"/>
                <a:ext cx="1924915" cy="1924915"/>
                <a:chOff x="7397782" y="1352201"/>
                <a:chExt cx="1374939" cy="1374939"/>
              </a:xfrm>
            </p:grpSpPr>
            <p:grpSp>
              <p:nvGrpSpPr>
                <p:cNvPr id="100" name="Csoportba foglalás 99"/>
                <p:cNvGrpSpPr/>
                <p:nvPr/>
              </p:nvGrpSpPr>
              <p:grpSpPr>
                <a:xfrm>
                  <a:off x="7397782" y="1352201"/>
                  <a:ext cx="1374939" cy="1374939"/>
                  <a:chOff x="2155987" y="2503975"/>
                  <a:chExt cx="2749878" cy="2749878"/>
                </a:xfrm>
              </p:grpSpPr>
              <p:grpSp>
                <p:nvGrpSpPr>
                  <p:cNvPr id="112" name="Csoportba foglalás 111"/>
                  <p:cNvGrpSpPr/>
                  <p:nvPr/>
                </p:nvGrpSpPr>
                <p:grpSpPr>
                  <a:xfrm>
                    <a:off x="2155987" y="2503975"/>
                    <a:ext cx="2749878" cy="2749878"/>
                    <a:chOff x="2584612" y="3212976"/>
                    <a:chExt cx="2749878" cy="2749878"/>
                  </a:xfrm>
                </p:grpSpPr>
                <p:sp>
                  <p:nvSpPr>
                    <p:cNvPr id="116" name="Ellipszis 115"/>
                    <p:cNvSpPr>
                      <a:spLocks noChangeAspect="1"/>
                    </p:cNvSpPr>
                    <p:nvPr/>
                  </p:nvSpPr>
                  <p:spPr>
                    <a:xfrm flipV="1">
                      <a:off x="2584612" y="3212976"/>
                      <a:ext cx="2749878" cy="274987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softEdge rad="1270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Ellipszis 116"/>
                    <p:cNvSpPr>
                      <a:spLocks noChangeAspect="1"/>
                    </p:cNvSpPr>
                    <p:nvPr/>
                  </p:nvSpPr>
                  <p:spPr>
                    <a:xfrm rot="10800000" flipV="1">
                      <a:off x="3795080" y="4423444"/>
                      <a:ext cx="328938" cy="328938"/>
                    </a:xfrm>
                    <a:prstGeom prst="ellipse">
                      <a:avLst/>
                    </a:prstGeom>
                    <a:solidFill>
                      <a:srgbClr val="CC3399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13" name="Ellipszis 112"/>
                  <p:cNvSpPr>
                    <a:spLocks noChangeAspect="1"/>
                  </p:cNvSpPr>
                  <p:nvPr/>
                </p:nvSpPr>
                <p:spPr>
                  <a:xfrm>
                    <a:off x="3073726" y="3421714"/>
                    <a:ext cx="914400" cy="914400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Ellipszis 113"/>
                  <p:cNvSpPr>
                    <a:spLocks noChangeAspect="1"/>
                  </p:cNvSpPr>
                  <p:nvPr/>
                </p:nvSpPr>
                <p:spPr>
                  <a:xfrm>
                    <a:off x="2810468" y="3158456"/>
                    <a:ext cx="1440915" cy="1440915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Ellipszis 114"/>
                  <p:cNvSpPr>
                    <a:spLocks noChangeAspect="1"/>
                  </p:cNvSpPr>
                  <p:nvPr/>
                </p:nvSpPr>
                <p:spPr>
                  <a:xfrm>
                    <a:off x="2525794" y="2873782"/>
                    <a:ext cx="2010264" cy="201026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" name="Ellipszis 100"/>
                <p:cNvSpPr>
                  <a:spLocks noChangeAspect="1"/>
                </p:cNvSpPr>
                <p:nvPr/>
              </p:nvSpPr>
              <p:spPr>
                <a:xfrm>
                  <a:off x="8064769" y="1886841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Ellipszis 101"/>
                <p:cNvSpPr>
                  <a:spLocks noChangeAspect="1"/>
                </p:cNvSpPr>
                <p:nvPr/>
              </p:nvSpPr>
              <p:spPr>
                <a:xfrm>
                  <a:off x="8067170" y="2167102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Ellipszis 102"/>
                <p:cNvSpPr>
                  <a:spLocks noChangeAspect="1"/>
                </p:cNvSpPr>
                <p:nvPr/>
              </p:nvSpPr>
              <p:spPr>
                <a:xfrm>
                  <a:off x="8051393" y="1579887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Ellipszis 103"/>
                <p:cNvSpPr>
                  <a:spLocks noChangeAspect="1"/>
                </p:cNvSpPr>
                <p:nvPr/>
              </p:nvSpPr>
              <p:spPr>
                <a:xfrm>
                  <a:off x="8352779" y="2021589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Ellipszis 104"/>
                <p:cNvSpPr>
                  <a:spLocks noChangeAspect="1"/>
                </p:cNvSpPr>
                <p:nvPr/>
              </p:nvSpPr>
              <p:spPr>
                <a:xfrm>
                  <a:off x="7767116" y="2021589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Ellipszis 105"/>
                <p:cNvSpPr>
                  <a:spLocks noChangeAspect="1"/>
                </p:cNvSpPr>
                <p:nvPr/>
              </p:nvSpPr>
              <p:spPr>
                <a:xfrm>
                  <a:off x="8069474" y="1707748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Ellipszis 106"/>
                <p:cNvSpPr>
                  <a:spLocks noChangeAspect="1"/>
                </p:cNvSpPr>
                <p:nvPr/>
              </p:nvSpPr>
              <p:spPr>
                <a:xfrm>
                  <a:off x="8069474" y="2316057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Ellipszis 107"/>
                <p:cNvSpPr>
                  <a:spLocks noChangeAspect="1"/>
                </p:cNvSpPr>
                <p:nvPr/>
              </p:nvSpPr>
              <p:spPr>
                <a:xfrm>
                  <a:off x="8277689" y="1808916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Ellipszis 108"/>
                <p:cNvSpPr>
                  <a:spLocks noChangeAspect="1"/>
                </p:cNvSpPr>
                <p:nvPr/>
              </p:nvSpPr>
              <p:spPr>
                <a:xfrm>
                  <a:off x="7857044" y="2222204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Ellipszis 109"/>
                <p:cNvSpPr>
                  <a:spLocks noChangeAspect="1"/>
                </p:cNvSpPr>
                <p:nvPr/>
              </p:nvSpPr>
              <p:spPr>
                <a:xfrm>
                  <a:off x="7864815" y="1808916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Ellipszis 110"/>
                <p:cNvSpPr>
                  <a:spLocks noChangeAspect="1"/>
                </p:cNvSpPr>
                <p:nvPr/>
              </p:nvSpPr>
              <p:spPr>
                <a:xfrm>
                  <a:off x="8295770" y="2211014"/>
                  <a:ext cx="36163" cy="361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Ellipszis 93"/>
              <p:cNvSpPr>
                <a:spLocks noChangeAspect="1"/>
              </p:cNvSpPr>
              <p:nvPr/>
            </p:nvSpPr>
            <p:spPr>
              <a:xfrm>
                <a:off x="2147760" y="5064579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zis 94"/>
              <p:cNvSpPr>
                <a:spLocks noChangeAspect="1"/>
              </p:cNvSpPr>
              <p:nvPr/>
            </p:nvSpPr>
            <p:spPr>
              <a:xfrm>
                <a:off x="2786167" y="5657498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zis 95"/>
              <p:cNvSpPr>
                <a:spLocks noChangeAspect="1"/>
              </p:cNvSpPr>
              <p:nvPr/>
            </p:nvSpPr>
            <p:spPr>
              <a:xfrm>
                <a:off x="3390430" y="5063719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zis 96"/>
              <p:cNvSpPr>
                <a:spLocks noChangeAspect="1"/>
              </p:cNvSpPr>
              <p:nvPr/>
            </p:nvSpPr>
            <p:spPr>
              <a:xfrm>
                <a:off x="2344139" y="5491633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Ellipszis 97"/>
              <p:cNvSpPr>
                <a:spLocks noChangeAspect="1"/>
              </p:cNvSpPr>
              <p:nvPr/>
            </p:nvSpPr>
            <p:spPr>
              <a:xfrm>
                <a:off x="2355186" y="4646509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Ellipszis 98"/>
              <p:cNvSpPr>
                <a:spLocks noChangeAspect="1"/>
              </p:cNvSpPr>
              <p:nvPr/>
            </p:nvSpPr>
            <p:spPr>
              <a:xfrm>
                <a:off x="3240500" y="5454401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Ellipszis 117"/>
            <p:cNvSpPr>
              <a:spLocks noChangeAspect="1"/>
            </p:cNvSpPr>
            <p:nvPr/>
          </p:nvSpPr>
          <p:spPr>
            <a:xfrm>
              <a:off x="6881273" y="4636452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Görbe összekötő 56"/>
          <p:cNvCxnSpPr/>
          <p:nvPr/>
        </p:nvCxnSpPr>
        <p:spPr>
          <a:xfrm rot="5400000">
            <a:off x="3064172" y="4206352"/>
            <a:ext cx="628421" cy="289137"/>
          </a:xfrm>
          <a:prstGeom prst="curved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5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1321" y="1548409"/>
            <a:ext cx="8229600" cy="16561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dirty="0" smtClean="0"/>
              <a:t>A nátrium és a klór reakciója során a nátriumatom leadja a külső elektronját, s ezt a klóratom felveszi.</a:t>
            </a:r>
          </a:p>
        </p:txBody>
      </p:sp>
      <p:grpSp>
        <p:nvGrpSpPr>
          <p:cNvPr id="7" name="Csoportba foglalás 6"/>
          <p:cNvGrpSpPr>
            <a:grpSpLocks noChangeAspect="1"/>
          </p:cNvGrpSpPr>
          <p:nvPr/>
        </p:nvGrpSpPr>
        <p:grpSpPr>
          <a:xfrm>
            <a:off x="-32812" y="3902181"/>
            <a:ext cx="1924915" cy="1924915"/>
            <a:chOff x="7397782" y="1352201"/>
            <a:chExt cx="1374939" cy="1374939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7397782" y="1352201"/>
              <a:ext cx="1374939" cy="1374939"/>
              <a:chOff x="2155987" y="2503975"/>
              <a:chExt cx="2749878" cy="2749878"/>
            </a:xfrm>
          </p:grpSpPr>
          <p:grpSp>
            <p:nvGrpSpPr>
              <p:cNvPr id="20" name="Csoportba foglalás 19"/>
              <p:cNvGrpSpPr/>
              <p:nvPr/>
            </p:nvGrpSpPr>
            <p:grpSpPr>
              <a:xfrm>
                <a:off x="2155987" y="2503975"/>
                <a:ext cx="2749878" cy="2749878"/>
                <a:chOff x="2584612" y="3212976"/>
                <a:chExt cx="2749878" cy="2749878"/>
              </a:xfrm>
            </p:grpSpPr>
            <p:sp>
              <p:nvSpPr>
                <p:cNvPr id="24" name="Ellipszis 23"/>
                <p:cNvSpPr>
                  <a:spLocks noChangeAspect="1"/>
                </p:cNvSpPr>
                <p:nvPr/>
              </p:nvSpPr>
              <p:spPr>
                <a:xfrm flipV="1">
                  <a:off x="2584612" y="3212976"/>
                  <a:ext cx="2749878" cy="27498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Ellipszis 24"/>
                <p:cNvSpPr>
                  <a:spLocks noChangeAspect="1"/>
                </p:cNvSpPr>
                <p:nvPr/>
              </p:nvSpPr>
              <p:spPr>
                <a:xfrm rot="10800000" flipV="1">
                  <a:off x="3795080" y="4423444"/>
                  <a:ext cx="328938" cy="3289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1" name="Ellipszis 20"/>
              <p:cNvSpPr>
                <a:spLocks noChangeAspect="1"/>
              </p:cNvSpPr>
              <p:nvPr/>
            </p:nvSpPr>
            <p:spPr>
              <a:xfrm>
                <a:off x="3073726" y="3421714"/>
                <a:ext cx="914400" cy="9144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zis 21"/>
              <p:cNvSpPr>
                <a:spLocks noChangeAspect="1"/>
              </p:cNvSpPr>
              <p:nvPr/>
            </p:nvSpPr>
            <p:spPr>
              <a:xfrm>
                <a:off x="2810468" y="3158456"/>
                <a:ext cx="1440915" cy="144091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zis 22"/>
              <p:cNvSpPr>
                <a:spLocks noChangeAspect="1"/>
              </p:cNvSpPr>
              <p:nvPr/>
            </p:nvSpPr>
            <p:spPr>
              <a:xfrm>
                <a:off x="2525794" y="2873782"/>
                <a:ext cx="2010264" cy="2010264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Ellipszis 8"/>
            <p:cNvSpPr>
              <a:spLocks noChangeAspect="1"/>
            </p:cNvSpPr>
            <p:nvPr/>
          </p:nvSpPr>
          <p:spPr>
            <a:xfrm>
              <a:off x="8064769" y="1886841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8067170" y="2167102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lipszis 10"/>
            <p:cNvSpPr>
              <a:spLocks noChangeAspect="1"/>
            </p:cNvSpPr>
            <p:nvPr/>
          </p:nvSpPr>
          <p:spPr>
            <a:xfrm>
              <a:off x="8498269" y="2015304"/>
              <a:ext cx="36163" cy="3616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8352779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>
              <a:off x="7767116" y="2021589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zis 13"/>
            <p:cNvSpPr>
              <a:spLocks noChangeAspect="1"/>
            </p:cNvSpPr>
            <p:nvPr/>
          </p:nvSpPr>
          <p:spPr>
            <a:xfrm>
              <a:off x="8069474" y="1707748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zis 14"/>
            <p:cNvSpPr>
              <a:spLocks noChangeAspect="1"/>
            </p:cNvSpPr>
            <p:nvPr/>
          </p:nvSpPr>
          <p:spPr>
            <a:xfrm>
              <a:off x="8069474" y="2316057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zis 15"/>
            <p:cNvSpPr>
              <a:spLocks noChangeAspect="1"/>
            </p:cNvSpPr>
            <p:nvPr/>
          </p:nvSpPr>
          <p:spPr>
            <a:xfrm>
              <a:off x="8277689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zis 16"/>
            <p:cNvSpPr>
              <a:spLocks noChangeAspect="1"/>
            </p:cNvSpPr>
            <p:nvPr/>
          </p:nvSpPr>
          <p:spPr>
            <a:xfrm>
              <a:off x="7857044" y="222220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zis 17"/>
            <p:cNvSpPr>
              <a:spLocks noChangeAspect="1"/>
            </p:cNvSpPr>
            <p:nvPr/>
          </p:nvSpPr>
          <p:spPr>
            <a:xfrm>
              <a:off x="7864815" y="1808916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zis 18"/>
            <p:cNvSpPr>
              <a:spLocks noChangeAspect="1"/>
            </p:cNvSpPr>
            <p:nvPr/>
          </p:nvSpPr>
          <p:spPr>
            <a:xfrm>
              <a:off x="8295770" y="2211014"/>
              <a:ext cx="36163" cy="36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zövegdoboz 43"/>
          <p:cNvSpPr txBox="1"/>
          <p:nvPr/>
        </p:nvSpPr>
        <p:spPr>
          <a:xfrm flipH="1">
            <a:off x="-271249" y="568052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Na</a:t>
            </a:r>
            <a:endParaRPr lang="en-US" sz="2800" baseline="30000" dirty="0"/>
          </a:p>
        </p:txBody>
      </p:sp>
      <p:sp>
        <p:nvSpPr>
          <p:cNvPr id="56" name="Szövegdoboz 55"/>
          <p:cNvSpPr txBox="1"/>
          <p:nvPr/>
        </p:nvSpPr>
        <p:spPr>
          <a:xfrm flipH="1">
            <a:off x="2482740" y="5693075"/>
            <a:ext cx="191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Cl</a:t>
            </a:r>
            <a:endParaRPr lang="en-US" sz="2800" baseline="30000" dirty="0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2453286" y="3897953"/>
            <a:ext cx="1924915" cy="1924915"/>
            <a:chOff x="1852385" y="4116920"/>
            <a:chExt cx="1924915" cy="1924915"/>
          </a:xfrm>
        </p:grpSpPr>
        <p:grpSp>
          <p:nvGrpSpPr>
            <p:cNvPr id="60" name="Csoportba foglalás 59"/>
            <p:cNvGrpSpPr>
              <a:grpSpLocks noChangeAspect="1"/>
            </p:cNvGrpSpPr>
            <p:nvPr/>
          </p:nvGrpSpPr>
          <p:grpSpPr>
            <a:xfrm>
              <a:off x="1852385" y="4116920"/>
              <a:ext cx="1924915" cy="1924915"/>
              <a:chOff x="7397782" y="1352201"/>
              <a:chExt cx="1374939" cy="1374939"/>
            </a:xfrm>
          </p:grpSpPr>
          <p:grpSp>
            <p:nvGrpSpPr>
              <p:cNvPr id="67" name="Csoportba foglalás 66"/>
              <p:cNvGrpSpPr/>
              <p:nvPr/>
            </p:nvGrpSpPr>
            <p:grpSpPr>
              <a:xfrm>
                <a:off x="7397782" y="1352201"/>
                <a:ext cx="1374939" cy="1374939"/>
                <a:chOff x="2155987" y="2503975"/>
                <a:chExt cx="2749878" cy="2749878"/>
              </a:xfrm>
            </p:grpSpPr>
            <p:grpSp>
              <p:nvGrpSpPr>
                <p:cNvPr id="79" name="Csoportba foglalás 78"/>
                <p:cNvGrpSpPr/>
                <p:nvPr/>
              </p:nvGrpSpPr>
              <p:grpSpPr>
                <a:xfrm>
                  <a:off x="2155987" y="2503975"/>
                  <a:ext cx="2749878" cy="2749878"/>
                  <a:chOff x="2584612" y="3212976"/>
                  <a:chExt cx="2749878" cy="2749878"/>
                </a:xfrm>
              </p:grpSpPr>
              <p:sp>
                <p:nvSpPr>
                  <p:cNvPr id="83" name="Ellipszis 82"/>
                  <p:cNvSpPr>
                    <a:spLocks noChangeAspect="1"/>
                  </p:cNvSpPr>
                  <p:nvPr/>
                </p:nvSpPr>
                <p:spPr>
                  <a:xfrm flipV="1">
                    <a:off x="2584612" y="3212976"/>
                    <a:ext cx="2749878" cy="27498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Ellipszis 83"/>
                  <p:cNvSpPr>
                    <a:spLocks noChangeAspect="1"/>
                  </p:cNvSpPr>
                  <p:nvPr/>
                </p:nvSpPr>
                <p:spPr>
                  <a:xfrm rot="10800000" flipV="1">
                    <a:off x="3795080" y="4423444"/>
                    <a:ext cx="328938" cy="328938"/>
                  </a:xfrm>
                  <a:prstGeom prst="ellipse">
                    <a:avLst/>
                  </a:prstGeom>
                  <a:solidFill>
                    <a:srgbClr val="CC339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0" name="Ellipszis 79"/>
                <p:cNvSpPr>
                  <a:spLocks noChangeAspect="1"/>
                </p:cNvSpPr>
                <p:nvPr/>
              </p:nvSpPr>
              <p:spPr>
                <a:xfrm>
                  <a:off x="3073726" y="3421714"/>
                  <a:ext cx="914400" cy="914400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Ellipszis 80"/>
                <p:cNvSpPr>
                  <a:spLocks noChangeAspect="1"/>
                </p:cNvSpPr>
                <p:nvPr/>
              </p:nvSpPr>
              <p:spPr>
                <a:xfrm>
                  <a:off x="2810468" y="3158456"/>
                  <a:ext cx="1440915" cy="1440915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Ellipszis 81"/>
                <p:cNvSpPr>
                  <a:spLocks noChangeAspect="1"/>
                </p:cNvSpPr>
                <p:nvPr/>
              </p:nvSpPr>
              <p:spPr>
                <a:xfrm>
                  <a:off x="2525794" y="2873782"/>
                  <a:ext cx="2010264" cy="2010264"/>
                </a:xfrm>
                <a:prstGeom prst="ellipse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Ellipszis 67"/>
              <p:cNvSpPr>
                <a:spLocks noChangeAspect="1"/>
              </p:cNvSpPr>
              <p:nvPr/>
            </p:nvSpPr>
            <p:spPr>
              <a:xfrm>
                <a:off x="8064769" y="1886841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lipszis 68"/>
              <p:cNvSpPr>
                <a:spLocks noChangeAspect="1"/>
              </p:cNvSpPr>
              <p:nvPr/>
            </p:nvSpPr>
            <p:spPr>
              <a:xfrm>
                <a:off x="8067170" y="2167102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Ellipszis 69"/>
              <p:cNvSpPr>
                <a:spLocks noChangeAspect="1"/>
              </p:cNvSpPr>
              <p:nvPr/>
            </p:nvSpPr>
            <p:spPr>
              <a:xfrm>
                <a:off x="8051393" y="1579887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zis 70"/>
              <p:cNvSpPr>
                <a:spLocks noChangeAspect="1"/>
              </p:cNvSpPr>
              <p:nvPr/>
            </p:nvSpPr>
            <p:spPr>
              <a:xfrm>
                <a:off x="8352779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Ellipszis 71"/>
              <p:cNvSpPr>
                <a:spLocks noChangeAspect="1"/>
              </p:cNvSpPr>
              <p:nvPr/>
            </p:nvSpPr>
            <p:spPr>
              <a:xfrm>
                <a:off x="7767116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zis 72"/>
              <p:cNvSpPr>
                <a:spLocks noChangeAspect="1"/>
              </p:cNvSpPr>
              <p:nvPr/>
            </p:nvSpPr>
            <p:spPr>
              <a:xfrm>
                <a:off x="8069474" y="1707748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Ellipszis 73"/>
              <p:cNvSpPr>
                <a:spLocks noChangeAspect="1"/>
              </p:cNvSpPr>
              <p:nvPr/>
            </p:nvSpPr>
            <p:spPr>
              <a:xfrm>
                <a:off x="8069474" y="2316057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Ellipszis 74"/>
              <p:cNvSpPr>
                <a:spLocks noChangeAspect="1"/>
              </p:cNvSpPr>
              <p:nvPr/>
            </p:nvSpPr>
            <p:spPr>
              <a:xfrm>
                <a:off x="8277689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zis 75"/>
              <p:cNvSpPr>
                <a:spLocks noChangeAspect="1"/>
              </p:cNvSpPr>
              <p:nvPr/>
            </p:nvSpPr>
            <p:spPr>
              <a:xfrm>
                <a:off x="7857044" y="222220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zis 76"/>
              <p:cNvSpPr>
                <a:spLocks noChangeAspect="1"/>
              </p:cNvSpPr>
              <p:nvPr/>
            </p:nvSpPr>
            <p:spPr>
              <a:xfrm>
                <a:off x="7864815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zis 77"/>
              <p:cNvSpPr>
                <a:spLocks noChangeAspect="1"/>
              </p:cNvSpPr>
              <p:nvPr/>
            </p:nvSpPr>
            <p:spPr>
              <a:xfrm>
                <a:off x="8295770" y="221101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3206532" y="4599361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2786167" y="5657498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390430" y="5063719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zis 63"/>
            <p:cNvSpPr>
              <a:spLocks noChangeAspect="1"/>
            </p:cNvSpPr>
            <p:nvPr/>
          </p:nvSpPr>
          <p:spPr>
            <a:xfrm>
              <a:off x="2344139" y="5491633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zis 64"/>
            <p:cNvSpPr>
              <a:spLocks noChangeAspect="1"/>
            </p:cNvSpPr>
            <p:nvPr/>
          </p:nvSpPr>
          <p:spPr>
            <a:xfrm>
              <a:off x="2355186" y="4646509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zis 65"/>
            <p:cNvSpPr>
              <a:spLocks noChangeAspect="1"/>
            </p:cNvSpPr>
            <p:nvPr/>
          </p:nvSpPr>
          <p:spPr>
            <a:xfrm>
              <a:off x="3240500" y="5454401"/>
              <a:ext cx="50628" cy="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Egyenes összekötő nyíllal 116"/>
          <p:cNvCxnSpPr/>
          <p:nvPr/>
        </p:nvCxnSpPr>
        <p:spPr>
          <a:xfrm flipV="1">
            <a:off x="1726228" y="4860411"/>
            <a:ext cx="1078913" cy="422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Csoportba foglalás 120"/>
          <p:cNvGrpSpPr/>
          <p:nvPr/>
        </p:nvGrpSpPr>
        <p:grpSpPr>
          <a:xfrm>
            <a:off x="5507151" y="3861547"/>
            <a:ext cx="3490876" cy="1955751"/>
            <a:chOff x="5507151" y="4086135"/>
            <a:chExt cx="3490876" cy="1955751"/>
          </a:xfrm>
        </p:grpSpPr>
        <p:grpSp>
          <p:nvGrpSpPr>
            <p:cNvPr id="26" name="Csoportba foglalás 25"/>
            <p:cNvGrpSpPr>
              <a:grpSpLocks noChangeAspect="1"/>
            </p:cNvGrpSpPr>
            <p:nvPr/>
          </p:nvGrpSpPr>
          <p:grpSpPr>
            <a:xfrm>
              <a:off x="5507151" y="4116971"/>
              <a:ext cx="1924915" cy="1924915"/>
              <a:chOff x="7397782" y="1352201"/>
              <a:chExt cx="1374939" cy="1374939"/>
            </a:xfrm>
          </p:grpSpPr>
          <p:grpSp>
            <p:nvGrpSpPr>
              <p:cNvPr id="27" name="Csoportba foglalás 26"/>
              <p:cNvGrpSpPr/>
              <p:nvPr/>
            </p:nvGrpSpPr>
            <p:grpSpPr>
              <a:xfrm>
                <a:off x="7397782" y="1352201"/>
                <a:ext cx="1374939" cy="1374939"/>
                <a:chOff x="2155987" y="2503975"/>
                <a:chExt cx="2749878" cy="2749878"/>
              </a:xfrm>
            </p:grpSpPr>
            <p:grpSp>
              <p:nvGrpSpPr>
                <p:cNvPr id="38" name="Csoportba foglalás 37"/>
                <p:cNvGrpSpPr/>
                <p:nvPr/>
              </p:nvGrpSpPr>
              <p:grpSpPr>
                <a:xfrm>
                  <a:off x="2155987" y="2503975"/>
                  <a:ext cx="2749878" cy="2749878"/>
                  <a:chOff x="2584612" y="3212976"/>
                  <a:chExt cx="2749878" cy="2749878"/>
                </a:xfrm>
              </p:grpSpPr>
              <p:sp>
                <p:nvSpPr>
                  <p:cNvPr id="42" name="Ellipszis 41"/>
                  <p:cNvSpPr>
                    <a:spLocks noChangeAspect="1"/>
                  </p:cNvSpPr>
                  <p:nvPr/>
                </p:nvSpPr>
                <p:spPr>
                  <a:xfrm flipV="1">
                    <a:off x="2584612" y="3212976"/>
                    <a:ext cx="2749878" cy="27498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Ellipszis 42"/>
                  <p:cNvSpPr>
                    <a:spLocks noChangeAspect="1"/>
                  </p:cNvSpPr>
                  <p:nvPr/>
                </p:nvSpPr>
                <p:spPr>
                  <a:xfrm rot="10800000" flipV="1">
                    <a:off x="3795080" y="4423444"/>
                    <a:ext cx="328938" cy="32893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9" name="Ellipszis 38"/>
                <p:cNvSpPr>
                  <a:spLocks noChangeAspect="1"/>
                </p:cNvSpPr>
                <p:nvPr/>
              </p:nvSpPr>
              <p:spPr>
                <a:xfrm>
                  <a:off x="3073726" y="3421714"/>
                  <a:ext cx="914400" cy="914400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Ellipszis 39"/>
                <p:cNvSpPr>
                  <a:spLocks noChangeAspect="1"/>
                </p:cNvSpPr>
                <p:nvPr/>
              </p:nvSpPr>
              <p:spPr>
                <a:xfrm>
                  <a:off x="2810468" y="3158456"/>
                  <a:ext cx="1440915" cy="1440915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Ellipszis 40"/>
                <p:cNvSpPr>
                  <a:spLocks noChangeAspect="1"/>
                </p:cNvSpPr>
                <p:nvPr/>
              </p:nvSpPr>
              <p:spPr>
                <a:xfrm>
                  <a:off x="2525794" y="2873782"/>
                  <a:ext cx="2010264" cy="2010264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Ellipszis 27"/>
              <p:cNvSpPr>
                <a:spLocks noChangeAspect="1"/>
              </p:cNvSpPr>
              <p:nvPr/>
            </p:nvSpPr>
            <p:spPr>
              <a:xfrm>
                <a:off x="8064769" y="1886841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llipszis 28"/>
              <p:cNvSpPr>
                <a:spLocks noChangeAspect="1"/>
              </p:cNvSpPr>
              <p:nvPr/>
            </p:nvSpPr>
            <p:spPr>
              <a:xfrm>
                <a:off x="8067170" y="2167102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Ellipszis 29"/>
              <p:cNvSpPr>
                <a:spLocks noChangeAspect="1"/>
              </p:cNvSpPr>
              <p:nvPr/>
            </p:nvSpPr>
            <p:spPr>
              <a:xfrm>
                <a:off x="8352779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zis 30"/>
              <p:cNvSpPr>
                <a:spLocks noChangeAspect="1"/>
              </p:cNvSpPr>
              <p:nvPr/>
            </p:nvSpPr>
            <p:spPr>
              <a:xfrm>
                <a:off x="7767116" y="2021589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zis 31"/>
              <p:cNvSpPr>
                <a:spLocks noChangeAspect="1"/>
              </p:cNvSpPr>
              <p:nvPr/>
            </p:nvSpPr>
            <p:spPr>
              <a:xfrm>
                <a:off x="8069474" y="1707748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zis 32"/>
              <p:cNvSpPr>
                <a:spLocks noChangeAspect="1"/>
              </p:cNvSpPr>
              <p:nvPr/>
            </p:nvSpPr>
            <p:spPr>
              <a:xfrm>
                <a:off x="8069474" y="2316057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zis 33"/>
              <p:cNvSpPr>
                <a:spLocks noChangeAspect="1"/>
              </p:cNvSpPr>
              <p:nvPr/>
            </p:nvSpPr>
            <p:spPr>
              <a:xfrm>
                <a:off x="8277689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zis 34"/>
              <p:cNvSpPr>
                <a:spLocks noChangeAspect="1"/>
              </p:cNvSpPr>
              <p:nvPr/>
            </p:nvSpPr>
            <p:spPr>
              <a:xfrm>
                <a:off x="7857044" y="222220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zis 35"/>
              <p:cNvSpPr>
                <a:spLocks noChangeAspect="1"/>
              </p:cNvSpPr>
              <p:nvPr/>
            </p:nvSpPr>
            <p:spPr>
              <a:xfrm>
                <a:off x="7864815" y="1808916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zis 36"/>
              <p:cNvSpPr>
                <a:spLocks noChangeAspect="1"/>
              </p:cNvSpPr>
              <p:nvPr/>
            </p:nvSpPr>
            <p:spPr>
              <a:xfrm>
                <a:off x="8295770" y="2211014"/>
                <a:ext cx="36163" cy="361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7073112" y="4086135"/>
              <a:ext cx="1924915" cy="1924915"/>
              <a:chOff x="5493649" y="4128640"/>
              <a:chExt cx="1924915" cy="1924915"/>
            </a:xfrm>
          </p:grpSpPr>
          <p:grpSp>
            <p:nvGrpSpPr>
              <p:cNvPr id="86" name="Csoportba foglalás 85"/>
              <p:cNvGrpSpPr/>
              <p:nvPr/>
            </p:nvGrpSpPr>
            <p:grpSpPr>
              <a:xfrm>
                <a:off x="5493649" y="4128640"/>
                <a:ext cx="1924915" cy="1924915"/>
                <a:chOff x="1852385" y="4116920"/>
                <a:chExt cx="1924915" cy="1924915"/>
              </a:xfrm>
            </p:grpSpPr>
            <p:grpSp>
              <p:nvGrpSpPr>
                <p:cNvPr id="88" name="Csoportba foglalás 87"/>
                <p:cNvGrpSpPr>
                  <a:grpSpLocks noChangeAspect="1"/>
                </p:cNvGrpSpPr>
                <p:nvPr/>
              </p:nvGrpSpPr>
              <p:grpSpPr>
                <a:xfrm>
                  <a:off x="1852385" y="4116920"/>
                  <a:ext cx="1924915" cy="1924915"/>
                  <a:chOff x="7397782" y="1352201"/>
                  <a:chExt cx="1374939" cy="1374939"/>
                </a:xfrm>
              </p:grpSpPr>
              <p:grpSp>
                <p:nvGrpSpPr>
                  <p:cNvPr id="95" name="Csoportba foglalás 94"/>
                  <p:cNvGrpSpPr/>
                  <p:nvPr/>
                </p:nvGrpSpPr>
                <p:grpSpPr>
                  <a:xfrm>
                    <a:off x="7397782" y="1352201"/>
                    <a:ext cx="1374939" cy="1374939"/>
                    <a:chOff x="2155987" y="2503975"/>
                    <a:chExt cx="2749878" cy="2749878"/>
                  </a:xfrm>
                </p:grpSpPr>
                <p:grpSp>
                  <p:nvGrpSpPr>
                    <p:cNvPr id="107" name="Csoportba foglalás 106"/>
                    <p:cNvGrpSpPr/>
                    <p:nvPr/>
                  </p:nvGrpSpPr>
                  <p:grpSpPr>
                    <a:xfrm>
                      <a:off x="2155987" y="2503975"/>
                      <a:ext cx="2749878" cy="2749878"/>
                      <a:chOff x="2584612" y="3212976"/>
                      <a:chExt cx="2749878" cy="2749878"/>
                    </a:xfrm>
                  </p:grpSpPr>
                  <p:sp>
                    <p:nvSpPr>
                      <p:cNvPr id="111" name="Ellipszis 110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2584612" y="3212976"/>
                        <a:ext cx="2749878" cy="2749878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noFill/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Ellipszis 111"/>
                      <p:cNvSpPr>
                        <a:spLocks noChangeAspect="1"/>
                      </p:cNvSpPr>
                      <p:nvPr/>
                    </p:nvSpPr>
                    <p:spPr>
                      <a:xfrm rot="10800000" flipV="1">
                        <a:off x="3795080" y="4423444"/>
                        <a:ext cx="328938" cy="328938"/>
                      </a:xfrm>
                      <a:prstGeom prst="ellipse">
                        <a:avLst/>
                      </a:prstGeom>
                      <a:solidFill>
                        <a:srgbClr val="CC3399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08" name="Ellipszis 107"/>
                    <p:cNvSpPr>
                      <a:spLocks noChangeAspect="1"/>
                    </p:cNvSpPr>
                    <p:nvPr/>
                  </p:nvSpPr>
                  <p:spPr>
                    <a:xfrm>
                      <a:off x="3073726" y="3421714"/>
                      <a:ext cx="914400" cy="91440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Ellipszis 108"/>
                    <p:cNvSpPr>
                      <a:spLocks noChangeAspect="1"/>
                    </p:cNvSpPr>
                    <p:nvPr/>
                  </p:nvSpPr>
                  <p:spPr>
                    <a:xfrm>
                      <a:off x="2810468" y="3158456"/>
                      <a:ext cx="1440915" cy="144091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Ellipszis 109"/>
                    <p:cNvSpPr>
                      <a:spLocks noChangeAspect="1"/>
                    </p:cNvSpPr>
                    <p:nvPr/>
                  </p:nvSpPr>
                  <p:spPr>
                    <a:xfrm>
                      <a:off x="2525794" y="2873782"/>
                      <a:ext cx="2010264" cy="201026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6" name="Ellipszis 95"/>
                  <p:cNvSpPr>
                    <a:spLocks noChangeAspect="1"/>
                  </p:cNvSpPr>
                  <p:nvPr/>
                </p:nvSpPr>
                <p:spPr>
                  <a:xfrm>
                    <a:off x="8064769" y="1886841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Ellipszis 96"/>
                  <p:cNvSpPr>
                    <a:spLocks noChangeAspect="1"/>
                  </p:cNvSpPr>
                  <p:nvPr/>
                </p:nvSpPr>
                <p:spPr>
                  <a:xfrm>
                    <a:off x="8067170" y="2167102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Ellipszis 97"/>
                  <p:cNvSpPr>
                    <a:spLocks noChangeAspect="1"/>
                  </p:cNvSpPr>
                  <p:nvPr/>
                </p:nvSpPr>
                <p:spPr>
                  <a:xfrm>
                    <a:off x="8051393" y="1579887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Ellipszis 98"/>
                  <p:cNvSpPr>
                    <a:spLocks noChangeAspect="1"/>
                  </p:cNvSpPr>
                  <p:nvPr/>
                </p:nvSpPr>
                <p:spPr>
                  <a:xfrm>
                    <a:off x="8352779" y="2021589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Ellipszis 99"/>
                  <p:cNvSpPr>
                    <a:spLocks noChangeAspect="1"/>
                  </p:cNvSpPr>
                  <p:nvPr/>
                </p:nvSpPr>
                <p:spPr>
                  <a:xfrm>
                    <a:off x="7767116" y="2021589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Ellipszis 100"/>
                  <p:cNvSpPr>
                    <a:spLocks noChangeAspect="1"/>
                  </p:cNvSpPr>
                  <p:nvPr/>
                </p:nvSpPr>
                <p:spPr>
                  <a:xfrm>
                    <a:off x="8069474" y="1707748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Ellipszis 101"/>
                  <p:cNvSpPr>
                    <a:spLocks noChangeAspect="1"/>
                  </p:cNvSpPr>
                  <p:nvPr/>
                </p:nvSpPr>
                <p:spPr>
                  <a:xfrm>
                    <a:off x="8069474" y="2316057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Ellipszis 102"/>
                  <p:cNvSpPr>
                    <a:spLocks noChangeAspect="1"/>
                  </p:cNvSpPr>
                  <p:nvPr/>
                </p:nvSpPr>
                <p:spPr>
                  <a:xfrm>
                    <a:off x="8277689" y="1808916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Ellipszis 103"/>
                  <p:cNvSpPr>
                    <a:spLocks noChangeAspect="1"/>
                  </p:cNvSpPr>
                  <p:nvPr/>
                </p:nvSpPr>
                <p:spPr>
                  <a:xfrm>
                    <a:off x="7857044" y="2222204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Ellipszis 104"/>
                  <p:cNvSpPr>
                    <a:spLocks noChangeAspect="1"/>
                  </p:cNvSpPr>
                  <p:nvPr/>
                </p:nvSpPr>
                <p:spPr>
                  <a:xfrm>
                    <a:off x="7864815" y="1808916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Ellipszis 105"/>
                  <p:cNvSpPr>
                    <a:spLocks noChangeAspect="1"/>
                  </p:cNvSpPr>
                  <p:nvPr/>
                </p:nvSpPr>
                <p:spPr>
                  <a:xfrm>
                    <a:off x="8295770" y="2211014"/>
                    <a:ext cx="36163" cy="3616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0" name="Ellipszis 89"/>
                <p:cNvSpPr>
                  <a:spLocks noChangeAspect="1"/>
                </p:cNvSpPr>
                <p:nvPr/>
              </p:nvSpPr>
              <p:spPr>
                <a:xfrm>
                  <a:off x="2786167" y="5657498"/>
                  <a:ext cx="50628" cy="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Ellipszis 90"/>
                <p:cNvSpPr>
                  <a:spLocks noChangeAspect="1"/>
                </p:cNvSpPr>
                <p:nvPr/>
              </p:nvSpPr>
              <p:spPr>
                <a:xfrm>
                  <a:off x="3390430" y="5063719"/>
                  <a:ext cx="50628" cy="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Ellipszis 91"/>
                <p:cNvSpPr>
                  <a:spLocks noChangeAspect="1"/>
                </p:cNvSpPr>
                <p:nvPr/>
              </p:nvSpPr>
              <p:spPr>
                <a:xfrm>
                  <a:off x="2344139" y="5491633"/>
                  <a:ext cx="50628" cy="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Ellipszis 92"/>
                <p:cNvSpPr>
                  <a:spLocks noChangeAspect="1"/>
                </p:cNvSpPr>
                <p:nvPr/>
              </p:nvSpPr>
              <p:spPr>
                <a:xfrm>
                  <a:off x="2355186" y="4646509"/>
                  <a:ext cx="50628" cy="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Ellipszis 93"/>
                <p:cNvSpPr>
                  <a:spLocks noChangeAspect="1"/>
                </p:cNvSpPr>
                <p:nvPr/>
              </p:nvSpPr>
              <p:spPr>
                <a:xfrm>
                  <a:off x="3240500" y="5454401"/>
                  <a:ext cx="50628" cy="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Ellipszis 86"/>
              <p:cNvSpPr>
                <a:spLocks noChangeAspect="1"/>
              </p:cNvSpPr>
              <p:nvPr/>
            </p:nvSpPr>
            <p:spPr>
              <a:xfrm>
                <a:off x="6881273" y="4636452"/>
                <a:ext cx="50628" cy="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Ellipszis 121"/>
            <p:cNvSpPr>
              <a:spLocks noChangeAspect="1"/>
            </p:cNvSpPr>
            <p:nvPr/>
          </p:nvSpPr>
          <p:spPr>
            <a:xfrm>
              <a:off x="7406752" y="5028800"/>
              <a:ext cx="50628" cy="50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Jobbra nyíl 119"/>
          <p:cNvSpPr/>
          <p:nvPr/>
        </p:nvSpPr>
        <p:spPr>
          <a:xfrm>
            <a:off x="4588042" y="4724917"/>
            <a:ext cx="770021" cy="293534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zövegdoboz 124"/>
          <p:cNvSpPr txBox="1"/>
          <p:nvPr/>
        </p:nvSpPr>
        <p:spPr>
          <a:xfrm flipH="1">
            <a:off x="6057321" y="568854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NaCl</a:t>
            </a:r>
            <a:endParaRPr lang="en-US" sz="2800" baseline="30000" dirty="0"/>
          </a:p>
        </p:txBody>
      </p:sp>
      <p:sp>
        <p:nvSpPr>
          <p:cNvPr id="127" name="Szövegdoboz 126"/>
          <p:cNvSpPr txBox="1"/>
          <p:nvPr/>
        </p:nvSpPr>
        <p:spPr>
          <a:xfrm flipH="1">
            <a:off x="1004091" y="568854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+</a:t>
            </a:r>
            <a:endParaRPr lang="en-US" sz="2800" baseline="30000" dirty="0"/>
          </a:p>
        </p:txBody>
      </p:sp>
      <p:sp>
        <p:nvSpPr>
          <p:cNvPr id="128" name="Szövegdoboz 127"/>
          <p:cNvSpPr txBox="1"/>
          <p:nvPr/>
        </p:nvSpPr>
        <p:spPr>
          <a:xfrm flipH="1">
            <a:off x="6002133" y="33966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Na</a:t>
            </a:r>
            <a:r>
              <a:rPr lang="hu-HU" sz="2800" baseline="30000" dirty="0" smtClean="0"/>
              <a:t>+		</a:t>
            </a:r>
            <a:r>
              <a:rPr lang="hu-HU" sz="2800" dirty="0" smtClean="0"/>
              <a:t>Cl</a:t>
            </a:r>
            <a:r>
              <a:rPr lang="hu-HU" sz="2800" baseline="30000" dirty="0" smtClean="0"/>
              <a:t>-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42003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2"/>
                </a:solidFill>
              </a:rPr>
              <a:t>Az atomok jelölése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27584" y="1628800"/>
            <a:ext cx="7427674" cy="1493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Honnan származik az elemek neve?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Hogyan kapták az elemek a vegyjelüket? </a:t>
            </a:r>
            <a:endParaRPr lang="en-US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4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340768"/>
            <a:ext cx="8640960" cy="187220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2403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ionok</a:t>
            </a:r>
            <a:r>
              <a:rPr lang="hu-HU" b="1" dirty="0"/>
              <a:t> </a:t>
            </a:r>
            <a:r>
              <a:rPr lang="hu-HU" dirty="0" smtClean="0"/>
              <a:t>elektromos töltéssel rendelkező kémiai részecskék, melyekben a protonok és az elektronok száma különbözik.</a:t>
            </a:r>
          </a:p>
        </p:txBody>
      </p:sp>
    </p:spTree>
    <p:extLst>
      <p:ext uri="{BB962C8B-B14F-4D97-AF65-F5344CB8AC3E}">
        <p14:creationId xmlns:p14="http://schemas.microsoft.com/office/powerpoint/2010/main" val="16226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124744"/>
            <a:ext cx="8640960" cy="216024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272266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Kationok: pozitív töltésű ionok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A pozitív töltésű kationok az atomokból elektron(ok) leadásával képződnek.</a:t>
            </a:r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405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5179" y="1581579"/>
            <a:ext cx="6726796" cy="48192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800" b="1" dirty="0" smtClean="0"/>
              <a:t>Alkáli fémek: </a:t>
            </a:r>
            <a:endParaRPr lang="hu-HU" sz="28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dirty="0" smtClean="0"/>
              <a:t>egyszeresen pozitív töltésű ionok képződnek (pl.: K </a:t>
            </a:r>
            <a:r>
              <a:rPr lang="hu-HU" sz="2800" dirty="0"/>
              <a:t>→ </a:t>
            </a:r>
            <a:r>
              <a:rPr lang="hu-HU" sz="2800" dirty="0" err="1" smtClean="0"/>
              <a:t>K</a:t>
            </a:r>
            <a:r>
              <a:rPr lang="hu-HU" sz="2800" baseline="30000" dirty="0" smtClean="0"/>
              <a:t>+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spcBef>
                <a:spcPts val="0"/>
              </a:spcBef>
            </a:pPr>
            <a:endParaRPr lang="hu-HU" sz="2800" b="1" dirty="0" smtClean="0"/>
          </a:p>
          <a:p>
            <a:pPr>
              <a:spcBef>
                <a:spcPts val="0"/>
              </a:spcBef>
            </a:pPr>
            <a:r>
              <a:rPr lang="hu-HU" sz="2800" b="1" dirty="0" smtClean="0"/>
              <a:t>Alkáli földfémek: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dirty="0" smtClean="0"/>
              <a:t>kétszeresen </a:t>
            </a:r>
            <a:r>
              <a:rPr lang="hu-HU" sz="2800" dirty="0"/>
              <a:t>pozitív töltésű ionok </a:t>
            </a:r>
            <a:r>
              <a:rPr lang="hu-HU" sz="2800" dirty="0" smtClean="0"/>
              <a:t>képződnek (pl.: Mg </a:t>
            </a:r>
            <a:r>
              <a:rPr lang="hu-HU" sz="2800" dirty="0"/>
              <a:t>→ </a:t>
            </a:r>
            <a:r>
              <a:rPr lang="hu-HU" sz="2800" dirty="0" smtClean="0"/>
              <a:t>Mg</a:t>
            </a:r>
            <a:r>
              <a:rPr lang="hu-HU" sz="2800" baseline="30000" dirty="0" smtClean="0"/>
              <a:t>2+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spcBef>
                <a:spcPts val="0"/>
              </a:spcBef>
            </a:pPr>
            <a:endParaRPr lang="hu-HU" sz="2800" b="1" dirty="0" smtClean="0"/>
          </a:p>
          <a:p>
            <a:pPr>
              <a:spcBef>
                <a:spcPts val="0"/>
              </a:spcBef>
            </a:pPr>
            <a:r>
              <a:rPr lang="hu-HU" sz="2800" b="1" dirty="0" smtClean="0"/>
              <a:t>3. főcsoport: </a:t>
            </a:r>
            <a:endParaRPr lang="hu-HU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dirty="0" smtClean="0"/>
              <a:t>pl.: </a:t>
            </a:r>
            <a:r>
              <a:rPr lang="hu-HU" sz="2800" dirty="0" err="1" smtClean="0"/>
              <a:t>Al</a:t>
            </a:r>
            <a:r>
              <a:rPr lang="hu-HU" sz="2800" dirty="0" smtClean="0"/>
              <a:t> → Al</a:t>
            </a:r>
            <a:r>
              <a:rPr lang="hu-HU" sz="2800" baseline="30000" dirty="0" smtClean="0"/>
              <a:t>3+</a:t>
            </a:r>
            <a:endParaRPr lang="hu-HU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8824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2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196752"/>
            <a:ext cx="8640960" cy="325913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33032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Anionok: negatív töltésű ionok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A negatív töltésű anionok az atomokból elektronfelvétellel képződnek.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Az anionok jellemzően a VI. és VII. főcsoport elemeiből képződnek.</a:t>
            </a:r>
          </a:p>
          <a:p>
            <a:pPr marL="0" indent="0">
              <a:spcAft>
                <a:spcPts val="1200"/>
              </a:spcAft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533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196752"/>
            <a:ext cx="8064896" cy="4714764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15841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dirty="0" smtClean="0"/>
              <a:t>A </a:t>
            </a:r>
            <a:r>
              <a:rPr lang="hu-HU" b="1" i="1" dirty="0" smtClean="0"/>
              <a:t>nátrium</a:t>
            </a:r>
            <a:r>
              <a:rPr lang="hu-HU" dirty="0" smtClean="0"/>
              <a:t> és </a:t>
            </a:r>
            <a:r>
              <a:rPr lang="hu-HU" b="1" i="1" dirty="0" smtClean="0"/>
              <a:t>klór</a:t>
            </a:r>
            <a:r>
              <a:rPr lang="hu-HU" dirty="0" smtClean="0"/>
              <a:t> reakciója során sok-sok </a:t>
            </a:r>
            <a:r>
              <a:rPr lang="hu-HU" b="1" i="1" dirty="0" smtClean="0"/>
              <a:t>nátriumion</a:t>
            </a:r>
            <a:r>
              <a:rPr lang="hu-HU" dirty="0" smtClean="0"/>
              <a:t> és </a:t>
            </a:r>
            <a:r>
              <a:rPr lang="hu-HU" b="1" i="1" dirty="0" smtClean="0"/>
              <a:t>kloridion</a:t>
            </a:r>
            <a:r>
              <a:rPr lang="hu-HU" dirty="0" smtClean="0"/>
              <a:t> képződik.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39552" y="2893403"/>
            <a:ext cx="47699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u-HU" dirty="0" smtClean="0"/>
              <a:t>Az ellentétes töltésű ionok vonzzák egymást, így egymás köré rendeződnek, </a:t>
            </a:r>
            <a:r>
              <a:rPr lang="hu-HU" b="1" dirty="0" smtClean="0"/>
              <a:t>ionkristályt </a:t>
            </a:r>
            <a:r>
              <a:rPr lang="hu-HU" dirty="0" smtClean="0"/>
              <a:t>alkotnak.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08" y="2724283"/>
            <a:ext cx="2726956" cy="26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3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kerekített téglalap 13"/>
          <p:cNvSpPr/>
          <p:nvPr/>
        </p:nvSpPr>
        <p:spPr>
          <a:xfrm>
            <a:off x="251520" y="1556792"/>
            <a:ext cx="8640960" cy="1747882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58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b="1" i="1" dirty="0" smtClean="0"/>
              <a:t>ionvegyületekben</a:t>
            </a:r>
            <a:r>
              <a:rPr lang="hu-HU" dirty="0" smtClean="0"/>
              <a:t>* az ionok arányát (és képletét) az ellentétes töltésű ionok töltésszáma szabja meg.</a:t>
            </a: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75573"/>
              </p:ext>
            </p:extLst>
          </p:nvPr>
        </p:nvGraphicFramePr>
        <p:xfrm>
          <a:off x="1069595" y="3435935"/>
          <a:ext cx="7005467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81"/>
                <a:gridCol w="1000781"/>
                <a:gridCol w="1000781"/>
                <a:gridCol w="1000781"/>
                <a:gridCol w="1000781"/>
                <a:gridCol w="1000781"/>
                <a:gridCol w="10007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II.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III.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IV.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V.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VI.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VII.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/>
                        <a:t>Li</a:t>
                      </a:r>
                      <a:r>
                        <a:rPr lang="hu-HU" sz="2800" baseline="30000" dirty="0" smtClean="0"/>
                        <a:t>+</a:t>
                      </a:r>
                      <a:endParaRPr lang="en-US" sz="2800" baseline="30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O</a:t>
                      </a:r>
                      <a:r>
                        <a:rPr lang="hu-HU" sz="2800" baseline="30000" dirty="0" smtClean="0"/>
                        <a:t>2-</a:t>
                      </a:r>
                      <a:endParaRPr lang="en-US" sz="2800" baseline="30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F</a:t>
                      </a:r>
                      <a:r>
                        <a:rPr lang="hu-HU" sz="2800" baseline="30000" dirty="0" smtClean="0"/>
                        <a:t>-</a:t>
                      </a:r>
                      <a:endParaRPr lang="en-US" sz="2800" baseline="30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Na</a:t>
                      </a:r>
                      <a:r>
                        <a:rPr lang="hu-HU" sz="2800" baseline="30000" dirty="0" smtClean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Mg</a:t>
                      </a:r>
                      <a:r>
                        <a:rPr lang="hu-HU" sz="2800" baseline="30000" dirty="0" smtClean="0"/>
                        <a:t>2+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Al</a:t>
                      </a:r>
                      <a:r>
                        <a:rPr lang="hu-HU" sz="2800" baseline="30000" dirty="0" smtClean="0"/>
                        <a:t>3+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</a:t>
                      </a:r>
                      <a:r>
                        <a:rPr lang="hu-HU" sz="2800" baseline="30000" dirty="0" smtClean="0"/>
                        <a:t>2-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Cl</a:t>
                      </a:r>
                      <a:r>
                        <a:rPr lang="hu-HU" sz="2800" baseline="30000" dirty="0" smtClean="0"/>
                        <a:t>-</a:t>
                      </a:r>
                      <a:endParaRPr lang="en-US" sz="28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</a:t>
                      </a:r>
                      <a:r>
                        <a:rPr lang="hu-HU" sz="2800" baseline="30000" dirty="0" smtClean="0"/>
                        <a:t>+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Ca</a:t>
                      </a:r>
                      <a:r>
                        <a:rPr lang="hu-HU" sz="2800" baseline="30000" dirty="0" smtClean="0"/>
                        <a:t>2+</a:t>
                      </a:r>
                      <a:endParaRPr lang="en-US" sz="2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/>
                        <a:t>Br</a:t>
                      </a:r>
                      <a:r>
                        <a:rPr lang="hu-HU" sz="2800" baseline="30000" dirty="0" err="1" smtClean="0"/>
                        <a:t>-</a:t>
                      </a:r>
                      <a:endParaRPr lang="en-US" sz="28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</a:t>
                      </a:r>
                      <a:r>
                        <a:rPr lang="hu-HU" sz="2800" baseline="30000" dirty="0" smtClean="0"/>
                        <a:t>-</a:t>
                      </a:r>
                      <a:endParaRPr lang="en-US" sz="2800" baseline="30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743200" y="6292244"/>
            <a:ext cx="6288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 smtClean="0">
                <a:solidFill>
                  <a:schemeClr val="tx2"/>
                </a:solidFill>
              </a:rPr>
              <a:t>*Ionvegyületek</a:t>
            </a:r>
            <a:r>
              <a:rPr lang="hu-HU" sz="2400" dirty="0" smtClean="0"/>
              <a:t>: az ionokból felépülő vegyületek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220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467544" y="2692152"/>
            <a:ext cx="2232248" cy="3185120"/>
            <a:chOff x="467544" y="2692152"/>
            <a:chExt cx="2232248" cy="3185120"/>
          </a:xfrm>
        </p:grpSpPr>
        <p:sp>
          <p:nvSpPr>
            <p:cNvPr id="6" name="Ellipszis 5"/>
            <p:cNvSpPr/>
            <p:nvPr/>
          </p:nvSpPr>
          <p:spPr>
            <a:xfrm>
              <a:off x="1907704" y="2802632"/>
              <a:ext cx="626368" cy="6263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zis 8"/>
            <p:cNvSpPr/>
            <p:nvPr/>
          </p:nvSpPr>
          <p:spPr>
            <a:xfrm>
              <a:off x="1907704" y="3522712"/>
              <a:ext cx="626368" cy="6263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803598" y="2692152"/>
              <a:ext cx="914400" cy="14569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043608" y="278266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1043608" y="350274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051720" y="278092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051720" y="350274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683568" y="443711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/>
                <a:t>Mg</a:t>
              </a:r>
              <a:r>
                <a:rPr lang="hu-HU" sz="3200" baseline="30000" dirty="0"/>
                <a:t>2+</a:t>
              </a:r>
              <a:endParaRPr lang="en-US" sz="3200" baseline="30000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1816217" y="4437112"/>
              <a:ext cx="8835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2 Cl</a:t>
              </a:r>
              <a:r>
                <a:rPr lang="hu-HU" sz="3200" baseline="30000" dirty="0" smtClean="0"/>
                <a:t>-</a:t>
              </a:r>
              <a:endParaRPr lang="en-US" sz="3200" baseline="30000" dirty="0"/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467544" y="5157192"/>
              <a:ext cx="2232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églalap 18"/>
            <p:cNvSpPr/>
            <p:nvPr/>
          </p:nvSpPr>
          <p:spPr>
            <a:xfrm>
              <a:off x="1029359" y="5292497"/>
              <a:ext cx="11833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MgCl</a:t>
              </a:r>
              <a:r>
                <a:rPr lang="hu-HU" sz="3200" baseline="-25000" dirty="0" smtClean="0"/>
                <a:t>2</a:t>
              </a:r>
              <a:endParaRPr lang="en-US" sz="3200" baseline="-25000" dirty="0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3275856" y="2692152"/>
            <a:ext cx="2232248" cy="3185120"/>
            <a:chOff x="3275856" y="2692152"/>
            <a:chExt cx="2232248" cy="3185120"/>
          </a:xfrm>
        </p:grpSpPr>
        <p:sp>
          <p:nvSpPr>
            <p:cNvPr id="42" name="Ellipszis 41"/>
            <p:cNvSpPr/>
            <p:nvPr/>
          </p:nvSpPr>
          <p:spPr>
            <a:xfrm>
              <a:off x="4572000" y="2708920"/>
              <a:ext cx="914400" cy="14569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3611910" y="2692152"/>
              <a:ext cx="914400" cy="14569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3851920" y="278266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851920" y="350274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860032" y="278092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4860032" y="350274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3491880" y="443711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/>
                <a:t>Mg</a:t>
              </a:r>
              <a:r>
                <a:rPr lang="hu-HU" sz="3200" baseline="30000" dirty="0"/>
                <a:t>2+</a:t>
              </a:r>
              <a:endParaRPr lang="en-US" sz="3200" baseline="30000" dirty="0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4726320" y="4437112"/>
              <a:ext cx="6799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O</a:t>
              </a:r>
              <a:r>
                <a:rPr lang="hu-HU" sz="3200" baseline="30000" dirty="0" smtClean="0"/>
                <a:t>2-</a:t>
              </a:r>
              <a:endParaRPr lang="en-US" sz="3200" baseline="30000" dirty="0"/>
            </a:p>
          </p:txBody>
        </p:sp>
        <p:cxnSp>
          <p:nvCxnSpPr>
            <p:cNvPr id="29" name="Egyenes összekötő 28"/>
            <p:cNvCxnSpPr/>
            <p:nvPr/>
          </p:nvCxnSpPr>
          <p:spPr>
            <a:xfrm>
              <a:off x="3275856" y="5157192"/>
              <a:ext cx="2232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églalap 29"/>
            <p:cNvSpPr/>
            <p:nvPr/>
          </p:nvSpPr>
          <p:spPr>
            <a:xfrm>
              <a:off x="3928240" y="5292497"/>
              <a:ext cx="1002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err="1" smtClean="0"/>
                <a:t>MgO</a:t>
              </a:r>
              <a:endParaRPr lang="en-US" sz="3200" baseline="-25000" dirty="0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6444208" y="2692152"/>
            <a:ext cx="2232248" cy="3185120"/>
            <a:chOff x="6444208" y="2692152"/>
            <a:chExt cx="2232248" cy="3185120"/>
          </a:xfrm>
        </p:grpSpPr>
        <p:sp>
          <p:nvSpPr>
            <p:cNvPr id="31" name="Ellipszis 30"/>
            <p:cNvSpPr/>
            <p:nvPr/>
          </p:nvSpPr>
          <p:spPr>
            <a:xfrm>
              <a:off x="6876256" y="2802632"/>
              <a:ext cx="626368" cy="6263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zis 31"/>
            <p:cNvSpPr/>
            <p:nvPr/>
          </p:nvSpPr>
          <p:spPr>
            <a:xfrm>
              <a:off x="6876256" y="3522712"/>
              <a:ext cx="626368" cy="6263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zis 32"/>
            <p:cNvSpPr/>
            <p:nvPr/>
          </p:nvSpPr>
          <p:spPr>
            <a:xfrm>
              <a:off x="7690048" y="2692152"/>
              <a:ext cx="914400" cy="14569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7020272" y="278266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020272" y="350274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+</a:t>
              </a:r>
              <a:endParaRPr lang="en-US" sz="3600" dirty="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8028384" y="2780928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8028384" y="350274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-</a:t>
              </a:r>
              <a:endParaRPr lang="en-US" sz="3600" dirty="0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6620958" y="4437112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2 Na</a:t>
              </a:r>
              <a:r>
                <a:rPr lang="hu-HU" sz="3200" baseline="30000" dirty="0" smtClean="0"/>
                <a:t>+</a:t>
              </a:r>
              <a:endParaRPr lang="en-US" sz="3200" baseline="30000" dirty="0"/>
            </a:p>
          </p:txBody>
        </p:sp>
        <p:sp>
          <p:nvSpPr>
            <p:cNvPr id="39" name="Téglalap 38"/>
            <p:cNvSpPr/>
            <p:nvPr/>
          </p:nvSpPr>
          <p:spPr>
            <a:xfrm>
              <a:off x="7936349" y="4437112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S</a:t>
              </a:r>
              <a:r>
                <a:rPr lang="hu-HU" sz="3200" baseline="30000" dirty="0" smtClean="0"/>
                <a:t>2-</a:t>
              </a:r>
              <a:endParaRPr lang="en-US" sz="3200" baseline="30000" dirty="0"/>
            </a:p>
          </p:txBody>
        </p:sp>
        <p:cxnSp>
          <p:nvCxnSpPr>
            <p:cNvPr id="40" name="Egyenes összekötő 39"/>
            <p:cNvCxnSpPr/>
            <p:nvPr/>
          </p:nvCxnSpPr>
          <p:spPr>
            <a:xfrm>
              <a:off x="6444208" y="5157192"/>
              <a:ext cx="2232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églalap 40"/>
            <p:cNvSpPr/>
            <p:nvPr/>
          </p:nvSpPr>
          <p:spPr>
            <a:xfrm>
              <a:off x="7110218" y="5292497"/>
              <a:ext cx="9749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3200" dirty="0" smtClean="0"/>
                <a:t>Na</a:t>
              </a:r>
              <a:r>
                <a:rPr lang="hu-HU" sz="3200" baseline="-25000" dirty="0" smtClean="0"/>
                <a:t>2</a:t>
              </a:r>
              <a:r>
                <a:rPr lang="hu-HU" sz="3200" dirty="0" smtClean="0"/>
                <a:t>S</a:t>
              </a:r>
              <a:endParaRPr lang="en-US" sz="3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54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44" name="Tartalom helye 2"/>
          <p:cNvSpPr txBox="1">
            <a:spLocks/>
          </p:cNvSpPr>
          <p:nvPr/>
        </p:nvSpPr>
        <p:spPr>
          <a:xfrm>
            <a:off x="457199" y="1527631"/>
            <a:ext cx="8314652" cy="1804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 smtClean="0"/>
              <a:t>A kék és rózsaszín körök ionokat jelölnek. Milyen ionok jelét írhatjuk az üres körökbe?</a:t>
            </a:r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4671414" y="4244325"/>
            <a:ext cx="911991" cy="9119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Mg</a:t>
            </a:r>
            <a:r>
              <a:rPr lang="hu-HU" b="1" baseline="30000" dirty="0" smtClean="0">
                <a:solidFill>
                  <a:schemeClr val="tx1"/>
                </a:solidFill>
              </a:rPr>
              <a:t>2+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52" name="Ellipszis 51"/>
          <p:cNvSpPr>
            <a:spLocks noChangeAspect="1"/>
          </p:cNvSpPr>
          <p:nvPr/>
        </p:nvSpPr>
        <p:spPr>
          <a:xfrm>
            <a:off x="825134" y="4277928"/>
            <a:ext cx="814278" cy="8142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Al</a:t>
            </a:r>
            <a:r>
              <a:rPr lang="hu-HU" b="1" baseline="30000" dirty="0" smtClean="0">
                <a:solidFill>
                  <a:schemeClr val="tx1"/>
                </a:solidFill>
              </a:rPr>
              <a:t>3+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2653918" y="4244329"/>
            <a:ext cx="814278" cy="8142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</a:t>
            </a:r>
            <a:r>
              <a:rPr lang="hu-HU" b="1" baseline="30000" dirty="0" smtClean="0">
                <a:solidFill>
                  <a:schemeClr val="tx1"/>
                </a:solidFill>
              </a:rPr>
              <a:t>+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5475408" y="4251195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</a:t>
            </a:r>
            <a:r>
              <a:rPr lang="hu-HU" b="1" baseline="30000" dirty="0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825134" y="3550734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Cl</a:t>
            </a:r>
            <a:r>
              <a:rPr lang="hu-HU" b="1" baseline="30000" dirty="0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3" name="Ellipszis 62"/>
          <p:cNvSpPr>
            <a:spLocks noChangeAspect="1"/>
          </p:cNvSpPr>
          <p:nvPr/>
        </p:nvSpPr>
        <p:spPr>
          <a:xfrm>
            <a:off x="183576" y="4714095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Cl</a:t>
            </a:r>
            <a:r>
              <a:rPr lang="hu-HU" b="1" baseline="30000" dirty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4" name="Ellipszis 63"/>
          <p:cNvSpPr>
            <a:spLocks noChangeAspect="1"/>
          </p:cNvSpPr>
          <p:nvPr/>
        </p:nvSpPr>
        <p:spPr>
          <a:xfrm>
            <a:off x="1468068" y="4663299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Cl</a:t>
            </a:r>
            <a:r>
              <a:rPr lang="hu-HU" b="1" baseline="30000" dirty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5" name="Ellipszis 64"/>
          <p:cNvSpPr>
            <a:spLocks noChangeAspect="1"/>
          </p:cNvSpPr>
          <p:nvPr/>
        </p:nvSpPr>
        <p:spPr>
          <a:xfrm>
            <a:off x="7392796" y="4237075"/>
            <a:ext cx="814278" cy="8142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Ca</a:t>
            </a:r>
            <a:r>
              <a:rPr lang="hu-HU" b="1" baseline="30000" dirty="0" smtClean="0">
                <a:solidFill>
                  <a:schemeClr val="tx1"/>
                </a:solidFill>
              </a:rPr>
              <a:t>2+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6" name="Ellipszis 65"/>
          <p:cNvSpPr>
            <a:spLocks noChangeAspect="1"/>
          </p:cNvSpPr>
          <p:nvPr/>
        </p:nvSpPr>
        <p:spPr>
          <a:xfrm>
            <a:off x="8051646" y="4243941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Br</a:t>
            </a:r>
            <a:r>
              <a:rPr lang="hu-HU" b="1" baseline="30000" dirty="0" err="1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67" name="Ellipszis 66"/>
          <p:cNvSpPr>
            <a:spLocks noChangeAspect="1"/>
          </p:cNvSpPr>
          <p:nvPr/>
        </p:nvSpPr>
        <p:spPr>
          <a:xfrm>
            <a:off x="6680076" y="4265715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Br</a:t>
            </a:r>
            <a:r>
              <a:rPr lang="hu-HU" b="1" baseline="30000" dirty="0" err="1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323051" y="4251195"/>
            <a:ext cx="814278" cy="8142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F</a:t>
            </a:r>
            <a:r>
              <a:rPr lang="hu-HU" b="1" baseline="30000" dirty="0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5350" y="2995362"/>
            <a:ext cx="390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Egy lehetséges megoldás:</a:t>
            </a:r>
            <a:endParaRPr lang="en-US" sz="2800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240300" y="5534454"/>
            <a:ext cx="437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fenti ionok összegképlete:</a:t>
            </a:r>
            <a:endParaRPr lang="en-US" sz="2800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780150" y="5919324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AlCl</a:t>
            </a:r>
            <a:r>
              <a:rPr lang="hu-HU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3148764" y="5916744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KF</a:t>
            </a:r>
            <a:endParaRPr lang="en-US" sz="2800" baseline="-2500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5132508" y="5916744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MgS</a:t>
            </a:r>
            <a:endParaRPr lang="en-US" sz="2800" baseline="-25000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7268652" y="591416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CaBr</a:t>
            </a:r>
            <a:r>
              <a:rPr lang="hu-HU" sz="2800" baseline="-25000" smtClean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0517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8" grpId="0"/>
      <p:bldP spid="69" grpId="0"/>
      <p:bldP spid="70" grpId="0"/>
      <p:bldP spid="71" grpId="0"/>
      <p:bldP spid="7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44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kerekített téglalap 13"/>
          <p:cNvSpPr/>
          <p:nvPr/>
        </p:nvSpPr>
        <p:spPr>
          <a:xfrm>
            <a:off x="251520" y="1556792"/>
            <a:ext cx="8640960" cy="115212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539552" y="55892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ionkristályban a  pozitív és negatív töltések száma megegyezik.</a:t>
            </a:r>
          </a:p>
          <a:p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04578"/>
              </p:ext>
            </p:extLst>
          </p:nvPr>
        </p:nvGraphicFramePr>
        <p:xfrm>
          <a:off x="251519" y="2926432"/>
          <a:ext cx="864096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4637"/>
                <a:gridCol w="1348352"/>
                <a:gridCol w="1533343"/>
                <a:gridCol w="1289084"/>
                <a:gridCol w="1575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Név</a:t>
                      </a:r>
                      <a:endParaRPr lang="en-US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Kation</a:t>
                      </a:r>
                      <a:endParaRPr lang="en-US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Anion</a:t>
                      </a:r>
                      <a:endParaRPr lang="en-US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Képlet</a:t>
                      </a:r>
                      <a:endParaRPr lang="en-US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Ionok aránya</a:t>
                      </a:r>
                      <a:endParaRPr lang="en-US" sz="2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Nátrium-klorid</a:t>
                      </a:r>
                      <a:endParaRPr lang="en-US" sz="2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Na</a:t>
                      </a:r>
                      <a:r>
                        <a:rPr lang="hu-HU" sz="2800" baseline="30000" dirty="0" smtClean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Cl</a:t>
                      </a:r>
                      <a:r>
                        <a:rPr lang="hu-HU" sz="2800" baseline="30000" dirty="0" smtClean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/>
                        <a:t>NaCl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1:</a:t>
                      </a:r>
                      <a:r>
                        <a:rPr lang="hu-HU" sz="2800" dirty="0" err="1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Magnézium-oxid</a:t>
                      </a:r>
                      <a:endParaRPr lang="en-US" sz="2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Mg</a:t>
                      </a:r>
                      <a:r>
                        <a:rPr lang="hu-HU" sz="2800" baseline="30000" dirty="0" smtClean="0"/>
                        <a:t>2+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O</a:t>
                      </a:r>
                      <a:r>
                        <a:rPr lang="hu-HU" sz="2800" baseline="30000" dirty="0" smtClean="0"/>
                        <a:t>2-</a:t>
                      </a:r>
                      <a:endParaRPr lang="en-US" sz="2800" baseline="300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/>
                        <a:t>MgO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1:</a:t>
                      </a:r>
                      <a:r>
                        <a:rPr lang="hu-HU" sz="2800" dirty="0" err="1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Kalcium-klorid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Ca</a:t>
                      </a:r>
                      <a:r>
                        <a:rPr lang="hu-HU" sz="2800" baseline="30000" dirty="0" smtClean="0"/>
                        <a:t>2+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2 Cl</a:t>
                      </a:r>
                      <a:r>
                        <a:rPr lang="hu-HU" sz="2800" baseline="30000" dirty="0" smtClean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CaCl</a:t>
                      </a:r>
                      <a:r>
                        <a:rPr lang="hu-HU" sz="2800" baseline="-25000" dirty="0" smtClean="0"/>
                        <a:t>2</a:t>
                      </a:r>
                      <a:endParaRPr lang="en-US" sz="2800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1:2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Alumínium-klorid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Al</a:t>
                      </a:r>
                      <a:r>
                        <a:rPr lang="hu-HU" sz="2800" baseline="30000" dirty="0" smtClean="0"/>
                        <a:t>3+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3 Cl</a:t>
                      </a:r>
                      <a:r>
                        <a:rPr lang="hu-HU" sz="2800" baseline="30000" dirty="0" smtClean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AlCl</a:t>
                      </a:r>
                      <a:r>
                        <a:rPr lang="hu-HU" sz="2800" baseline="-25000" dirty="0" smtClean="0"/>
                        <a:t>3</a:t>
                      </a:r>
                      <a:endParaRPr lang="en-US" sz="2800" baseline="-25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1:3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99000">
                <a:srgbClr val="002060"/>
              </a:gs>
              <a:gs pos="0">
                <a:schemeClr val="bg1"/>
              </a:gs>
              <a:gs pos="44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kerekített téglalap 13"/>
          <p:cNvSpPr/>
          <p:nvPr/>
        </p:nvSpPr>
        <p:spPr>
          <a:xfrm>
            <a:off x="251520" y="1556792"/>
            <a:ext cx="8640960" cy="1152128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Ionok képződése atomokból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539552" y="55892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ionkristályban a  pozitív és negatív töltések száma megegyezik.</a:t>
            </a:r>
          </a:p>
          <a:p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31136" y="3059668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Na</a:t>
            </a:r>
            <a:r>
              <a:rPr lang="hu-HU" sz="3200" baseline="30000" dirty="0" smtClean="0"/>
              <a:t>+</a:t>
            </a:r>
            <a:r>
              <a:rPr lang="hu-HU" sz="3200" dirty="0" smtClean="0"/>
              <a:t> 	    +   	Cl</a:t>
            </a:r>
            <a:r>
              <a:rPr lang="hu-HU" sz="3200" baseline="30000" dirty="0"/>
              <a:t>-</a:t>
            </a:r>
            <a:r>
              <a:rPr lang="hu-HU" sz="3200" dirty="0" smtClean="0"/>
              <a:t> 	        = </a:t>
            </a:r>
            <a:r>
              <a:rPr lang="hu-HU" sz="3200" dirty="0"/>
              <a:t> </a:t>
            </a:r>
            <a:r>
              <a:rPr lang="hu-HU" sz="3200" dirty="0" smtClean="0"/>
              <a:t>          </a:t>
            </a:r>
            <a:r>
              <a:rPr lang="hu-HU" sz="3200" dirty="0" err="1" smtClean="0"/>
              <a:t>NaCl</a:t>
            </a:r>
            <a:endParaRPr lang="en-US" sz="3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67955" y="3564305"/>
            <a:ext cx="730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 mol nátriumion + 1 mol kloridion = 1 mol nátrium-klorid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29152" y="4212377"/>
            <a:ext cx="6125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23 g 	    +   	35,5 g        = </a:t>
            </a:r>
            <a:r>
              <a:rPr lang="hu-HU" sz="3200" dirty="0"/>
              <a:t> </a:t>
            </a:r>
            <a:r>
              <a:rPr lang="hu-HU" sz="3200" dirty="0" smtClean="0"/>
              <a:t>          58,5 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86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331640" y="0"/>
            <a:ext cx="648072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9896" y="1241325"/>
            <a:ext cx="6046440" cy="3123779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Az atomok felépítése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39552" y="0"/>
            <a:ext cx="36004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1196752"/>
            <a:ext cx="8496944" cy="5400600"/>
          </a:xfrm>
          <a:prstGeom prst="roundRect">
            <a:avLst>
              <a:gd name="adj" fmla="val 32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Ionvegyületek jellemzői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32859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/>
              <a:t>Az ionkristályos anyagok: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szobahőmérsékleten szilárdak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magas az olvadás- és forráspontjuk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ridegek, törékenyek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vízben többnyire jól oldódnak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szilárd halmazállapotban nem vezetik az elektromos áramot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olvadékuk és vizes oldatuk vezeti az elektromos áramot</a:t>
            </a:r>
          </a:p>
        </p:txBody>
      </p:sp>
    </p:spTree>
    <p:extLst>
      <p:ext uri="{BB962C8B-B14F-4D97-AF65-F5344CB8AC3E}">
        <p14:creationId xmlns:p14="http://schemas.microsoft.com/office/powerpoint/2010/main" val="763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4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3191</Words>
  <Application>Microsoft Office PowerPoint</Application>
  <PresentationFormat>Diavetítés a képernyőre (4:3 oldalarány)</PresentationFormat>
  <Paragraphs>771</Paragraphs>
  <Slides>91</Slides>
  <Notes>17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91</vt:i4>
      </vt:variant>
    </vt:vector>
  </HeadingPairs>
  <TitlesOfParts>
    <vt:vector size="94" baseType="lpstr">
      <vt:lpstr>Office-téma</vt:lpstr>
      <vt:lpstr>1_Office-téma</vt:lpstr>
      <vt:lpstr>CS ChemDraw Drawing</vt:lpstr>
      <vt:lpstr>atomszerkezeti ismeretek</vt:lpstr>
      <vt:lpstr>Az atomok és az elemek</vt:lpstr>
      <vt:lpstr>Miből épül fel a világ?</vt:lpstr>
      <vt:lpstr>Mi az „ATOM”?</vt:lpstr>
      <vt:lpstr>PowerPoint bemutató</vt:lpstr>
      <vt:lpstr>Atomok és elemek jelölése</vt:lpstr>
      <vt:lpstr>PowerPoint bemutató</vt:lpstr>
      <vt:lpstr>PowerPoint bemutató</vt:lpstr>
      <vt:lpstr>Az atomok felépítése</vt:lpstr>
      <vt:lpstr>Hogyan néz ki az ATOM?</vt:lpstr>
      <vt:lpstr>Az atom alkotórészei</vt:lpstr>
      <vt:lpstr>Az elemi részecskék jellemzői</vt:lpstr>
      <vt:lpstr>Az atom alkotórészei</vt:lpstr>
      <vt:lpstr>Az atom alkotórészei</vt:lpstr>
      <vt:lpstr>PowerPoint bemutató</vt:lpstr>
      <vt:lpstr>Az atommag</vt:lpstr>
      <vt:lpstr>Az atommag</vt:lpstr>
      <vt:lpstr>Mire jó a rendszám?</vt:lpstr>
      <vt:lpstr>Izotópok</vt:lpstr>
      <vt:lpstr>Izotópok</vt:lpstr>
      <vt:lpstr>Az anyagmennyiség</vt:lpstr>
      <vt:lpstr>Az atomok tömege</vt:lpstr>
      <vt:lpstr>A relatív atomtömeg</vt:lpstr>
      <vt:lpstr>A relatív atomtömeg</vt:lpstr>
      <vt:lpstr>PowerPoint bemutató</vt:lpstr>
      <vt:lpstr>Anyagmennyiség</vt:lpstr>
      <vt:lpstr>Anyagmennyiség</vt:lpstr>
      <vt:lpstr>Anyagmennyiség</vt:lpstr>
      <vt:lpstr>A moláris tömeg</vt:lpstr>
      <vt:lpstr>Anyagmennyiség</vt:lpstr>
      <vt:lpstr>Mit jelöl a vegyjel és a relatív atomtömeg?</vt:lpstr>
      <vt:lpstr>PowerPoint bemutató</vt:lpstr>
      <vt:lpstr>PowerPoint bemutató</vt:lpstr>
      <vt:lpstr>Az elektronburok szerkezete</vt:lpstr>
      <vt:lpstr>Elektronburok</vt:lpstr>
      <vt:lpstr>Elektronburok</vt:lpstr>
      <vt:lpstr>Elektronhéjak</vt:lpstr>
      <vt:lpstr>Elektronhéjak</vt:lpstr>
      <vt:lpstr>Elektronhéjak</vt:lpstr>
      <vt:lpstr>Elektronhéjak</vt:lpstr>
      <vt:lpstr>Alapállapot – gerjesztett állapot</vt:lpstr>
      <vt:lpstr>Vegyértékelektronok és atomtörzs</vt:lpstr>
      <vt:lpstr>A periódusos rendszer</vt:lpstr>
      <vt:lpstr>Egy kis kémiatörtént…</vt:lpstr>
      <vt:lpstr>Mengyelejev periódusos rendszere</vt:lpstr>
      <vt:lpstr>Miben volt Mengyelejev különleges?</vt:lpstr>
      <vt:lpstr>Miben volt Mengyelejev különleges?</vt:lpstr>
      <vt:lpstr>A periódusos rendszer</vt:lpstr>
      <vt:lpstr>A periódusos rendszer</vt:lpstr>
      <vt:lpstr>A periódusos rendszer</vt:lpstr>
      <vt:lpstr>A periódusos rendszer</vt:lpstr>
      <vt:lpstr>A periódusos rendszer</vt:lpstr>
      <vt:lpstr>A periódusos rendszer csoportjai</vt:lpstr>
      <vt:lpstr>A kémiai kötés</vt:lpstr>
      <vt:lpstr>Kémiai kötések</vt:lpstr>
      <vt:lpstr>Elsőrendű kémiai kötések</vt:lpstr>
      <vt:lpstr>A kémiai kötések kialakulása</vt:lpstr>
      <vt:lpstr>Fémes kötés és fémrács</vt:lpstr>
      <vt:lpstr>Milyen fémekkel találkozunk a mindennapi éltben?</vt:lpstr>
      <vt:lpstr>Fémek a periódusos rendszerben</vt:lpstr>
      <vt:lpstr>A fémek általános tulajdonságai</vt:lpstr>
      <vt:lpstr>A fémek elektronszerkezete</vt:lpstr>
      <vt:lpstr>Kísérletezzünk fémekkel!</vt:lpstr>
      <vt:lpstr>Kovalens kötés</vt:lpstr>
      <vt:lpstr>A kémiai kötések kialakulása</vt:lpstr>
      <vt:lpstr>Nemfémes elemek a periódusos rendszerben</vt:lpstr>
      <vt:lpstr>A nemfémes elemek molekulái</vt:lpstr>
      <vt:lpstr>A nemfémes elemek molekulái</vt:lpstr>
      <vt:lpstr>A nemfémes elemek molekulái</vt:lpstr>
      <vt:lpstr>A nemfémes elemek molekulái</vt:lpstr>
      <vt:lpstr>A nemfémes elemek molekulái</vt:lpstr>
      <vt:lpstr>A nemfémes elemek molekulái</vt:lpstr>
      <vt:lpstr>A nemfémes elemek molekulái</vt:lpstr>
      <vt:lpstr>Az ionos kötés és ionvegyületek</vt:lpstr>
      <vt:lpstr>A kémiai kötések kialakulása</vt:lpstr>
      <vt:lpstr>PowerPoint bemutató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Ionok képződése atomokból</vt:lpstr>
      <vt:lpstr>Ionvegyületek jellemzői</vt:lpstr>
      <vt:lpstr>KÖSZÖNÖM 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</dc:creator>
  <cp:lastModifiedBy>F</cp:lastModifiedBy>
  <cp:revision>278</cp:revision>
  <dcterms:created xsi:type="dcterms:W3CDTF">2014-08-05T09:12:05Z</dcterms:created>
  <dcterms:modified xsi:type="dcterms:W3CDTF">2015-09-04T23:09:29Z</dcterms:modified>
</cp:coreProperties>
</file>