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5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3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40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46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70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2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3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6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93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D43C-F6F6-4042-8A66-EF5C3821D167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6DBC-B2C4-47BF-AFF2-13387F068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2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6000">
              <a:schemeClr val="accent6">
                <a:lumMod val="60000"/>
                <a:lumOff val="40000"/>
              </a:schemeClr>
            </a:gs>
            <a:gs pos="92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9BD43C-F6F6-4042-8A66-EF5C3821D167}" type="datetimeFigureOut">
              <a:rPr lang="hu-HU" smtClean="0"/>
              <a:pPr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B66DBC-B2C4-47BF-AFF2-13387F0684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7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aranyz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7228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Pedagógusszerep az MTA-ELTE Kutatásalapú Kémiatanítás Kutatócsoportban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639268"/>
            <a:ext cx="9144000" cy="1655762"/>
          </a:xfrm>
        </p:spPr>
        <p:txBody>
          <a:bodyPr/>
          <a:lstStyle/>
          <a:p>
            <a:r>
              <a:rPr lang="hu-HU" sz="3200" b="1" dirty="0"/>
              <a:t>Bárány Zsolt Béla</a:t>
            </a:r>
          </a:p>
          <a:p>
            <a:r>
              <a:rPr lang="hu-HU" dirty="0"/>
              <a:t>Debreceni Református Kollégium Dóczy Gimnáziuma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3" y="175041"/>
            <a:ext cx="1625027" cy="166741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8804" y="5948821"/>
            <a:ext cx="6676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Tantárgy-pedagógiai Kutatási Program Természettudományi-matematikai-informatikai oktatás munkacsoportja 3. beszámolókonferenciája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Budapest, 2019.11.15-16.</a:t>
            </a:r>
          </a:p>
        </p:txBody>
      </p:sp>
    </p:spTree>
    <p:extLst>
      <p:ext uri="{BB962C8B-B14F-4D97-AF65-F5344CB8AC3E}">
        <p14:creationId xmlns:p14="http://schemas.microsoft.com/office/powerpoint/2010/main" val="271593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tanévzáró tesztek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anonim (minden gyermeknek kódja van)</a:t>
            </a:r>
          </a:p>
          <a:p>
            <a:r>
              <a:rPr lang="hu-HU" dirty="0"/>
              <a:t>a feladatok kapcsolódnak a 6 kísérletes foglalkozáshoz</a:t>
            </a:r>
          </a:p>
          <a:p>
            <a:r>
              <a:rPr lang="hu-HU" dirty="0"/>
              <a:t>2 A4-es oldalnyi feladatlap</a:t>
            </a:r>
          </a:p>
          <a:p>
            <a:r>
              <a:rPr lang="hu-HU" dirty="0"/>
              <a:t>nyílt végű feladatok</a:t>
            </a:r>
          </a:p>
          <a:p>
            <a:r>
              <a:rPr lang="hu-HU" dirty="0"/>
              <a:t>számos problémajellegű, kreativitást igénylő feladat</a:t>
            </a:r>
          </a:p>
          <a:p>
            <a:r>
              <a:rPr lang="hu-HU" dirty="0"/>
              <a:t>kísérlettervezés</a:t>
            </a:r>
          </a:p>
          <a:p>
            <a:r>
              <a:rPr lang="hu-HU" dirty="0"/>
              <a:t>attitűd-vizsgálat</a:t>
            </a:r>
          </a:p>
          <a:p>
            <a:r>
              <a:rPr lang="hu-HU" dirty="0"/>
              <a:t>részletes javítási útmutató (lehetséges rossz válaszok)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53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tanévzáró tesztek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244"/>
          </a:xfrm>
        </p:spPr>
        <p:txBody>
          <a:bodyPr>
            <a:normAutofit/>
          </a:bodyPr>
          <a:lstStyle/>
          <a:p>
            <a:r>
              <a:rPr lang="hu-HU" sz="3600" dirty="0"/>
              <a:t>nehézségek</a:t>
            </a:r>
          </a:p>
          <a:p>
            <a:pPr lvl="1"/>
            <a:r>
              <a:rPr lang="hu-HU" sz="3200" dirty="0"/>
              <a:t>nagyon a tanév végén járunk…</a:t>
            </a:r>
          </a:p>
          <a:p>
            <a:pPr lvl="1"/>
            <a:r>
              <a:rPr lang="hu-HU" sz="3200" dirty="0"/>
              <a:t>nehéz megfelelő időpontot tervezni (sok tanulmányi és sportverseny)</a:t>
            </a:r>
          </a:p>
          <a:p>
            <a:pPr marL="228600" lvl="1">
              <a:spcBef>
                <a:spcPts val="1000"/>
              </a:spcBef>
            </a:pPr>
            <a:r>
              <a:rPr lang="hu-HU" sz="3600" dirty="0"/>
              <a:t>pozitívum:</a:t>
            </a:r>
          </a:p>
          <a:p>
            <a:pPr marL="685800" lvl="2">
              <a:spcBef>
                <a:spcPts val="1000"/>
              </a:spcBef>
            </a:pPr>
            <a:r>
              <a:rPr lang="hu-HU" sz="3200" dirty="0"/>
              <a:t>sok, számomra is igen hasznos és tanulságos feladatmegoldás</a:t>
            </a:r>
          </a:p>
          <a:p>
            <a:pPr marL="685800" lvl="2">
              <a:spcBef>
                <a:spcPts val="1000"/>
              </a:spcBef>
            </a:pPr>
            <a:r>
              <a:rPr lang="hu-HU" sz="3200" dirty="0"/>
              <a:t>a megoldókulcsnak köszönhetően nem őrjítően hosszú 36 dolgozatot értékelni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828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Feladatlapok 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önként vállalt tevékenység</a:t>
            </a:r>
          </a:p>
          <a:p>
            <a:r>
              <a:rPr lang="hu-HU" dirty="0"/>
              <a:t>a 2. tanévtől</a:t>
            </a:r>
          </a:p>
          <a:p>
            <a:r>
              <a:rPr lang="hu-HU" dirty="0"/>
              <a:t>3-féle feladatlap + tanári módszertani útmutató (kb. 20-30 oldalas 1-1 ilyen anyag)</a:t>
            </a:r>
          </a:p>
          <a:p>
            <a:pPr lvl="1"/>
            <a:r>
              <a:rPr lang="hu-HU" dirty="0"/>
              <a:t>1. típus: klasszikus, </a:t>
            </a:r>
            <a:r>
              <a:rPr lang="hu-HU" dirty="0" err="1"/>
              <a:t>receptszerűen</a:t>
            </a:r>
            <a:r>
              <a:rPr lang="hu-HU" dirty="0"/>
              <a:t> leírt tanulókísérletek</a:t>
            </a:r>
          </a:p>
          <a:p>
            <a:pPr lvl="1"/>
            <a:r>
              <a:rPr lang="hu-HU" dirty="0"/>
              <a:t>2. típus: a kísérlettervezés módszerét és elvét tanító feladatlap</a:t>
            </a:r>
          </a:p>
          <a:p>
            <a:pPr lvl="1"/>
            <a:r>
              <a:rPr lang="hu-HU" dirty="0"/>
              <a:t>3. típus: a kísérlettervezést </a:t>
            </a:r>
            <a:r>
              <a:rPr lang="hu-HU"/>
              <a:t>igénylő feladatlap</a:t>
            </a:r>
            <a:endParaRPr lang="hu-HU" dirty="0"/>
          </a:p>
          <a:p>
            <a:pPr lvl="1"/>
            <a:r>
              <a:rPr lang="hu-HU" dirty="0"/>
              <a:t>fényképekkel illusztrálva</a:t>
            </a:r>
          </a:p>
          <a:p>
            <a:r>
              <a:rPr lang="hu-HU" dirty="0"/>
              <a:t>többszörös lektorálás</a:t>
            </a:r>
          </a:p>
        </p:txBody>
      </p:sp>
    </p:spTree>
    <p:extLst>
      <p:ext uri="{BB962C8B-B14F-4D97-AF65-F5344CB8AC3E}">
        <p14:creationId xmlns:p14="http://schemas.microsoft.com/office/powerpoint/2010/main" val="233852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Feladatlapok 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Fémek harca (8. évfolyam, 2017/2018. tanév)</a:t>
            </a:r>
          </a:p>
          <a:p>
            <a:r>
              <a:rPr lang="hu-HU" sz="3600" dirty="0"/>
              <a:t>Traffipax a kémiaórán (9. évfolyam, 2018/2019. tanév)</a:t>
            </a:r>
          </a:p>
          <a:p>
            <a:r>
              <a:rPr lang="hu-HU" sz="3600" dirty="0" err="1"/>
              <a:t>Megeheted</a:t>
            </a:r>
            <a:r>
              <a:rPr lang="hu-HU" sz="3600" dirty="0"/>
              <a:t>-”E”? (10. évfolyam, 2019/2020. tanév)</a:t>
            </a:r>
          </a:p>
        </p:txBody>
      </p:sp>
    </p:spTree>
    <p:extLst>
      <p:ext uri="{BB962C8B-B14F-4D97-AF65-F5344CB8AC3E}">
        <p14:creationId xmlns:p14="http://schemas.microsoft.com/office/powerpoint/2010/main" val="112399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Feladatlapok 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244"/>
          </a:xfrm>
        </p:spPr>
        <p:txBody>
          <a:bodyPr/>
          <a:lstStyle/>
          <a:p>
            <a:r>
              <a:rPr lang="hu-HU" dirty="0"/>
              <a:t>ötletmerítés</a:t>
            </a:r>
          </a:p>
          <a:p>
            <a:r>
              <a:rPr lang="hu-HU" dirty="0"/>
              <a:t>kísérlet megtervezése</a:t>
            </a:r>
          </a:p>
          <a:p>
            <a:r>
              <a:rPr lang="hu-HU" dirty="0"/>
              <a:t>kipróbálás + fényképes dokumentálás</a:t>
            </a:r>
          </a:p>
          <a:p>
            <a:r>
              <a:rPr lang="hu-HU" dirty="0"/>
              <a:t>feladatlap írása</a:t>
            </a:r>
          </a:p>
          <a:p>
            <a:r>
              <a:rPr lang="hu-HU" dirty="0"/>
              <a:t>első körös lektorálás</a:t>
            </a:r>
          </a:p>
          <a:p>
            <a:r>
              <a:rPr lang="hu-HU" dirty="0"/>
              <a:t>a javasolt módosítások elvégzése</a:t>
            </a:r>
          </a:p>
          <a:p>
            <a:r>
              <a:rPr lang="hu-HU" dirty="0"/>
              <a:t>a tanári módszertani útmutató készítése</a:t>
            </a:r>
          </a:p>
          <a:p>
            <a:r>
              <a:rPr lang="hu-HU" dirty="0"/>
              <a:t>lektorálás – módosítás – lektorálás – módosítás …</a:t>
            </a:r>
          </a:p>
          <a:p>
            <a:r>
              <a:rPr lang="hu-HU" dirty="0"/>
              <a:t>1,5-2 hónap</a:t>
            </a:r>
          </a:p>
        </p:txBody>
      </p:sp>
    </p:spTree>
    <p:extLst>
      <p:ext uri="{BB962C8B-B14F-4D97-AF65-F5344CB8AC3E}">
        <p14:creationId xmlns:p14="http://schemas.microsoft.com/office/powerpoint/2010/main" val="6328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Feladatlapok 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Mi kell hozzá?</a:t>
            </a:r>
          </a:p>
          <a:p>
            <a:pPr lvl="1"/>
            <a:r>
              <a:rPr lang="hu-HU" sz="3600" dirty="0"/>
              <a:t>jó ötlet</a:t>
            </a:r>
          </a:p>
          <a:p>
            <a:pPr lvl="1"/>
            <a:r>
              <a:rPr lang="hu-HU" sz="3600" dirty="0"/>
              <a:t>kreativitás</a:t>
            </a:r>
          </a:p>
          <a:p>
            <a:pPr lvl="1"/>
            <a:r>
              <a:rPr lang="hu-HU" sz="3600" dirty="0"/>
              <a:t>elszántság</a:t>
            </a:r>
          </a:p>
          <a:p>
            <a:pPr lvl="1"/>
            <a:r>
              <a:rPr lang="hu-HU" sz="3600" dirty="0"/>
              <a:t>türelem</a:t>
            </a:r>
          </a:p>
          <a:p>
            <a:pPr lvl="1"/>
            <a:r>
              <a:rPr lang="hu-HU" sz="3600" dirty="0"/>
              <a:t>kitartás</a:t>
            </a:r>
          </a:p>
        </p:txBody>
      </p:sp>
    </p:spTree>
    <p:extLst>
      <p:ext uri="{BB962C8B-B14F-4D97-AF65-F5344CB8AC3E}">
        <p14:creationId xmlns:p14="http://schemas.microsoft.com/office/powerpoint/2010/main" val="114019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Megéri?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IGEN</a:t>
            </a:r>
          </a:p>
          <a:p>
            <a:pPr lvl="1"/>
            <a:r>
              <a:rPr lang="hu-HU" sz="3200" dirty="0"/>
              <a:t>a gyermekek mosolya</a:t>
            </a:r>
          </a:p>
          <a:p>
            <a:pPr lvl="1"/>
            <a:r>
              <a:rPr lang="hu-HU" sz="3200" dirty="0"/>
              <a:t>saját módszertár bővítése</a:t>
            </a:r>
          </a:p>
          <a:p>
            <a:pPr lvl="1"/>
            <a:r>
              <a:rPr lang="hu-HU" sz="3200" dirty="0"/>
              <a:t>hozzáférés új feladatlapokhoz</a:t>
            </a:r>
          </a:p>
          <a:p>
            <a:pPr lvl="1"/>
            <a:r>
              <a:rPr lang="hu-HU" sz="3200" dirty="0"/>
              <a:t>rengeteget tanultam (pl. hogyan lesz igényesebb egy saját fejlesztésű anyag)</a:t>
            </a:r>
          </a:p>
        </p:txBody>
      </p:sp>
    </p:spTree>
    <p:extLst>
      <p:ext uri="{BB962C8B-B14F-4D97-AF65-F5344CB8AC3E}">
        <p14:creationId xmlns:p14="http://schemas.microsoft.com/office/powerpoint/2010/main" val="370439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246" y="419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figyelmet!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11" y="1569493"/>
            <a:ext cx="7727476" cy="515165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7421" y="5172501"/>
            <a:ext cx="395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baranyz@gmail.com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/>
              <a:t>Alapfeladatok a projektben</a:t>
            </a:r>
          </a:p>
          <a:p>
            <a:r>
              <a:rPr lang="hu-HU" sz="3200" dirty="0"/>
              <a:t>Önként vállalt feladat</a:t>
            </a:r>
          </a:p>
          <a:p>
            <a:r>
              <a:rPr lang="hu-HU" sz="3200" dirty="0"/>
              <a:t>Megéri?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7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kezdet kezdetén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>
            <a:normAutofit/>
          </a:bodyPr>
          <a:lstStyle/>
          <a:p>
            <a:r>
              <a:rPr lang="hu-HU" sz="3600" dirty="0"/>
              <a:t>2016. nyár</a:t>
            </a:r>
          </a:p>
          <a:p>
            <a:r>
              <a:rPr lang="hu-HU" sz="3600" dirty="0"/>
              <a:t>témakörök kiválasztása</a:t>
            </a:r>
          </a:p>
          <a:p>
            <a:pPr lvl="1"/>
            <a:r>
              <a:rPr lang="hu-HU" sz="3200" dirty="0"/>
              <a:t>a résztvevő pedagógusok bevonásával</a:t>
            </a:r>
          </a:p>
          <a:p>
            <a:pPr lvl="1"/>
            <a:r>
              <a:rPr lang="hu-HU" sz="3200" dirty="0"/>
              <a:t>javaslatok, ötletbörze, szavazás</a:t>
            </a:r>
          </a:p>
          <a:p>
            <a:pPr lvl="1"/>
            <a:r>
              <a:rPr lang="hu-HU" sz="3200" dirty="0"/>
              <a:t>szempontok:</a:t>
            </a:r>
          </a:p>
          <a:p>
            <a:pPr lvl="2"/>
            <a:r>
              <a:rPr lang="hu-HU" sz="2800" dirty="0"/>
              <a:t>költséghatékonyság (a lehető legkisebb vegyszer- és eszközigény)</a:t>
            </a:r>
          </a:p>
          <a:p>
            <a:pPr lvl="2"/>
            <a:r>
              <a:rPr lang="hu-HU" sz="2800" dirty="0"/>
              <a:t>szemléletesség</a:t>
            </a:r>
          </a:p>
          <a:p>
            <a:pPr marL="228600" lvl="2">
              <a:lnSpc>
                <a:spcPct val="100000"/>
              </a:lnSpc>
              <a:spcBef>
                <a:spcPts val="1000"/>
              </a:spcBef>
            </a:pPr>
            <a:r>
              <a:rPr lang="hu-HU" sz="3600" dirty="0"/>
              <a:t>a szülői és intézményvezetői engedélyek beszerzése</a:t>
            </a:r>
          </a:p>
        </p:txBody>
      </p:sp>
    </p:spTree>
    <p:extLst>
      <p:ext uri="{BB962C8B-B14F-4D97-AF65-F5344CB8AC3E}">
        <p14:creationId xmlns:p14="http://schemas.microsoft.com/office/powerpoint/2010/main" val="28543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mérés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7. évfolyam elején („szintfelmérő”)</a:t>
            </a:r>
          </a:p>
          <a:p>
            <a:r>
              <a:rPr lang="hu-HU" sz="3200" dirty="0"/>
              <a:t>természetismerettel kapcsolatos, egyszerű problémákat tartalmazó feladatok</a:t>
            </a:r>
          </a:p>
          <a:p>
            <a:r>
              <a:rPr lang="hu-HU" sz="3200" dirty="0"/>
              <a:t>nehézség:</a:t>
            </a:r>
          </a:p>
          <a:p>
            <a:pPr lvl="1"/>
            <a:r>
              <a:rPr lang="hu-HU" sz="2800" dirty="0"/>
              <a:t>a két tanítási nyelvű általános iskolából érkező tanulók egy-egy feladatot nem értettek (instant fordítás angolra)</a:t>
            </a:r>
          </a:p>
          <a:p>
            <a:pPr marL="228600" lvl="1">
              <a:spcBef>
                <a:spcPts val="1000"/>
              </a:spcBef>
            </a:pPr>
            <a:r>
              <a:rPr lang="hu-HU" sz="3200" dirty="0"/>
              <a:t>2. típusú feladatlapot fognak megoldani (kísérlettervezés elmélete)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30" y="163773"/>
            <a:ext cx="2022408" cy="2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8377" y="224852"/>
            <a:ext cx="10515600" cy="1100711"/>
          </a:xfrm>
        </p:spPr>
        <p:txBody>
          <a:bodyPr/>
          <a:lstStyle/>
          <a:p>
            <a:r>
              <a:rPr lang="hu-HU" dirty="0"/>
              <a:t>A feladatlapok kipróbálása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961744"/>
          </a:xfrm>
        </p:spPr>
        <p:txBody>
          <a:bodyPr>
            <a:noAutofit/>
          </a:bodyPr>
          <a:lstStyle/>
          <a:p>
            <a:r>
              <a:rPr lang="hu-HU" sz="3200" dirty="0"/>
              <a:t>tanévenként 6-6 feladatlap</a:t>
            </a:r>
          </a:p>
          <a:p>
            <a:r>
              <a:rPr lang="hu-HU" sz="3200" dirty="0"/>
              <a:t>az első tanévben folyamatosan érkeztek a feladatlapok</a:t>
            </a:r>
          </a:p>
          <a:p>
            <a:r>
              <a:rPr lang="hu-HU" sz="3200" dirty="0"/>
              <a:t>a következő években az év elején elérhetőek voltak a feladatlapok</a:t>
            </a:r>
          </a:p>
          <a:p>
            <a:pPr marL="685800" lvl="2">
              <a:spcBef>
                <a:spcPts val="1000"/>
              </a:spcBef>
            </a:pPr>
            <a:r>
              <a:rPr lang="hu-HU" sz="3200" dirty="0"/>
              <a:t>könnyebb tervezés</a:t>
            </a:r>
          </a:p>
          <a:p>
            <a:r>
              <a:rPr lang="hu-HU" sz="3200" dirty="0"/>
              <a:t>a szükséges eszközök és vegyszerek összegyűjtése (esetleg beszerzése)</a:t>
            </a:r>
          </a:p>
          <a:p>
            <a:pPr lvl="1"/>
            <a:r>
              <a:rPr lang="hu-HU" sz="2800" dirty="0"/>
              <a:t>műanyagkupakok, szívószálak, csempék, újratölthető műanyag spray-k, vasszeg stb.</a:t>
            </a:r>
          </a:p>
          <a:p>
            <a:pPr lvl="1"/>
            <a:r>
              <a:rPr lang="hu-HU" sz="2800" dirty="0"/>
              <a:t>bórsav, citromsav, vöröskáposztalé, tojásfesték stb.</a:t>
            </a:r>
          </a:p>
        </p:txBody>
      </p:sp>
    </p:spTree>
    <p:extLst>
      <p:ext uri="{BB962C8B-B14F-4D97-AF65-F5344CB8AC3E}">
        <p14:creationId xmlns:p14="http://schemas.microsoft.com/office/powerpoint/2010/main" val="307235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feladatlapok kipróbálása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660" y="1825625"/>
            <a:ext cx="11108140" cy="4351338"/>
          </a:xfrm>
        </p:spPr>
        <p:txBody>
          <a:bodyPr>
            <a:normAutofit/>
          </a:bodyPr>
          <a:lstStyle/>
          <a:p>
            <a:r>
              <a:rPr lang="hu-HU" sz="3200" dirty="0"/>
              <a:t>saját próba</a:t>
            </a:r>
          </a:p>
          <a:p>
            <a:r>
              <a:rPr lang="hu-HU" sz="3200" dirty="0"/>
              <a:t>kipróbálás tanítási órán</a:t>
            </a:r>
          </a:p>
          <a:p>
            <a:pPr lvl="1"/>
            <a:r>
              <a:rPr lang="hu-HU" sz="2800" dirty="0"/>
              <a:t>fényképes dokumentálás</a:t>
            </a:r>
          </a:p>
          <a:p>
            <a:pPr lvl="1"/>
            <a:r>
              <a:rPr lang="hu-HU" sz="2800" dirty="0"/>
              <a:t>a tanulói visszajelzések gyűjtése</a:t>
            </a:r>
          </a:p>
          <a:p>
            <a:pPr lvl="1"/>
            <a:r>
              <a:rPr lang="hu-HU" sz="2800" dirty="0"/>
              <a:t>a problémás részek megfigyelése</a:t>
            </a:r>
          </a:p>
          <a:p>
            <a:r>
              <a:rPr lang="hu-HU" sz="3200" dirty="0"/>
              <a:t>visszajelzés a feladatlapokkal</a:t>
            </a:r>
          </a:p>
          <a:p>
            <a:pPr marL="0" indent="0">
              <a:buNone/>
            </a:pPr>
            <a:r>
              <a:rPr lang="hu-HU" sz="3200" dirty="0"/>
              <a:t>kapcsolatban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59" y="2524835"/>
            <a:ext cx="6253518" cy="4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feladatlapok kipróbálása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/>
          </a:bodyPr>
          <a:lstStyle/>
          <a:p>
            <a:r>
              <a:rPr lang="hu-HU" sz="3200" dirty="0"/>
              <a:t>nehézségek:</a:t>
            </a:r>
          </a:p>
          <a:p>
            <a:pPr lvl="1"/>
            <a:r>
              <a:rPr lang="hu-HU" sz="2800" dirty="0"/>
              <a:t>nem várt helyzetek</a:t>
            </a:r>
          </a:p>
          <a:p>
            <a:pPr lvl="2"/>
            <a:r>
              <a:rPr lang="hu-HU" sz="2400" dirty="0"/>
              <a:t>tömeges lebetegedés vagy tanulmányi verseny</a:t>
            </a:r>
          </a:p>
          <a:p>
            <a:pPr lvl="2"/>
            <a:r>
              <a:rPr lang="hu-HU" sz="2400" dirty="0"/>
              <a:t>ami a szertárban ment, az órán már nem tökéletesen</a:t>
            </a:r>
          </a:p>
          <a:p>
            <a:pPr lvl="2"/>
            <a:r>
              <a:rPr lang="hu-HU" sz="2400" dirty="0"/>
              <a:t>a 96 %-</a:t>
            </a:r>
            <a:r>
              <a:rPr lang="hu-HU" sz="2400" dirty="0" err="1"/>
              <a:t>osnak</a:t>
            </a:r>
            <a:r>
              <a:rPr lang="hu-HU" sz="2400" dirty="0"/>
              <a:t> mondott alkohol kiderült, hogy kb. 70 %-</a:t>
            </a:r>
            <a:r>
              <a:rPr lang="hu-HU" sz="2400" dirty="0" err="1"/>
              <a:t>os</a:t>
            </a:r>
            <a:endParaRPr lang="hu-HU" sz="2400" dirty="0"/>
          </a:p>
          <a:p>
            <a:pPr lvl="1"/>
            <a:r>
              <a:rPr lang="hu-HU" sz="2800" dirty="0"/>
              <a:t>36 tanuló</a:t>
            </a:r>
          </a:p>
          <a:p>
            <a:pPr lvl="1"/>
            <a:r>
              <a:rPr lang="hu-HU" sz="2800" dirty="0"/>
              <a:t>olykor 3-féle csoportban dolgoztatni</a:t>
            </a:r>
          </a:p>
          <a:p>
            <a:pPr lvl="1"/>
            <a:r>
              <a:rPr lang="hu-HU" sz="2800" dirty="0"/>
              <a:t>beleférni a 45 percbe</a:t>
            </a:r>
          </a:p>
          <a:p>
            <a:pPr lvl="1"/>
            <a:r>
              <a:rPr lang="hu-HU" sz="2800" dirty="0"/>
              <a:t>beszerezni pl. műanyag spray-t vagy tojásfestéket (szezonon kívül)</a:t>
            </a:r>
          </a:p>
          <a:p>
            <a:pPr lvl="1"/>
            <a:r>
              <a:rPr lang="hu-HU" sz="2800" dirty="0"/>
              <a:t>tanulók szövegértése…</a:t>
            </a:r>
          </a:p>
        </p:txBody>
      </p:sp>
    </p:spTree>
    <p:extLst>
      <p:ext uri="{BB962C8B-B14F-4D97-AF65-F5344CB8AC3E}">
        <p14:creationId xmlns:p14="http://schemas.microsoft.com/office/powerpoint/2010/main" val="73529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8364"/>
            <a:ext cx="9875292" cy="1006759"/>
          </a:xfrm>
        </p:spPr>
        <p:txBody>
          <a:bodyPr/>
          <a:lstStyle/>
          <a:p>
            <a:r>
              <a:rPr lang="hu-HU" dirty="0"/>
              <a:t>A feladatlapok kipróbálása – MEGÉRI!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" y="1225123"/>
            <a:ext cx="4038205" cy="30286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428" y="1053343"/>
            <a:ext cx="4253777" cy="239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53" y="1225123"/>
            <a:ext cx="4038205" cy="30286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38" y="3706397"/>
            <a:ext cx="3853218" cy="28899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38" y="3458557"/>
            <a:ext cx="3986678" cy="29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245" y="232012"/>
            <a:ext cx="10515600" cy="1093551"/>
          </a:xfrm>
        </p:spPr>
        <p:txBody>
          <a:bodyPr/>
          <a:lstStyle/>
          <a:p>
            <a:r>
              <a:rPr lang="hu-HU" dirty="0"/>
              <a:t>A feladatlapok kipróbálása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5373"/>
            <a:ext cx="10515600" cy="5107439"/>
          </a:xfrm>
        </p:spPr>
        <p:txBody>
          <a:bodyPr>
            <a:noAutofit/>
          </a:bodyPr>
          <a:lstStyle/>
          <a:p>
            <a:r>
              <a:rPr lang="hu-HU" sz="3200" dirty="0"/>
              <a:t>1-2 kivétellel bevált feladatlapok</a:t>
            </a:r>
          </a:p>
          <a:p>
            <a:pPr lvl="1"/>
            <a:r>
              <a:rPr lang="hu-HU" sz="2800" dirty="0"/>
              <a:t>időben hosszú, sok tanári segítség szükséges a számításokhoz</a:t>
            </a:r>
          </a:p>
          <a:p>
            <a:r>
              <a:rPr lang="hu-HU" sz="3200" dirty="0"/>
              <a:t>kifejezett kedvencek</a:t>
            </a:r>
          </a:p>
          <a:p>
            <a:pPr lvl="1"/>
            <a:r>
              <a:rPr lang="hu-HU" sz="2800" dirty="0"/>
              <a:t>Hogyan működik a sütőpor?</a:t>
            </a:r>
          </a:p>
          <a:p>
            <a:pPr lvl="1"/>
            <a:r>
              <a:rPr lang="hu-HU" sz="2800" dirty="0"/>
              <a:t>Oldás és kötés</a:t>
            </a:r>
          </a:p>
          <a:p>
            <a:pPr lvl="1"/>
            <a:r>
              <a:rPr lang="hu-HU" sz="2800" dirty="0"/>
              <a:t>Segítsünk Hamupipőkének!</a:t>
            </a:r>
          </a:p>
          <a:p>
            <a:pPr lvl="1"/>
            <a:r>
              <a:rPr lang="hu-HU" sz="2800" dirty="0"/>
              <a:t>Nem ettünk meszet!</a:t>
            </a:r>
          </a:p>
          <a:p>
            <a:pPr lvl="1"/>
            <a:r>
              <a:rPr lang="hu-HU" sz="2800" dirty="0"/>
              <a:t>Mire jó a tűzijáték?</a:t>
            </a:r>
          </a:p>
          <a:p>
            <a:pPr lvl="1"/>
            <a:r>
              <a:rPr lang="hu-HU" sz="2800" dirty="0"/>
              <a:t>Az indikátoroktól az országzászlókig</a:t>
            </a:r>
          </a:p>
          <a:p>
            <a:pPr lvl="1"/>
            <a:r>
              <a:rPr lang="hu-HU" sz="2800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319245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562</Words>
  <Application>Microsoft Office PowerPoint</Application>
  <PresentationFormat>Szélesvásznú</PresentationFormat>
  <Paragraphs>117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Office-téma</vt:lpstr>
      <vt:lpstr>Pedagógusszerep az MTA-ELTE Kutatásalapú Kémiatanítás Kutatócsoportban</vt:lpstr>
      <vt:lpstr>Tartalom</vt:lpstr>
      <vt:lpstr>A kezdet kezdetén</vt:lpstr>
      <vt:lpstr>Előzetes mérés</vt:lpstr>
      <vt:lpstr>A feladatlapok kipróbálása</vt:lpstr>
      <vt:lpstr>A feladatlapok kipróbálása</vt:lpstr>
      <vt:lpstr>A feladatlapok kipróbálása</vt:lpstr>
      <vt:lpstr>A feladatlapok kipróbálása – MEGÉRI! </vt:lpstr>
      <vt:lpstr>A feladatlapok kipróbálása</vt:lpstr>
      <vt:lpstr>A tanévzáró tesztek</vt:lpstr>
      <vt:lpstr>A tanévzáró tesztek</vt:lpstr>
      <vt:lpstr>Feladatlapok készítése</vt:lpstr>
      <vt:lpstr>Feladatlapok készítése</vt:lpstr>
      <vt:lpstr>Feladatlapok készítése</vt:lpstr>
      <vt:lpstr>Feladatlapok készítése</vt:lpstr>
      <vt:lpstr>Megéri?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Pedagógusszerep az MTA-ELTE Kutatásalapú Kémiatanítás Kutatócsoportban</dc:title>
  <dc:creator>Zsolt Béla Bárány</dc:creator>
  <cp:lastModifiedBy>Edina</cp:lastModifiedBy>
  <cp:revision>31</cp:revision>
  <dcterms:created xsi:type="dcterms:W3CDTF">2019-11-12T03:42:11Z</dcterms:created>
  <dcterms:modified xsi:type="dcterms:W3CDTF">2019-11-25T12:56:33Z</dcterms:modified>
</cp:coreProperties>
</file>