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37"/>
  </p:notesMasterIdLst>
  <p:sldIdLst>
    <p:sldId id="256" r:id="rId4"/>
    <p:sldId id="293" r:id="rId5"/>
    <p:sldId id="319" r:id="rId6"/>
    <p:sldId id="294" r:id="rId7"/>
    <p:sldId id="321" r:id="rId8"/>
    <p:sldId id="295" r:id="rId9"/>
    <p:sldId id="296" r:id="rId10"/>
    <p:sldId id="297" r:id="rId11"/>
    <p:sldId id="320" r:id="rId12"/>
    <p:sldId id="298" r:id="rId13"/>
    <p:sldId id="322" r:id="rId14"/>
    <p:sldId id="309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0" r:id="rId25"/>
    <p:sldId id="311" r:id="rId26"/>
    <p:sldId id="313" r:id="rId27"/>
    <p:sldId id="314" r:id="rId28"/>
    <p:sldId id="315" r:id="rId29"/>
    <p:sldId id="316" r:id="rId30"/>
    <p:sldId id="324" r:id="rId31"/>
    <p:sldId id="323" r:id="rId32"/>
    <p:sldId id="317" r:id="rId33"/>
    <p:sldId id="308" r:id="rId34"/>
    <p:sldId id="291" r:id="rId35"/>
    <p:sldId id="292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18E-F7BC-4F7E-B103-34DD861B8405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BA84-5ADF-4D90-8472-003A7A816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4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8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3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6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17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358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9" y="404285"/>
            <a:ext cx="4968875" cy="2618300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8" y="4246033"/>
            <a:ext cx="4968875" cy="850775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40000"/>
            <a:ext cx="2904744" cy="167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3552147"/>
            <a:ext cx="395630" cy="6705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5096807"/>
            <a:ext cx="4968874" cy="876427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9" y="5714468"/>
            <a:ext cx="2128043" cy="319933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5799001"/>
            <a:ext cx="2825496" cy="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orient="horz" pos="282">
          <p15:clr>
            <a:srgbClr val="FBAE40"/>
          </p15:clr>
        </p15:guide>
        <p15:guide id="3" pos="2381">
          <p15:clr>
            <a:srgbClr val="FBAE40"/>
          </p15:clr>
        </p15:guide>
        <p15:guide id="4" orient="horz" pos="2006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638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4" y="1709739"/>
            <a:ext cx="8064499" cy="1233583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3429001"/>
            <a:ext cx="7705724" cy="2544233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825625"/>
            <a:ext cx="3887788" cy="41476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825625"/>
            <a:ext cx="3886200" cy="414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6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404283"/>
            <a:ext cx="3323724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3630585"/>
            <a:ext cx="395630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4648355"/>
            <a:ext cx="30818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defTabSz="685800"/>
            <a:endParaRPr lang="en-US" sz="140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4" y="1982246"/>
            <a:ext cx="4548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Köszönöm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 a </a:t>
            </a:r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figyelmet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!</a:t>
            </a:r>
            <a:endParaRPr lang="en-US" sz="2600" i="1" cap="all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5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542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9" y="404285"/>
            <a:ext cx="4968875" cy="2618300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8" y="4246033"/>
            <a:ext cx="4968875" cy="850775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6" y="664069"/>
            <a:ext cx="1909813" cy="167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3552147"/>
            <a:ext cx="395630" cy="6705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5096807"/>
            <a:ext cx="4968874" cy="876427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04030" y="5714469"/>
            <a:ext cx="3180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i="1" spc="200" dirty="0">
                <a:solidFill>
                  <a:srgbClr val="BACEE3"/>
                </a:solidFill>
                <a:latin typeface="Ideal Sans Book" charset="0"/>
                <a:ea typeface="Ideal Sans Book" charset="0"/>
                <a:cs typeface="Ideal Sans Book" charset="0"/>
              </a:rPr>
              <a:t>2019</a:t>
            </a:r>
            <a:r>
              <a:rPr lang="en-US" sz="1100" b="1" i="1" spc="200" dirty="0">
                <a:solidFill>
                  <a:srgbClr val="424242"/>
                </a:solidFill>
                <a:latin typeface="Ideal Sans Book" charset="0"/>
                <a:ea typeface="Ideal Sans Book" charset="0"/>
                <a:cs typeface="Ideal Sans Book" charset="0"/>
              </a:rPr>
              <a:t> </a:t>
            </a:r>
            <a:r>
              <a:rPr lang="en-US" sz="1100" b="1" i="1" spc="200" dirty="0">
                <a:solidFill>
                  <a:srgbClr val="00386E"/>
                </a:solidFill>
                <a:latin typeface="Ideal Sans Book" charset="0"/>
                <a:ea typeface="Ideal Sans Book" charset="0"/>
                <a:cs typeface="Ideal Sans Book" charset="0"/>
              </a:rPr>
              <a:t>ÉRTÉKTEREMTŐ TUDOMÁNY</a:t>
            </a:r>
            <a:endParaRPr lang="hu-HU" sz="1100" b="1" i="1" spc="200" dirty="0">
              <a:solidFill>
                <a:srgbClr val="00386E"/>
              </a:solidFill>
              <a:latin typeface="Ideal Sans Book" charset="0"/>
              <a:ea typeface="Ideal Sans Book" charset="0"/>
              <a:cs typeface="Ideal San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45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orient="horz" pos="282">
          <p15:clr>
            <a:srgbClr val="FBAE40"/>
          </p15:clr>
        </p15:guide>
        <p15:guide id="3" pos="2381">
          <p15:clr>
            <a:srgbClr val="FBAE40"/>
          </p15:clr>
        </p15:guide>
        <p15:guide id="4" orient="horz" pos="2006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5853628"/>
            <a:ext cx="926048" cy="8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6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135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4" y="1709739"/>
            <a:ext cx="8064499" cy="1233583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3429001"/>
            <a:ext cx="7705724" cy="2544233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16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825625"/>
            <a:ext cx="3887788" cy="41476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825625"/>
            <a:ext cx="3886200" cy="414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5853628"/>
            <a:ext cx="926048" cy="8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22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5853628"/>
            <a:ext cx="926048" cy="8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7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1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20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404283"/>
            <a:ext cx="3323724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3630585"/>
            <a:ext cx="395630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4648355"/>
            <a:ext cx="30818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defTabSz="685800"/>
            <a:endParaRPr lang="en-US" sz="140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982246"/>
            <a:ext cx="24927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Köszönöm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 </a:t>
            </a:r>
          </a:p>
          <a:p>
            <a:pPr defTabSz="685800"/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a </a:t>
            </a:r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figyelmet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!</a:t>
            </a:r>
            <a:endParaRPr lang="en-US" sz="2600" i="1" cap="all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63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4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50F-86D8-435C-B4A0-D9B811076111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04285"/>
            <a:ext cx="8064499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9" y="1989233"/>
            <a:ext cx="77057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3" y="6309784"/>
            <a:ext cx="395287" cy="365125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685800"/>
            <a:fld id="{FD7096EC-A894-4F47-929A-65581C0900F7}" type="slidenum">
              <a:rPr lang="en-US" smtClean="0">
                <a:solidFill>
                  <a:srgbClr val="8CADD1"/>
                </a:solidFill>
              </a:rPr>
              <a:pPr defTabSz="685800"/>
              <a:t>‹#›</a:t>
            </a:fld>
            <a:endParaRPr lang="en-US" dirty="0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657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pos="5511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431">
          <p15:clr>
            <a:srgbClr val="F26B43"/>
          </p15:clr>
        </p15:guide>
        <p15:guide id="8" orient="horz" pos="2822">
          <p15:clr>
            <a:srgbClr val="F26B43"/>
          </p15:clr>
        </p15:guide>
        <p15:guide id="9" pos="24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04285"/>
            <a:ext cx="8064499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9" y="1989233"/>
            <a:ext cx="77057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3" y="6309784"/>
            <a:ext cx="395287" cy="365125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685800"/>
            <a:fld id="{FD7096EC-A894-4F47-929A-65581C0900F7}" type="slidenum">
              <a:rPr lang="en-US" smtClean="0">
                <a:solidFill>
                  <a:srgbClr val="8CADD1"/>
                </a:solidFill>
              </a:rPr>
              <a:pPr defTabSz="685800"/>
              <a:t>‹#›</a:t>
            </a:fld>
            <a:endParaRPr lang="en-US" dirty="0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5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657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pos="5511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431">
          <p15:clr>
            <a:srgbClr val="F26B43"/>
          </p15:clr>
        </p15:guide>
        <p15:guide id="8" orient="horz" pos="2822">
          <p15:clr>
            <a:srgbClr val="F26B43"/>
          </p15:clr>
        </p15:guide>
        <p15:guide id="9" pos="24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ttomc.elte.hu/publications/90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4499397_Invisible_Learnings_A_commentary_on_John_Hattie's_book_visible_learning_A_synthesis_of_over_800_metaanalyses_relating_to_achievement" TargetMode="External"/><Relationship Id="rId2" Type="http://schemas.openxmlformats.org/officeDocument/2006/relationships/hyperlink" Target="https://www.amazon.de/Visible-Learning-Synthesis-Meta-Analyses-Achievement-ebook/dp/B001OLRMHS?ie=UTF8&amp;tag=googdemozdesk-21&amp;hvadid=355868911827&amp;hvpos=1t1&amp;hvnetw=g&amp;hvrand=4975003184697816291&amp;hvpone=&amp;hvptwo=&amp;hvqmt=b&amp;hvdev=c&amp;hvdvcmdl=&amp;hvlocint=&amp;hvlocphy=9063082&amp;hvtargid=dsa-19959388920&amp;ref=pd_sl_6z0p6oc4rh_e&amp;language=en_GB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YUooOYbgSU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hyperlink" Target="http://ttomc.elte.hu/publications/90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ta.hu/tantargy-pedagogiai-kutatasi-program/mta-elte-kutatasalapu-kemiatanitas-kutatocsoport-1070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252520" cy="1385447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4000" b="1" dirty="0"/>
              <a:t> „Megvalósítható kutatásalapú kémiatanítás” </a:t>
            </a:r>
            <a:br>
              <a:rPr lang="hu-HU" sz="4000" b="1" dirty="0"/>
            </a:br>
            <a:r>
              <a:rPr lang="hu-HU" sz="4000" b="1" dirty="0"/>
              <a:t>projekt első három évének eredményei</a:t>
            </a:r>
            <a:br>
              <a:rPr lang="hu-HU" sz="3600" dirty="0"/>
            </a:br>
            <a:endParaRPr lang="hu-H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0375" y="3573016"/>
            <a:ext cx="8360097" cy="3168352"/>
          </a:xfrm>
        </p:spPr>
        <p:txBody>
          <a:bodyPr>
            <a:normAutofit/>
          </a:bodyPr>
          <a:lstStyle/>
          <a:p>
            <a:r>
              <a:rPr lang="hu-HU" b="1" dirty="0"/>
              <a:t>Szalay Luca</a:t>
            </a:r>
            <a:r>
              <a:rPr lang="hu-HU" b="1" baseline="30000" dirty="0"/>
              <a:t>1</a:t>
            </a:r>
            <a:r>
              <a:rPr lang="hu-HU" b="1" dirty="0"/>
              <a:t> Tóth Zoltán</a:t>
            </a:r>
            <a:r>
              <a:rPr lang="hu-HU" b="1" baseline="30000" dirty="0"/>
              <a:t>2</a:t>
            </a:r>
            <a:r>
              <a:rPr lang="hu-HU" b="1" dirty="0"/>
              <a:t> és Kiss Edina</a:t>
            </a:r>
            <a:r>
              <a:rPr lang="hu-HU" b="1" baseline="30000" dirty="0"/>
              <a:t>1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60374" y="3789040"/>
            <a:ext cx="8064499" cy="16080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MTA-ELTE Kutatásalapú Kémiatanítás Kutatócsoport</a:t>
            </a:r>
          </a:p>
          <a:p>
            <a:pPr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1 </a:t>
            </a:r>
            <a:r>
              <a:rPr lang="hu-HU" sz="2800" b="0" dirty="0">
                <a:latin typeface="Calibri" panose="020F0502020204030204" pitchFamily="34" charset="0"/>
              </a:rPr>
              <a:t>ELTE, Kémiai Intézet</a:t>
            </a:r>
            <a:endParaRPr lang="en-US" sz="2800" b="0" dirty="0"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2</a:t>
            </a:r>
            <a:r>
              <a:rPr lang="hu-HU" sz="2800" b="0" dirty="0">
                <a:latin typeface="Calibri" panose="020F0502020204030204" pitchFamily="34" charset="0"/>
              </a:rPr>
              <a:t>Debreceni Egyetem, Kémiai Intézet</a:t>
            </a:r>
          </a:p>
        </p:txBody>
      </p:sp>
      <p:sp>
        <p:nvSpPr>
          <p:cNvPr id="6" name="AutoShape 2" descr="Eötvös Loránd Tudományegyetem logó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90" y="160338"/>
            <a:ext cx="1523810" cy="15238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" y="57235"/>
            <a:ext cx="1511752" cy="1511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38" y="189213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2483768" y="5652779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algn="ctr"/>
            <a:r>
              <a:rPr lang="hu-HU" dirty="0"/>
              <a:t>„Megvalósítható kutatásalapú kémiatanítás” projekt</a:t>
            </a:r>
          </a:p>
          <a:p>
            <a:pPr algn="ctr"/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  <a:hlinkClick r:id="rId5"/>
              </a:rPr>
              <a:t>http://ttomc.elte.hu/publications/90</a:t>
            </a:r>
            <a:r>
              <a:rPr lang="hu-HU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" y="5397104"/>
            <a:ext cx="2339752" cy="15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2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3" y="1124744"/>
            <a:ext cx="9144000" cy="5849165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 csoportok eredménye a T0 teszten szignifikánsan különböző </a:t>
            </a:r>
            <a:r>
              <a:rPr lang="hu-HU" sz="2400" b="1" dirty="0"/>
              <a:t>→ </a:t>
            </a:r>
          </a:p>
          <a:p>
            <a:pPr marL="0" indent="0">
              <a:buNone/>
            </a:pPr>
            <a:r>
              <a:rPr lang="hu-HU" sz="2400" b="1" dirty="0"/>
              <a:t>	befolyásolhatja a beavatkozás fejlesztő hatását.</a:t>
            </a:r>
          </a:p>
          <a:p>
            <a:r>
              <a:rPr lang="hu-HU" sz="2400" b="1" dirty="0"/>
              <a:t>Föltételezhető, hogy ezen kívül befolyásolják a fejlesztő hatást még egyéb paraméterek:</a:t>
            </a:r>
          </a:p>
          <a:p>
            <a:pPr lvl="1"/>
            <a:r>
              <a:rPr lang="hu-HU" sz="2400" dirty="0"/>
              <a:t>	az iskola erőssége (a „legjobbiskola.hu” oldal alapján 3 kategória)</a:t>
            </a:r>
          </a:p>
          <a:p>
            <a:pPr lvl="1"/>
            <a:r>
              <a:rPr lang="hu-HU" sz="2400" dirty="0"/>
              <a:t>	a szociális háttér (van-e az anyának diplomája vagy nincs?)</a:t>
            </a:r>
          </a:p>
          <a:p>
            <a:pPr lvl="1"/>
            <a:r>
              <a:rPr lang="hu-HU" sz="2400" dirty="0"/>
              <a:t>	a tanuló neme (fiú/lány).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A vizsgált háttérváltozók közül csak a nemnek (fiú/lány) nincs szignifikáns hatása!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Párillesztés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(„</a:t>
            </a:r>
            <a:r>
              <a:rPr lang="hu-HU" sz="2400" i="1" dirty="0" err="1"/>
              <a:t>matched</a:t>
            </a:r>
            <a:r>
              <a:rPr lang="hu-HU" sz="2400" i="1" dirty="0"/>
              <a:t> </a:t>
            </a:r>
            <a:r>
              <a:rPr lang="hu-HU" sz="2400" i="1" dirty="0" err="1"/>
              <a:t>pair</a:t>
            </a:r>
            <a:r>
              <a:rPr lang="hu-HU" sz="2400" i="1" dirty="0"/>
              <a:t> </a:t>
            </a:r>
            <a:r>
              <a:rPr lang="hu-HU" sz="2400" i="1" dirty="0" err="1"/>
              <a:t>method</a:t>
            </a:r>
            <a:r>
              <a:rPr lang="hu-HU" sz="2400" dirty="0"/>
              <a:t>”): </a:t>
            </a:r>
            <a:r>
              <a:rPr lang="hu-HU" sz="2400" dirty="0" err="1"/>
              <a:t>csoportonként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	170+170+170=510 tanuló kiválasztása, akik között már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0000"/>
                </a:solidFill>
              </a:rPr>
              <a:t>	nincs a fenti paraméterekben szignifikáns különbség</a:t>
            </a:r>
            <a:r>
              <a:rPr lang="hu-HU" sz="2400" dirty="0"/>
              <a:t>.</a:t>
            </a:r>
          </a:p>
          <a:p>
            <a:r>
              <a:rPr lang="hu-HU" sz="2400" dirty="0"/>
              <a:t>A 7. osztályos elemzések ezen az 510 fős mintán történtek.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4799" y="1030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III.1. ANCOVA és </a:t>
            </a:r>
            <a:r>
              <a:rPr lang="hu-HU" sz="2800" b="1" dirty="0">
                <a:solidFill>
                  <a:srgbClr val="FF0000"/>
                </a:solidFill>
              </a:rPr>
              <a:t>párillesztés</a:t>
            </a:r>
            <a:r>
              <a:rPr lang="hu-HU" sz="2800" b="1" dirty="0"/>
              <a:t> a </a:t>
            </a:r>
          </a:p>
          <a:p>
            <a:pPr algn="ctr"/>
            <a:r>
              <a:rPr lang="hu-HU" sz="2800" b="1" dirty="0"/>
              <a:t>7. osztály elején (T0) és végén (T1) írt tesztekre</a:t>
            </a:r>
            <a:endParaRPr lang="hu-HU" sz="2800" dirty="0"/>
          </a:p>
        </p:txBody>
      </p:sp>
      <p:sp>
        <p:nvSpPr>
          <p:cNvPr id="6" name="Jobbra nyíl 4">
            <a:extLst>
              <a:ext uri="{FF2B5EF4-FFF2-40B4-BE49-F238E27FC236}">
                <a16:creationId xmlns:a16="http://schemas.microsoft.com/office/drawing/2014/main" id="{4658E9BF-FD74-4F33-866F-EC2FE0077CDE}"/>
              </a:ext>
            </a:extLst>
          </p:cNvPr>
          <p:cNvSpPr/>
          <p:nvPr/>
        </p:nvSpPr>
        <p:spPr>
          <a:xfrm>
            <a:off x="3059832" y="4653136"/>
            <a:ext cx="41036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22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0" y="2132856"/>
            <a:ext cx="7991475" cy="40481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" y="274638"/>
            <a:ext cx="8227219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894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/>
              <a:t>III.2. ANCOVA </a:t>
            </a:r>
            <a:r>
              <a:rPr lang="hu-HU" sz="3200" b="1" dirty="0">
                <a:solidFill>
                  <a:srgbClr val="FF0000"/>
                </a:solidFill>
              </a:rPr>
              <a:t>párillesztés nélkül </a:t>
            </a:r>
            <a:r>
              <a:rPr lang="hu-HU" sz="3200" b="1" dirty="0"/>
              <a:t>a 8. és 9. osztályos fejlesztés eredményeinek előzetes elemzéséhez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6444"/>
            <a:ext cx="9144000" cy="6101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Kovariancia-analízis (ANCOVA) – </a:t>
            </a:r>
            <a:r>
              <a:rPr lang="hu-HU" sz="2400" dirty="0">
                <a:solidFill>
                  <a:srgbClr val="FF0000"/>
                </a:solidFill>
              </a:rPr>
              <a:t>hatás: </a:t>
            </a:r>
            <a:r>
              <a:rPr lang="hu-HU" sz="2400" i="1" dirty="0">
                <a:solidFill>
                  <a:srgbClr val="FF0000"/>
                </a:solidFill>
              </a:rPr>
              <a:t>parciális éta-négyzet</a:t>
            </a:r>
          </a:p>
          <a:p>
            <a:r>
              <a:rPr lang="hu-HU" sz="2400" dirty="0"/>
              <a:t>Függő változó:  teszt/részteszt eredménye (%), ill. attitűd kérdések és jegyek esetén a változás a folytonos változó.</a:t>
            </a:r>
          </a:p>
          <a:p>
            <a:r>
              <a:rPr lang="hu-HU" sz="2400" dirty="0"/>
              <a:t>Paraméterek (független változók):</a:t>
            </a:r>
          </a:p>
          <a:p>
            <a:pPr lvl="1"/>
            <a:r>
              <a:rPr lang="hu-HU" sz="2400" dirty="0"/>
              <a:t>	fejlesztés (kontroll, elméleti, kísérleti csoportok) </a:t>
            </a:r>
          </a:p>
          <a:p>
            <a:pPr lvl="1"/>
            <a:r>
              <a:rPr lang="hu-HU" sz="2400" dirty="0"/>
              <a:t>	iskola rangja (gyenge, közepes, erős)</a:t>
            </a:r>
          </a:p>
          <a:p>
            <a:pPr lvl="1"/>
            <a:r>
              <a:rPr lang="hu-HU" sz="2400" dirty="0"/>
              <a:t>	anya iskolai végzettsége (</a:t>
            </a:r>
            <a:r>
              <a:rPr lang="hu-HU" sz="2400" dirty="0" err="1"/>
              <a:t>nemdiplomás</a:t>
            </a:r>
            <a:r>
              <a:rPr lang="hu-HU" sz="2400" dirty="0"/>
              <a:t>, diplomás)</a:t>
            </a:r>
          </a:p>
          <a:p>
            <a:pPr lvl="1"/>
            <a:r>
              <a:rPr lang="hu-HU" sz="2400" dirty="0"/>
              <a:t>	előző teszt eredménye (gyenge, közepes, jó)</a:t>
            </a:r>
          </a:p>
          <a:p>
            <a:pPr lvl="1"/>
            <a:r>
              <a:rPr lang="hu-HU" sz="2400" dirty="0"/>
              <a:t>	nem (fiú, lány)</a:t>
            </a:r>
          </a:p>
          <a:p>
            <a:r>
              <a:rPr lang="hu-HU" sz="2400" dirty="0"/>
              <a:t>Kovariánsok:</a:t>
            </a:r>
          </a:p>
          <a:p>
            <a:pPr lvl="1"/>
            <a:r>
              <a:rPr lang="hu-HU" sz="2400" dirty="0"/>
              <a:t>	a tantárgyi jegy (1 – 5)</a:t>
            </a:r>
          </a:p>
          <a:p>
            <a:pPr lvl="1"/>
            <a:r>
              <a:rPr lang="hu-HU" sz="2400" dirty="0"/>
              <a:t>	a tantárgy szeretete (0 – 4)</a:t>
            </a:r>
          </a:p>
          <a:p>
            <a:pPr lvl="1"/>
            <a:r>
              <a:rPr lang="hu-HU" sz="2400" dirty="0"/>
              <a:t>	a kísérletek fontossága (0 – 4)</a:t>
            </a:r>
          </a:p>
          <a:p>
            <a:pPr lvl="1"/>
            <a:r>
              <a:rPr lang="hu-HU" sz="2400" dirty="0"/>
              <a:t>	a receptszerű kísérletezés előnyben részesítése (0 – 4)</a:t>
            </a:r>
          </a:p>
          <a:p>
            <a:pPr lvl="1"/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0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IV. A 7. osztályos eredmények</a:t>
            </a:r>
          </a:p>
        </p:txBody>
      </p:sp>
    </p:spTree>
    <p:extLst>
      <p:ext uri="{BB962C8B-B14F-4D97-AF65-F5344CB8AC3E}">
        <p14:creationId xmlns:p14="http://schemas.microsoft.com/office/powerpoint/2010/main" val="156009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28" y="0"/>
            <a:ext cx="8064499" cy="63106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IV.1. A teljes teszten elért eredmények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5"/>
            <a:ext cx="9112547" cy="6226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 paraméterbecslés (</a:t>
            </a:r>
            <a:r>
              <a:rPr lang="hu-HU" sz="2400" dirty="0" err="1"/>
              <a:t>Parameter</a:t>
            </a:r>
            <a:r>
              <a:rPr lang="hu-HU" sz="2400" dirty="0"/>
              <a:t> </a:t>
            </a:r>
            <a:r>
              <a:rPr lang="hu-HU" sz="2400" dirty="0" err="1"/>
              <a:t>Estimates</a:t>
            </a:r>
            <a:r>
              <a:rPr lang="hu-HU" sz="2400" dirty="0"/>
              <a:t>) szerint a T1 teszten elért összes pontszám (T1</a:t>
            </a:r>
            <a:r>
              <a:rPr lang="hu-HU" sz="2400" baseline="-25000" dirty="0"/>
              <a:t>teljes</a:t>
            </a:r>
            <a:r>
              <a:rPr lang="hu-HU" sz="2400" dirty="0"/>
              <a:t>) tekintetében </a:t>
            </a:r>
            <a:r>
              <a:rPr lang="hu-HU" sz="2400" b="1" dirty="0">
                <a:solidFill>
                  <a:srgbClr val="FF0000"/>
                </a:solidFill>
              </a:rPr>
              <a:t>egyik kísérleti csoport eredménye sem különbözik szignifikánsan a kontrollcsoportétól:</a:t>
            </a: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hu-HU" sz="2400" dirty="0"/>
              <a:t>p &lt; 0.05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tekinthető szignifikánsnak (amikor 95%-os a valószínűsége annak, hogy van eltérés a kontrollcsoporthoz képest).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**Kovariancia analíziskor (SPSS ANCOVA) a hatás nagyságát jellemzi.</a:t>
            </a:r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0238C864-67E0-48D7-8F72-5F3270B41D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402" y="1859080"/>
          <a:ext cx="9112547" cy="328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617">
                  <a:extLst>
                    <a:ext uri="{9D8B030D-6E8A-4147-A177-3AD203B41FA5}">
                      <a16:colId xmlns:a16="http://schemas.microsoft.com/office/drawing/2014/main" val="230710582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905104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8830657"/>
                    </a:ext>
                  </a:extLst>
                </a:gridCol>
                <a:gridCol w="2784450">
                  <a:extLst>
                    <a:ext uri="{9D8B030D-6E8A-4147-A177-3AD203B41FA5}">
                      <a16:colId xmlns:a16="http://schemas.microsoft.com/office/drawing/2014/main" val="2077744963"/>
                    </a:ext>
                  </a:extLst>
                </a:gridCol>
              </a:tblGrid>
              <a:tr h="83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Becsült átlag (T1</a:t>
                      </a:r>
                      <a:r>
                        <a:rPr lang="hu-HU" sz="2400" baseline="-25000" dirty="0">
                          <a:effectLst/>
                        </a:rPr>
                        <a:t>teljes</a:t>
                      </a:r>
                      <a:r>
                        <a:rPr lang="hu-HU" sz="2400" dirty="0">
                          <a:effectLst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Az eltérés szignifikanciája*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Éta négyzet (</a:t>
                      </a:r>
                      <a:r>
                        <a:rPr lang="hu-HU" sz="2400" dirty="0" err="1">
                          <a:effectLst/>
                        </a:rPr>
                        <a:t>Partial</a:t>
                      </a:r>
                      <a:r>
                        <a:rPr lang="hu-HU" sz="2400" dirty="0">
                          <a:effectLst/>
                        </a:rPr>
                        <a:t> Eta </a:t>
                      </a:r>
                      <a:r>
                        <a:rPr lang="hu-HU" sz="2400" dirty="0" err="1">
                          <a:effectLst/>
                        </a:rPr>
                        <a:t>Squared</a:t>
                      </a:r>
                      <a:r>
                        <a:rPr lang="hu-HU" sz="2400" dirty="0">
                          <a:effectLst/>
                        </a:rPr>
                        <a:t>, PES) **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86998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csoport (</a:t>
                      </a:r>
                      <a:r>
                        <a:rPr lang="hu-HU" sz="2400" dirty="0">
                          <a:effectLst/>
                        </a:rPr>
                        <a:t>kontroll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37,05%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-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427960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csoport („elméleti”)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40,49%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p = 0.081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0.006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55446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csoport („gyakorlati”)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35,29%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p = 0.371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0.002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2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9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5EB262-7570-482F-B417-CB60C458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9163014" cy="1143000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Éta négyzet és parciális Éta négyzet</a:t>
            </a:r>
            <a:br>
              <a:rPr lang="hu-HU" sz="2800" b="1" dirty="0"/>
            </a:br>
            <a:r>
              <a:rPr lang="hu-HU" sz="2800" dirty="0"/>
              <a:t>(A hatás variancia és a hatás variancia + a többi variancia hányadosa.)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B19B063-A809-4445-A47F-640CB1FB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3" y="2348880"/>
            <a:ext cx="905494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4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4507-C2E5-468D-BD62-B38E03A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18"/>
            <a:ext cx="8229600" cy="876102"/>
          </a:xfrm>
        </p:spPr>
        <p:txBody>
          <a:bodyPr>
            <a:normAutofit/>
          </a:bodyPr>
          <a:lstStyle/>
          <a:p>
            <a:r>
              <a:rPr lang="hu-HU" sz="2800" b="1" dirty="0"/>
              <a:t>IV.2. Az alteszteken elért 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43C59-C965-46A7-8B4E-BA43601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0" y="1052736"/>
            <a:ext cx="9042594" cy="5772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/>
              <a:t>Altesztek:</a:t>
            </a:r>
          </a:p>
          <a:p>
            <a:r>
              <a:rPr lang="hu-HU" sz="2400" dirty="0"/>
              <a:t>Alacsonyabb rendű műveletek (ismeret, megértés, alkalmazás)</a:t>
            </a:r>
          </a:p>
          <a:p>
            <a:r>
              <a:rPr lang="hu-HU" sz="2400" dirty="0"/>
              <a:t>Kísérlettervezéses feladatok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A </a:t>
            </a:r>
            <a:r>
              <a:rPr lang="hu-HU" sz="2400" dirty="0">
                <a:solidFill>
                  <a:srgbClr val="FF0000"/>
                </a:solidFill>
              </a:rPr>
              <a:t>2. csoport szignifikánsan jobban </a:t>
            </a:r>
            <a:r>
              <a:rPr lang="hu-HU" sz="2400" dirty="0"/>
              <a:t>teljesít a másik két csoportnál az </a:t>
            </a:r>
            <a:r>
              <a:rPr lang="hu-HU" sz="2400" dirty="0">
                <a:solidFill>
                  <a:srgbClr val="FF0000"/>
                </a:solidFill>
              </a:rPr>
              <a:t>alacsonyabb rendű műveletek </a:t>
            </a:r>
            <a:r>
              <a:rPr lang="hu-HU" sz="2400" dirty="0"/>
              <a:t>alteszten.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A kísérlettervezéses feladatok megoldásának sikerességében nincs a csoportok között szignifikáns különbség.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23E02D6-E458-4560-B900-EDE4CE924D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6576" y="2348880"/>
          <a:ext cx="8854106" cy="259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43058494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192227286"/>
                    </a:ext>
                  </a:extLst>
                </a:gridCol>
                <a:gridCol w="2445394">
                  <a:extLst>
                    <a:ext uri="{9D8B030D-6E8A-4147-A177-3AD203B41FA5}">
                      <a16:colId xmlns:a16="http://schemas.microsoft.com/office/drawing/2014/main" val="309230787"/>
                    </a:ext>
                  </a:extLst>
                </a:gridCol>
              </a:tblGrid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Csoport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</a:t>
                      </a:r>
                      <a:r>
                        <a:rPr lang="hu-HU" sz="2000" baseline="-25000" dirty="0">
                          <a:effectLst/>
                        </a:rPr>
                        <a:t>Alacsonyabb rendű műveletek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</a:t>
                      </a:r>
                      <a:r>
                        <a:rPr lang="hu-HU" sz="2000" baseline="-25000" dirty="0">
                          <a:effectLst/>
                        </a:rPr>
                        <a:t>Kísérlettervezés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719793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1. csoport (kontroll)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42.51%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31.89%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754665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2. csoport („elméleti”)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46.98%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34.46%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102745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3. csoport („kísérleti”)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38.92%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32.17%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859257"/>
                  </a:ext>
                </a:extLst>
              </a:tr>
              <a:tr h="881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p &lt; 0.05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1. csoport – 2. csoport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2. csoport – 3. csoport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09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4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8032FC-6206-4967-8DC1-7DFE55D5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/>
          </a:bodyPr>
          <a:lstStyle/>
          <a:p>
            <a:r>
              <a:rPr lang="hu-HU" sz="2800" b="1" dirty="0"/>
              <a:t>IV.3. Szignifikáns paraméterhatások (PES)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1F19A1-7F03-449C-8709-C7815EC6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394326"/>
          </a:xfrm>
        </p:spPr>
        <p:txBody>
          <a:bodyPr/>
          <a:lstStyle/>
          <a:p>
            <a:r>
              <a:rPr lang="hu-HU" sz="2400" b="1" dirty="0">
                <a:solidFill>
                  <a:srgbClr val="FF0000"/>
                </a:solidFill>
              </a:rPr>
              <a:t>T0</a:t>
            </a:r>
            <a:r>
              <a:rPr lang="hu-HU" sz="2400" dirty="0"/>
              <a:t> teljes teszt és az altesztek: </a:t>
            </a:r>
            <a:r>
              <a:rPr lang="hu-HU" sz="2400" dirty="0">
                <a:solidFill>
                  <a:srgbClr val="FF0000"/>
                </a:solidFill>
              </a:rPr>
              <a:t>anya iskolai végzettsége</a:t>
            </a:r>
            <a:endParaRPr lang="hu-HU" sz="2400" dirty="0"/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teljes teszt és a </a:t>
            </a:r>
            <a:r>
              <a:rPr lang="hu-HU" sz="2400" b="1" dirty="0">
                <a:solidFill>
                  <a:srgbClr val="FF0000"/>
                </a:solidFill>
              </a:rPr>
              <a:t>kísérlettervezés </a:t>
            </a:r>
            <a:r>
              <a:rPr lang="hu-HU" sz="2400" dirty="0"/>
              <a:t>alteszt: </a:t>
            </a:r>
            <a:r>
              <a:rPr lang="hu-HU" sz="2400" dirty="0">
                <a:solidFill>
                  <a:srgbClr val="FF0000"/>
                </a:solidFill>
              </a:rPr>
              <a:t>iskola rangja </a:t>
            </a:r>
            <a:r>
              <a:rPr lang="hu-HU" sz="2400" dirty="0"/>
              <a:t>(a magas rangú iskolákban a tanulók szignifikánsan jobb eredményt értek el, mint a közepes vagy alacsony rangú iskolákban.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teljes teszt és az </a:t>
            </a:r>
            <a:r>
              <a:rPr lang="hu-HU" sz="2400" dirty="0">
                <a:solidFill>
                  <a:srgbClr val="FF0000"/>
                </a:solidFill>
              </a:rPr>
              <a:t>alacsonyabb rendű </a:t>
            </a:r>
            <a:r>
              <a:rPr lang="hu-HU" sz="2400" dirty="0"/>
              <a:t>műveletek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alteszt: fejlesztés típusa  (a 2. csoport szignifikánsan jobb a másik kettőnél).</a:t>
            </a:r>
          </a:p>
          <a:p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E4C4290-DA99-4A89-8A28-DB576A15408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396" y="3149026"/>
          <a:ext cx="8820471" cy="3708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5284872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6017943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08478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8546966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334164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4633180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2760288627"/>
                    </a:ext>
                  </a:extLst>
                </a:gridCol>
              </a:tblGrid>
              <a:tr h="654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Teljes teszt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Alacsonyabb rendű műveletek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Kísérlettervezés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4039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Parameter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66409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Csoport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(fejlesztés típusa)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0.014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0.029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48922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Iskola rangja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0.020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0.020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90427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Anya végzettsége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0.087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0.071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0.037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74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54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41389"/>
            <a:ext cx="8064499" cy="63106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IV.4. Következtetés és feltételezések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62810"/>
            <a:ext cx="9144000" cy="6295190"/>
          </a:xfrm>
        </p:spPr>
        <p:txBody>
          <a:bodyPr>
            <a:noAutofit/>
          </a:bodyPr>
          <a:lstStyle/>
          <a:p>
            <a:r>
              <a:rPr lang="hu-HU" sz="2400" dirty="0"/>
              <a:t>A 7. osztályban </a:t>
            </a:r>
            <a:r>
              <a:rPr lang="hu-HU" sz="2400" b="1" dirty="0">
                <a:solidFill>
                  <a:srgbClr val="FF0000"/>
                </a:solidFill>
              </a:rPr>
              <a:t>nem sikerült pozitív hatást elérni a kísérlettervező képesség fejlődése tekintetében</a:t>
            </a:r>
          </a:p>
          <a:p>
            <a:pPr lvl="1"/>
            <a:r>
              <a:rPr lang="hu-HU" sz="2400" dirty="0"/>
              <a:t>a 12-13 éves korosztály esetén (         TÁMOP-os kutatás: 14-15 évesek)</a:t>
            </a:r>
          </a:p>
          <a:p>
            <a:pPr lvl="1"/>
            <a:r>
              <a:rPr lang="hu-HU" sz="2400" dirty="0"/>
              <a:t>1 tanéven át tartó beavatkozás során (       TÁMOP-os kutatás: 3 tanóra)</a:t>
            </a:r>
          </a:p>
          <a:p>
            <a:r>
              <a:rPr lang="hu-HU" sz="2400" dirty="0"/>
              <a:t>FELTÉTELEZÉSEK: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</a:rPr>
              <a:t>Szintugrás</a:t>
            </a:r>
            <a:r>
              <a:rPr lang="hu-HU" sz="2400" dirty="0">
                <a:solidFill>
                  <a:srgbClr val="FF0000"/>
                </a:solidFill>
              </a:rPr>
              <a:t> az absztrakciós készség fejlődésében 12 és 14 éves kor között?</a:t>
            </a:r>
          </a:p>
          <a:p>
            <a:pPr lvl="1"/>
            <a:r>
              <a:rPr lang="hu-HU" sz="2400" dirty="0"/>
              <a:t>Az évi 6 óra kevés?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</a:rPr>
              <a:t>Hosszabb távon </a:t>
            </a:r>
            <a:r>
              <a:rPr lang="hu-HU" sz="2400" dirty="0"/>
              <a:t>nem marad meg a pozitív hatás?</a:t>
            </a:r>
          </a:p>
          <a:p>
            <a:pPr lvl="1"/>
            <a:r>
              <a:rPr lang="hu-HU" sz="2400" dirty="0"/>
              <a:t>Elfáradtak a tanulók a tanév végére?</a:t>
            </a:r>
          </a:p>
          <a:p>
            <a:pPr lvl="1"/>
            <a:r>
              <a:rPr lang="hu-HU" sz="2400" dirty="0"/>
              <a:t>A 45 perces tudásfelmérés nem elég megbízható?</a:t>
            </a:r>
            <a:endParaRPr lang="hu-HU" sz="2400" dirty="0">
              <a:solidFill>
                <a:srgbClr val="C00000"/>
              </a:solidFill>
            </a:endParaRPr>
          </a:p>
          <a:p>
            <a:pPr lvl="1"/>
            <a:r>
              <a:rPr lang="hu-HU" sz="2400" dirty="0"/>
              <a:t>A magyar </a:t>
            </a:r>
            <a:r>
              <a:rPr lang="hu-HU" sz="2400" b="1" dirty="0"/>
              <a:t>kémia tantervek zsúfoltsága </a:t>
            </a:r>
            <a:r>
              <a:rPr lang="hu-HU" sz="2400" b="1" dirty="0" err="1"/>
              <a:t>demotiválja</a:t>
            </a:r>
            <a:r>
              <a:rPr lang="hu-HU" sz="2400" dirty="0"/>
              <a:t> a tanulókat?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</a:rPr>
              <a:t>A tanár hatása </a:t>
            </a:r>
            <a:r>
              <a:rPr lang="hu-HU" sz="2400" b="1">
                <a:solidFill>
                  <a:srgbClr val="FF0000"/>
                </a:solidFill>
              </a:rPr>
              <a:t>és szerepe a </a:t>
            </a:r>
            <a:r>
              <a:rPr lang="hu-HU" sz="2400" b="1" dirty="0">
                <a:solidFill>
                  <a:srgbClr val="FF0000"/>
                </a:solidFill>
              </a:rPr>
              <a:t>döntő?...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Nyíl: balra-jobbra mutató 4">
            <a:extLst>
              <a:ext uri="{FF2B5EF4-FFF2-40B4-BE49-F238E27FC236}">
                <a16:creationId xmlns:a16="http://schemas.microsoft.com/office/drawing/2014/main" id="{E9A85199-9875-401C-A32A-B32AAE206761}"/>
              </a:ext>
            </a:extLst>
          </p:cNvPr>
          <p:cNvSpPr/>
          <p:nvPr/>
        </p:nvSpPr>
        <p:spPr>
          <a:xfrm>
            <a:off x="4860032" y="1556792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-jobbra mutató 5">
            <a:extLst>
              <a:ext uri="{FF2B5EF4-FFF2-40B4-BE49-F238E27FC236}">
                <a16:creationId xmlns:a16="http://schemas.microsoft.com/office/drawing/2014/main" id="{F211079C-07E1-49F7-8F0F-DDF35F3FF3BE}"/>
              </a:ext>
            </a:extLst>
          </p:cNvPr>
          <p:cNvSpPr/>
          <p:nvPr/>
        </p:nvSpPr>
        <p:spPr>
          <a:xfrm>
            <a:off x="5580112" y="2348880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91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V. A módosított kutatási modell 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és előzetes eredményei</a:t>
            </a:r>
          </a:p>
        </p:txBody>
      </p:sp>
    </p:spTree>
    <p:extLst>
      <p:ext uri="{BB962C8B-B14F-4D97-AF65-F5344CB8AC3E}">
        <p14:creationId xmlns:p14="http://schemas.microsoft.com/office/powerpoint/2010/main" val="265057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0066" y="-166241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7598" y="787785"/>
            <a:ext cx="9024927" cy="3357634"/>
          </a:xfrm>
        </p:spPr>
        <p:txBody>
          <a:bodyPr>
            <a:normAutofit lnSpcReduction="10000"/>
          </a:bodyPr>
          <a:lstStyle/>
          <a:p>
            <a:pPr marL="571500" indent="-571500">
              <a:buAutoNum type="romanUcPeriod"/>
            </a:pPr>
            <a:r>
              <a:rPr lang="hu-HU" dirty="0"/>
              <a:t>Előzmények és kutatási kérdések</a:t>
            </a:r>
          </a:p>
          <a:p>
            <a:pPr marL="571500" indent="-571500">
              <a:buAutoNum type="romanUcPeriod"/>
            </a:pPr>
            <a:r>
              <a:rPr lang="hu-HU" dirty="0"/>
              <a:t>A kutatási keretei</a:t>
            </a:r>
          </a:p>
          <a:p>
            <a:pPr marL="571500" indent="-571500">
              <a:buAutoNum type="romanUcPeriod"/>
            </a:pPr>
            <a:r>
              <a:rPr lang="hu-HU" dirty="0"/>
              <a:t>Az eredmények értékelésének módszerei</a:t>
            </a:r>
          </a:p>
          <a:p>
            <a:pPr marL="0" indent="0">
              <a:buNone/>
            </a:pPr>
            <a:r>
              <a:rPr lang="hu-HU" dirty="0"/>
              <a:t>IV. A 7. osztályos eredmények</a:t>
            </a:r>
          </a:p>
          <a:p>
            <a:pPr marL="0" indent="0">
              <a:buNone/>
            </a:pPr>
            <a:r>
              <a:rPr lang="hu-HU" dirty="0"/>
              <a:t>V. Módosított kutatási modell és előzetes eredményei</a:t>
            </a:r>
          </a:p>
          <a:p>
            <a:pPr marL="0" indent="0">
              <a:buNone/>
            </a:pPr>
            <a:r>
              <a:rPr lang="hu-HU" dirty="0"/>
              <a:t>VI. Az eddigi eredmények és kontextusba helyezésük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30" y="3962042"/>
            <a:ext cx="5148369" cy="28959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40" y="3956445"/>
            <a:ext cx="4499992" cy="31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6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1" y="0"/>
            <a:ext cx="8064499" cy="587373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V.1. „</a:t>
            </a:r>
            <a:r>
              <a:rPr lang="hu-HU" sz="2800" b="1" dirty="0" err="1"/>
              <a:t>Újratervezés</a:t>
            </a:r>
            <a:r>
              <a:rPr lang="hu-HU" sz="2800" b="1" dirty="0"/>
              <a:t>”…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73158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dirty="0"/>
              <a:t>Fejlődéspszichológus: a kétféle minta más </a:t>
            </a:r>
            <a:r>
              <a:rPr lang="hu-HU" sz="2400" dirty="0" err="1"/>
              <a:t>kohort</a:t>
            </a:r>
            <a:r>
              <a:rPr lang="hu-HU" sz="2400" dirty="0"/>
              <a:t> („évjárat”) +</a:t>
            </a:r>
          </a:p>
          <a:p>
            <a:pPr lvl="1">
              <a:spcBef>
                <a:spcPts val="600"/>
              </a:spcBef>
            </a:pPr>
            <a:r>
              <a:rPr lang="hu-HU" sz="2400" dirty="0"/>
              <a:t>A digitális bennszülöttek: „</a:t>
            </a:r>
            <a:r>
              <a:rPr lang="hu-HU" sz="2400" i="1" dirty="0" err="1"/>
              <a:t>trial</a:t>
            </a:r>
            <a:r>
              <a:rPr lang="hu-HU" sz="2400" i="1" dirty="0"/>
              <a:t> and </a:t>
            </a:r>
            <a:r>
              <a:rPr lang="hu-HU" sz="2400" i="1" dirty="0" err="1"/>
              <a:t>error</a:t>
            </a:r>
            <a:r>
              <a:rPr lang="hu-HU" sz="2400" i="1" dirty="0"/>
              <a:t>”           </a:t>
            </a:r>
            <a:r>
              <a:rPr lang="hu-HU" sz="2400" dirty="0">
                <a:solidFill>
                  <a:srgbClr val="FF0000"/>
                </a:solidFill>
              </a:rPr>
              <a:t>nem illeszkedik a szisztematikus tudományos megközelítéshez.</a:t>
            </a:r>
          </a:p>
          <a:p>
            <a:pPr lvl="1">
              <a:spcBef>
                <a:spcPts val="600"/>
              </a:spcBef>
            </a:pPr>
            <a:r>
              <a:rPr lang="hu-HU" sz="2400" dirty="0">
                <a:solidFill>
                  <a:srgbClr val="FF0000"/>
                </a:solidFill>
              </a:rPr>
              <a:t>Számítógépes játékok: </a:t>
            </a:r>
            <a:r>
              <a:rPr lang="hu-HU" sz="2400" dirty="0" err="1"/>
              <a:t>contingencia</a:t>
            </a:r>
            <a:r>
              <a:rPr lang="hu-HU" sz="2400" dirty="0"/>
              <a:t> (esetlegesség) és azonnali megerősítés         </a:t>
            </a:r>
            <a:r>
              <a:rPr lang="hu-HU" sz="2400" dirty="0">
                <a:solidFill>
                  <a:srgbClr val="FF0000"/>
                </a:solidFill>
              </a:rPr>
              <a:t>leszoktatnak a kitartó munkáról, ami a természettudományokban szükséges.</a:t>
            </a:r>
          </a:p>
          <a:p>
            <a:pPr lvl="1"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12-13 éves tanulók nagy része még a </a:t>
            </a:r>
            <a:r>
              <a:rPr lang="hu-HU" sz="2400" b="1" dirty="0" err="1">
                <a:solidFill>
                  <a:srgbClr val="FF0000"/>
                </a:solidFill>
              </a:rPr>
              <a:t>Piaget</a:t>
            </a:r>
            <a:r>
              <a:rPr lang="hu-HU" sz="2400" b="1" dirty="0">
                <a:solidFill>
                  <a:srgbClr val="FF0000"/>
                </a:solidFill>
              </a:rPr>
              <a:t>-féle konkrét gondolati műveletek fázisában van          nem tudott a 6 kísérlet tervezéséből általánosítani (absztrahálni).</a:t>
            </a:r>
            <a:endParaRPr lang="hu-HU" sz="2400" dirty="0"/>
          </a:p>
          <a:p>
            <a:pPr lvl="1"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Direkt módon és a tanulók nyelvén el kell magyarázni </a:t>
            </a:r>
            <a:r>
              <a:rPr lang="hu-HU" sz="2400" dirty="0"/>
              <a:t>a kísérlettervezés lényegét (pl. </a:t>
            </a:r>
            <a:r>
              <a:rPr lang="hu-HU" sz="2400" dirty="0" err="1"/>
              <a:t>Piaget</a:t>
            </a:r>
            <a:r>
              <a:rPr lang="hu-HU" sz="2400" dirty="0"/>
              <a:t> afrikai és dél-amerikai törzsekkel végzett kísérletei).</a:t>
            </a:r>
          </a:p>
          <a:p>
            <a:pPr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kísérlettervezést TANÍTANI KELL!!! </a:t>
            </a:r>
            <a:r>
              <a:rPr lang="hu-HU" sz="2400" dirty="0"/>
              <a:t>Pl. az „Egyszerre csak egy tényezőt változtatunk („</a:t>
            </a:r>
            <a:r>
              <a:rPr lang="hu-HU" sz="2400" i="1" dirty="0" err="1"/>
              <a:t>ceteris</a:t>
            </a:r>
            <a:r>
              <a:rPr lang="hu-HU" sz="2400" i="1" dirty="0"/>
              <a:t> </a:t>
            </a:r>
            <a:r>
              <a:rPr lang="hu-HU" sz="2400" i="1" dirty="0" err="1"/>
              <a:t>paribus</a:t>
            </a:r>
            <a:r>
              <a:rPr lang="hu-HU" sz="2400" dirty="0"/>
              <a:t>”) elv alkalmazását:</a:t>
            </a:r>
          </a:p>
          <a:p>
            <a:pPr lvl="1">
              <a:spcBef>
                <a:spcPts val="600"/>
              </a:spcBef>
            </a:pPr>
            <a:r>
              <a:rPr lang="hu-HU" sz="2400" dirty="0"/>
              <a:t>2. csoport esetén a </a:t>
            </a:r>
            <a:r>
              <a:rPr lang="hu-HU" sz="2400" dirty="0">
                <a:solidFill>
                  <a:srgbClr val="FF0000"/>
                </a:solidFill>
              </a:rPr>
              <a:t>receptszerű kísérlet </a:t>
            </a:r>
            <a:r>
              <a:rPr lang="hu-HU" sz="2400" b="1" dirty="0">
                <a:solidFill>
                  <a:srgbClr val="FF0000"/>
                </a:solidFill>
              </a:rPr>
              <a:t>UTÁN</a:t>
            </a:r>
          </a:p>
          <a:p>
            <a:pPr lvl="1">
              <a:spcBef>
                <a:spcPts val="600"/>
              </a:spcBef>
            </a:pPr>
            <a:r>
              <a:rPr lang="hu-HU" sz="2400" dirty="0"/>
              <a:t>3. csoport estén a </a:t>
            </a:r>
            <a:r>
              <a:rPr lang="hu-HU" sz="2400" dirty="0">
                <a:solidFill>
                  <a:srgbClr val="FF0000"/>
                </a:solidFill>
              </a:rPr>
              <a:t>kísérlettervezés </a:t>
            </a:r>
            <a:r>
              <a:rPr lang="hu-HU" sz="2400" b="1" dirty="0">
                <a:solidFill>
                  <a:srgbClr val="FF0000"/>
                </a:solidFill>
              </a:rPr>
              <a:t>ELŐTT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20</a:t>
            </a:fld>
            <a:endParaRPr lang="en-US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2E9631EB-504D-4E94-AF5C-2E013D908405}"/>
              </a:ext>
            </a:extLst>
          </p:cNvPr>
          <p:cNvSpPr/>
          <p:nvPr/>
        </p:nvSpPr>
        <p:spPr>
          <a:xfrm flipV="1">
            <a:off x="4654550" y="4869160"/>
            <a:ext cx="648072" cy="29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48" y="1028982"/>
            <a:ext cx="481626" cy="1158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836A270-0DE3-495D-821B-625A2D8A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22" y="3413944"/>
            <a:ext cx="481626" cy="11583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073E811-C21D-4DA8-A12A-20BE95C2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04864"/>
            <a:ext cx="481626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5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statisztikai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7" y="4669575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437321" y="77925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V.2. Kutatási modell a </a:t>
            </a:r>
            <a:r>
              <a:rPr lang="hu-HU" sz="2800" b="1" dirty="0">
                <a:solidFill>
                  <a:srgbClr val="FF0000"/>
                </a:solidFill>
                <a:latin typeface="+mj-lt"/>
              </a:rPr>
              <a:t>2017/2018. </a:t>
            </a:r>
            <a:r>
              <a:rPr lang="hu-HU" sz="2800" b="1" dirty="0">
                <a:latin typeface="+mj-lt"/>
              </a:rPr>
              <a:t>tanévtől</a:t>
            </a:r>
            <a:endParaRPr lang="hu-HU" sz="2400" b="1" dirty="0">
              <a:solidFill>
                <a:srgbClr val="1B5C93"/>
              </a:solidFill>
              <a:latin typeface="+mj-lt"/>
            </a:endParaRP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8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200" y="303768"/>
            <a:ext cx="35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teljes teszten elért hatásnagyság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1161" y="36279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IMA részteszten elért hatásnagyság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635861" y="3430130"/>
            <a:ext cx="453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kísérlettervezés részteszten elért hatásnagyság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944920" y="84279"/>
            <a:ext cx="4091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V.3. A feltételezett paraméterek hatása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07646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" y="407570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" y="67234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7200" y="303768"/>
            <a:ext cx="35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teljes teszten elért hatásnagyság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1161" y="36279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IMA részteszten elért hatásnagyság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35861" y="3358295"/>
            <a:ext cx="453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kísérlettervezés részteszten elért hatásnagyság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770192" y="84279"/>
            <a:ext cx="405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V.4. A fejlesztés hatása a kontrollcsoporthoz viszonyítva</a:t>
            </a:r>
          </a:p>
        </p:txBody>
      </p:sp>
      <p:pic>
        <p:nvPicPr>
          <p:cNvPr id="9" name="Kép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124"/>
            <a:ext cx="4584700" cy="2755900"/>
          </a:xfrm>
          <a:prstGeom prst="rect">
            <a:avLst/>
          </a:prstGeom>
          <a:noFill/>
        </p:spPr>
      </p:pic>
      <p:pic>
        <p:nvPicPr>
          <p:cNvPr id="10" name="Kép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004626"/>
            <a:ext cx="4584700" cy="2755900"/>
          </a:xfrm>
          <a:prstGeom prst="rect">
            <a:avLst/>
          </a:prstGeom>
          <a:noFill/>
        </p:spPr>
      </p:pic>
      <p:pic>
        <p:nvPicPr>
          <p:cNvPr id="11" name="Kép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55" y="3997252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492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95536" y="75982"/>
            <a:ext cx="823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V.5. „Mennyire kedveled a kémiát?”</a:t>
            </a:r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33" y="980728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" y="3806838"/>
            <a:ext cx="4584700" cy="2755900"/>
          </a:xfrm>
          <a:prstGeom prst="rect">
            <a:avLst/>
          </a:prstGeom>
          <a:noFill/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74" y="3806838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27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75982"/>
            <a:ext cx="8231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V.6. „Mennyire tartod fontosnak, hogy a természettudományokban az elképzeléseinket kísérletekkel igazoljuk?”</a:t>
            </a:r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33" y="1670753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" y="4075090"/>
            <a:ext cx="4584700" cy="27559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509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7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95536" y="48687"/>
            <a:ext cx="8231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V.7. „Jobban szeretem az olyan kísérleteket, amelyeket leírás (recept) alapján kell elvégezni, mint amelyeket nekem kell megtervezni.”</a:t>
            </a:r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33" y="1670611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" y="4102100"/>
            <a:ext cx="4584700" cy="2755900"/>
          </a:xfrm>
          <a:prstGeom prst="rect">
            <a:avLst/>
          </a:prstGeom>
          <a:noFill/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4102100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21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6817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V.8. A kémia érdemjegy változása</a:t>
            </a:r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99" y="1019904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" y="3645024"/>
            <a:ext cx="4584700" cy="2755900"/>
          </a:xfrm>
          <a:prstGeom prst="rect">
            <a:avLst/>
          </a:prstGeom>
          <a:noFill/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000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287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VI. Az eddigi eredmények és kontextusba helyezésük</a:t>
            </a:r>
          </a:p>
        </p:txBody>
      </p:sp>
    </p:spTree>
    <p:extLst>
      <p:ext uri="{BB962C8B-B14F-4D97-AF65-F5344CB8AC3E}">
        <p14:creationId xmlns:p14="http://schemas.microsoft.com/office/powerpoint/2010/main" val="66090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b="1" dirty="0"/>
              <a:t>VI.1. A fejlesztés hatása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837029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7. évfolyam :	</a:t>
            </a:r>
            <a:r>
              <a:rPr lang="hu-HU" sz="2400" dirty="0">
                <a:solidFill>
                  <a:srgbClr val="FF0000"/>
                </a:solidFill>
              </a:rPr>
              <a:t>gyenge fejlesztő hatás az elméleti csoportban</a:t>
            </a:r>
          </a:p>
          <a:p>
            <a:r>
              <a:rPr lang="hu-HU" sz="2400" dirty="0"/>
              <a:t>		a kísérlettervezés részteszten a kísérleti csoport 				rontott</a:t>
            </a:r>
          </a:p>
          <a:p>
            <a:r>
              <a:rPr lang="hu-HU" sz="2400" dirty="0"/>
              <a:t>		a fejlesztés hatásával összemérhető az iskola 				erősségének hatása.</a:t>
            </a:r>
          </a:p>
          <a:p>
            <a:endParaRPr lang="hu-HU" sz="2400" dirty="0"/>
          </a:p>
          <a:p>
            <a:r>
              <a:rPr lang="hu-HU" sz="2400" dirty="0"/>
              <a:t>8. évfolyam:	</a:t>
            </a:r>
            <a:r>
              <a:rPr lang="hu-HU" sz="2400" dirty="0">
                <a:solidFill>
                  <a:srgbClr val="FF0000"/>
                </a:solidFill>
              </a:rPr>
              <a:t>közepesen erős fejlesztő hatás mindkét csoportban 				és mindkét részteszten</a:t>
            </a:r>
          </a:p>
          <a:p>
            <a:r>
              <a:rPr lang="hu-HU" sz="2400" dirty="0"/>
              <a:t>		a fejlesztés hatását jóval meghaladja </a:t>
            </a:r>
          </a:p>
          <a:p>
            <a:r>
              <a:rPr lang="hu-HU" sz="2400" dirty="0"/>
              <a:t>			az előzetes tudás (IMA részteszten)</a:t>
            </a:r>
          </a:p>
          <a:p>
            <a:r>
              <a:rPr lang="hu-HU" sz="2400" dirty="0"/>
              <a:t>			az iskola rangja (kísérletterv. részteszten).</a:t>
            </a:r>
          </a:p>
          <a:p>
            <a:r>
              <a:rPr lang="hu-HU" sz="2400" dirty="0"/>
              <a:t>			</a:t>
            </a:r>
          </a:p>
          <a:p>
            <a:r>
              <a:rPr lang="hu-HU" sz="2400" dirty="0"/>
              <a:t>9. évfolyam:	</a:t>
            </a:r>
            <a:r>
              <a:rPr lang="hu-HU" sz="2400" b="1" dirty="0">
                <a:solidFill>
                  <a:srgbClr val="FF0000"/>
                </a:solidFill>
              </a:rPr>
              <a:t>a kontroll csoporthoz képest mért fejlődés megállt </a:t>
            </a:r>
            <a:r>
              <a:rPr lang="hu-HU" sz="2400" dirty="0"/>
              <a:t>			</a:t>
            </a:r>
            <a:r>
              <a:rPr lang="hu-HU" sz="2400" dirty="0">
                <a:solidFill>
                  <a:srgbClr val="FF0000"/>
                </a:solidFill>
              </a:rPr>
              <a:t>mindkét csoportban és mindkét részteszten</a:t>
            </a:r>
          </a:p>
          <a:p>
            <a:r>
              <a:rPr lang="hu-HU" sz="2400" dirty="0"/>
              <a:t>		mindkét részteszten az iskola rangjának és az 				előzetes tudásnak a hatása került előtérbe.</a:t>
            </a:r>
          </a:p>
        </p:txBody>
      </p:sp>
    </p:spTree>
    <p:extLst>
      <p:ext uri="{BB962C8B-B14F-4D97-AF65-F5344CB8AC3E}">
        <p14:creationId xmlns:p14="http://schemas.microsoft.com/office/powerpoint/2010/main" val="240269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I. Előzmények és kutatási kérdések</a:t>
            </a:r>
          </a:p>
        </p:txBody>
      </p:sp>
    </p:spTree>
    <p:extLst>
      <p:ext uri="{BB962C8B-B14F-4D97-AF65-F5344CB8AC3E}">
        <p14:creationId xmlns:p14="http://schemas.microsoft.com/office/powerpoint/2010/main" val="3843916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-6627" y="83671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dirty="0">
                <a:solidFill>
                  <a:srgbClr val="FF0000"/>
                </a:solidFill>
              </a:rPr>
              <a:t>A kémia kedveltsége egyre csökkent</a:t>
            </a:r>
            <a:r>
              <a:rPr lang="hu-HU" sz="2400" dirty="0"/>
              <a:t>,  </a:t>
            </a:r>
          </a:p>
          <a:p>
            <a:r>
              <a:rPr lang="hu-HU" sz="2400" dirty="0"/>
              <a:t>	a fejlesztés gyenge pozitív hatása csak 7.-ben mutatható ki, 	az iskola rangjának és az előismeretnek a hatása erőteljesebb.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rgbClr val="FF0000"/>
                </a:solidFill>
              </a:rPr>
              <a:t>A kísérletek megítélése 7.-ben negatív, 8.-ban pozitív változást mutat</a:t>
            </a:r>
            <a:r>
              <a:rPr lang="hu-HU" sz="2400" dirty="0"/>
              <a:t>, </a:t>
            </a:r>
          </a:p>
          <a:p>
            <a:r>
              <a:rPr lang="hu-HU" sz="2400" dirty="0"/>
              <a:t>	de a fejlesztésnek csak 7.-ben gyenge pozitív hatása (</a:t>
            </a:r>
            <a:r>
              <a:rPr lang="hu-HU" sz="2400" dirty="0" err="1"/>
              <a:t>kís</a:t>
            </a:r>
            <a:r>
              <a:rPr lang="hu-HU" sz="2400" dirty="0"/>
              <a:t>. </a:t>
            </a:r>
            <a:r>
              <a:rPr lang="hu-HU" sz="2400" dirty="0" err="1"/>
              <a:t>csop</a:t>
            </a:r>
            <a:r>
              <a:rPr lang="hu-HU" sz="2400" dirty="0"/>
              <a:t>.), </a:t>
            </a:r>
          </a:p>
          <a:p>
            <a:r>
              <a:rPr lang="hu-HU" sz="2400" dirty="0"/>
              <a:t>	az iskola rangjának és az előismeretnek a hatása erőteljesebb.</a:t>
            </a:r>
          </a:p>
          <a:p>
            <a:endParaRPr lang="hu-HU" dirty="0"/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rgbClr val="FF0000"/>
                </a:solidFill>
              </a:rPr>
              <a:t>A kísérlettervezés megítélése mindhárom csoportban pozitív   irányban változott</a:t>
            </a:r>
            <a:r>
              <a:rPr lang="hu-HU" sz="2400" dirty="0"/>
              <a:t>,</a:t>
            </a:r>
          </a:p>
          <a:p>
            <a:r>
              <a:rPr lang="hu-HU" sz="2400" dirty="0"/>
              <a:t>	de ebben a fejlesztésnek gyakorlatilag semmi hatása nincs.</a:t>
            </a:r>
          </a:p>
          <a:p>
            <a:endParaRPr lang="hu-HU" sz="2400" dirty="0"/>
          </a:p>
          <a:p>
            <a:r>
              <a:rPr lang="hu-HU" sz="2400" dirty="0"/>
              <a:t>-    </a:t>
            </a:r>
            <a:r>
              <a:rPr lang="hu-HU" sz="2400" dirty="0">
                <a:solidFill>
                  <a:srgbClr val="FF0000"/>
                </a:solidFill>
              </a:rPr>
              <a:t>Az érdemjegyek egyre csökkennek</a:t>
            </a:r>
            <a:r>
              <a:rPr lang="hu-HU" sz="2400" dirty="0"/>
              <a:t>, </a:t>
            </a:r>
          </a:p>
          <a:p>
            <a:r>
              <a:rPr lang="hu-HU" sz="2400" dirty="0"/>
              <a:t>	de a fejlesztés hatására a kísérleti csoportban kevésbé, </a:t>
            </a:r>
          </a:p>
          <a:p>
            <a:r>
              <a:rPr lang="hu-HU" sz="2400" dirty="0"/>
              <a:t>	az iskola rangjának és az előismeretnek 8.-ban meghatározó 		szerepe van.</a:t>
            </a:r>
          </a:p>
          <a:p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b="1" dirty="0"/>
              <a:t>VI.2. Az attitűdök és érdemjegyek változása</a:t>
            </a:r>
          </a:p>
        </p:txBody>
      </p:sp>
    </p:spTree>
    <p:extLst>
      <p:ext uri="{BB962C8B-B14F-4D97-AF65-F5344CB8AC3E}">
        <p14:creationId xmlns:p14="http://schemas.microsoft.com/office/powerpoint/2010/main" val="237871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+mn-lt"/>
              </a:rPr>
              <a:t>VI.3. Az eddigi eredmények kontextusba helyezése</a:t>
            </a:r>
            <a:br>
              <a:rPr lang="hu-HU" sz="2800" b="1" dirty="0">
                <a:latin typeface="+mn-lt"/>
              </a:rPr>
            </a:br>
            <a:endParaRPr lang="hu-HU" sz="2800" b="1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7046" y="50578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John </a:t>
            </a:r>
            <a:r>
              <a:rPr lang="en-US" sz="2400" b="1" dirty="0"/>
              <a:t>Hattie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Univ</a:t>
            </a:r>
            <a:r>
              <a:rPr lang="hu-HU" sz="2400" dirty="0"/>
              <a:t>. of Auckland, New </a:t>
            </a:r>
            <a:r>
              <a:rPr lang="hu-HU" sz="2400" dirty="0" err="1"/>
              <a:t>Zealand</a:t>
            </a:r>
            <a:r>
              <a:rPr lang="hu-HU" sz="2400" dirty="0"/>
              <a:t>) könyve </a:t>
            </a:r>
            <a:r>
              <a:rPr lang="hu-HU" sz="2400" b="1" dirty="0"/>
              <a:t>(</a:t>
            </a:r>
            <a:r>
              <a:rPr lang="en-US" sz="2400" dirty="0">
                <a:hlinkClick r:id="rId2"/>
              </a:rPr>
              <a:t>Visible Learning: A synthesis of</a:t>
            </a:r>
            <a:r>
              <a:rPr lang="hu-HU" sz="2400" dirty="0">
                <a:hlinkClick r:id="rId2"/>
              </a:rPr>
              <a:t> </a:t>
            </a:r>
            <a:r>
              <a:rPr lang="en-US" sz="2400" dirty="0">
                <a:hlinkClick r:id="rId2"/>
              </a:rPr>
              <a:t>over 800 meta-analyses relating to achievement</a:t>
            </a:r>
            <a:r>
              <a:rPr lang="hu-HU" sz="2400" b="1" dirty="0"/>
              <a:t>)</a:t>
            </a:r>
          </a:p>
          <a:p>
            <a:r>
              <a:rPr lang="hu-HU" sz="2400" dirty="0" err="1"/>
              <a:t>Snook</a:t>
            </a:r>
            <a:r>
              <a:rPr lang="hu-HU" sz="2400" dirty="0"/>
              <a:t>, I. </a:t>
            </a:r>
            <a:r>
              <a:rPr lang="hu-HU" sz="2400" i="1" dirty="0" err="1"/>
              <a:t>et</a:t>
            </a:r>
            <a:r>
              <a:rPr lang="hu-HU" sz="2400" i="1" dirty="0"/>
              <a:t> </a:t>
            </a:r>
            <a:r>
              <a:rPr lang="hu-HU" sz="2400" i="1" dirty="0" err="1"/>
              <a:t>al</a:t>
            </a:r>
            <a:r>
              <a:rPr lang="hu-HU" sz="2400" i="1" dirty="0"/>
              <a:t>.: </a:t>
            </a:r>
            <a:r>
              <a:rPr lang="en-US" sz="2400" dirty="0">
                <a:hlinkClick r:id="rId3"/>
              </a:rPr>
              <a:t>Invisible Learnings? A Commentary on John</a:t>
            </a:r>
          </a:p>
          <a:p>
            <a:r>
              <a:rPr lang="en-US" sz="2400" dirty="0">
                <a:hlinkClick r:id="rId3"/>
              </a:rPr>
              <a:t>Hattie’s book: Visible Learning: A synthesis of</a:t>
            </a:r>
            <a:r>
              <a:rPr lang="hu-HU" sz="2400" dirty="0">
                <a:hlinkClick r:id="rId3"/>
              </a:rPr>
              <a:t> </a:t>
            </a:r>
            <a:r>
              <a:rPr lang="en-US" sz="2400" dirty="0">
                <a:hlinkClick r:id="rId3"/>
              </a:rPr>
              <a:t>over 800 meta-analyses relating to achievement</a:t>
            </a:r>
            <a:r>
              <a:rPr lang="hu-HU" sz="2400" dirty="0">
                <a:hlinkClick r:id="rId3"/>
              </a:rPr>
              <a:t> </a:t>
            </a:r>
            <a:r>
              <a:rPr lang="hu-HU" sz="2400" i="1" dirty="0"/>
              <a:t>(</a:t>
            </a:r>
            <a:r>
              <a:rPr lang="hu-HU" sz="2400" i="1" dirty="0" err="1"/>
              <a:t>Massey</a:t>
            </a:r>
            <a:r>
              <a:rPr lang="hu-HU" sz="2400" i="1" dirty="0"/>
              <a:t> University)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A </a:t>
            </a:r>
            <a:r>
              <a:rPr lang="hu-HU" sz="2400" b="1" dirty="0" err="1">
                <a:solidFill>
                  <a:srgbClr val="FF0000"/>
                </a:solidFill>
              </a:rPr>
              <a:t>szocioökonómiai</a:t>
            </a:r>
            <a:r>
              <a:rPr lang="hu-HU" sz="2400" b="1" dirty="0">
                <a:solidFill>
                  <a:srgbClr val="FF0000"/>
                </a:solidFill>
              </a:rPr>
              <a:t> státusz hatása meghatározó </a:t>
            </a:r>
            <a:r>
              <a:rPr lang="hu-HU" sz="2400" dirty="0"/>
              <a:t>(6. old.):</a:t>
            </a:r>
          </a:p>
          <a:p>
            <a:r>
              <a:rPr lang="hu-HU" sz="2400" dirty="0"/>
              <a:t>„</a:t>
            </a:r>
            <a:r>
              <a:rPr lang="en-US" sz="2400" i="1" dirty="0"/>
              <a:t>These studies typically find that most of the variance comes from the</a:t>
            </a:r>
          </a:p>
          <a:p>
            <a:r>
              <a:rPr lang="en-US" sz="2400" i="1" dirty="0"/>
              <a:t>social variables and only a small part from the school (including the teachers).</a:t>
            </a:r>
            <a:r>
              <a:rPr lang="hu-HU" sz="24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Az iskola hatásán belül a tanár hatása a legfontosabb</a:t>
            </a:r>
            <a:r>
              <a:rPr lang="hu-HU" sz="2400" dirty="0"/>
              <a:t> (7. old.):  </a:t>
            </a:r>
          </a:p>
          <a:p>
            <a:r>
              <a:rPr lang="hu-HU" sz="2400" dirty="0"/>
              <a:t>„…</a:t>
            </a:r>
            <a:r>
              <a:rPr lang="en-US" sz="2400" i="1" dirty="0"/>
              <a:t>the teacher is the</a:t>
            </a:r>
            <a:r>
              <a:rPr lang="hu-HU" sz="2400" i="1" dirty="0"/>
              <a:t> </a:t>
            </a:r>
            <a:r>
              <a:rPr lang="en-US" sz="2400" i="1" dirty="0"/>
              <a:t>most important variable, that is, more important than the principal, the curriculum, the</a:t>
            </a:r>
            <a:r>
              <a:rPr lang="hu-HU" sz="2400" i="1" dirty="0"/>
              <a:t> </a:t>
            </a:r>
            <a:r>
              <a:rPr lang="en-US" sz="2400" i="1" dirty="0"/>
              <a:t>school size or the policies</a:t>
            </a:r>
            <a:r>
              <a:rPr lang="en-US" sz="2400" dirty="0"/>
              <a:t>.</a:t>
            </a:r>
            <a:r>
              <a:rPr lang="hu-HU" sz="2400" dirty="0"/>
              <a:t>”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EZEK NEM MENTENEK FÖL A HATÉKONY MÓDSZEREK KERESÉSE ALÓL!</a:t>
            </a:r>
            <a:endParaRPr lang="hu-HU" sz="2400" b="1" dirty="0"/>
          </a:p>
          <a:p>
            <a:r>
              <a:rPr lang="hu-HU" sz="2400" b="1" dirty="0">
                <a:hlinkClick r:id="rId4"/>
              </a:rPr>
              <a:t>Tanulságos </a:t>
            </a:r>
            <a:r>
              <a:rPr lang="hu-HU" sz="2400" b="1" dirty="0" err="1">
                <a:hlinkClick r:id="rId4"/>
              </a:rPr>
              <a:t>videóinterjú</a:t>
            </a:r>
            <a:r>
              <a:rPr lang="hu-HU" sz="2400" b="1" dirty="0">
                <a:hlinkClick r:id="rId4"/>
              </a:rPr>
              <a:t> Prof. John </a:t>
            </a:r>
            <a:r>
              <a:rPr lang="hu-HU" sz="2400" b="1" dirty="0" err="1">
                <a:hlinkClick r:id="rId4"/>
              </a:rPr>
              <a:t>Hattie-vel</a:t>
            </a: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John </a:t>
            </a:r>
            <a:r>
              <a:rPr lang="en-US" sz="2400" b="1" dirty="0"/>
              <a:t>Hattie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Univ</a:t>
            </a:r>
            <a:r>
              <a:rPr lang="hu-HU" sz="2400" dirty="0"/>
              <a:t>. of Auckland, New </a:t>
            </a:r>
            <a:r>
              <a:rPr lang="hu-HU" sz="2400" dirty="0" err="1"/>
              <a:t>Zealand</a:t>
            </a:r>
            <a:r>
              <a:rPr lang="hu-HU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kutatásalapú tanulás gyenge hatásának oka, hogy </a:t>
            </a:r>
            <a:r>
              <a:rPr lang="hu-HU" sz="2400" b="1" dirty="0">
                <a:solidFill>
                  <a:srgbClr val="FF0000"/>
                </a:solidFill>
              </a:rPr>
              <a:t>túl korán vezetik be (előbb meg kellene szerezni a szükséges tárgyi tudást).</a:t>
            </a:r>
          </a:p>
        </p:txBody>
      </p:sp>
    </p:spTree>
    <p:extLst>
      <p:ext uri="{BB962C8B-B14F-4D97-AF65-F5344CB8AC3E}">
        <p14:creationId xmlns:p14="http://schemas.microsoft.com/office/powerpoint/2010/main" val="1065978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9" y="5251479"/>
            <a:ext cx="3306445" cy="160652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99" y="-15788"/>
            <a:ext cx="3076638" cy="17282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57" y="3082875"/>
            <a:ext cx="3649445" cy="2052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32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8" y="43111"/>
            <a:ext cx="3379305" cy="5143500"/>
          </a:xfrm>
        </p:spPr>
        <p:txBody>
          <a:bodyPr/>
          <a:lstStyle/>
          <a:p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„Megvalósítható kutatásalapú kémiatanítás” projekt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http://ttomc.elte.hu/publications/90</a:t>
            </a:r>
            <a:br>
              <a:rPr lang="hu-HU" sz="2000" dirty="0"/>
            </a:br>
            <a:r>
              <a:rPr lang="hu-HU" sz="2000" dirty="0"/>
              <a:t>E-mail: luca@chem.elte.hu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" y="4916125"/>
            <a:ext cx="3488934" cy="195983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-15788"/>
            <a:ext cx="2747797" cy="206084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94" y="1642696"/>
            <a:ext cx="2277137" cy="17078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46" y="1484784"/>
            <a:ext cx="2578671" cy="19340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8" y="4882942"/>
            <a:ext cx="2598818" cy="194911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10" y="4713242"/>
            <a:ext cx="1583865" cy="211105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54" y="1506053"/>
            <a:ext cx="2196540" cy="29287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76" y="3434539"/>
            <a:ext cx="3245014" cy="18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7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1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03" y="46967"/>
            <a:ext cx="8497193" cy="1235441"/>
          </a:xfrm>
        </p:spPr>
        <p:txBody>
          <a:bodyPr>
            <a:noAutofit/>
          </a:bodyPr>
          <a:lstStyle/>
          <a:p>
            <a:r>
              <a:rPr lang="hu-HU" sz="2800" b="1" dirty="0"/>
              <a:t>A „</a:t>
            </a:r>
            <a:r>
              <a:rPr lang="hu-HU" sz="2800" b="1" dirty="0">
                <a:solidFill>
                  <a:srgbClr val="FF0000"/>
                </a:solidFill>
              </a:rPr>
              <a:t>Megvalósítható kutatásalapú kémiatanulás</a:t>
            </a:r>
            <a:r>
              <a:rPr lang="hu-HU" sz="2800" b="1" dirty="0"/>
              <a:t>” projekt</a:t>
            </a:r>
            <a:r>
              <a:rPr lang="hu-HU" sz="2800" b="1" baseline="30000" dirty="0"/>
              <a:t>1 </a:t>
            </a:r>
            <a:r>
              <a:rPr lang="hu-HU" sz="2800" b="1" dirty="0"/>
              <a:t>előzményei és a kutatási kérdések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212622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Bíztató előzmények:</a:t>
            </a:r>
          </a:p>
          <a:p>
            <a:pPr lvl="1"/>
            <a:r>
              <a:rPr lang="hu-HU" sz="2400" dirty="0"/>
              <a:t>A kutatásalapú tanulás egyszerűsített modellje: a receptszerű tanulókísérletek egy részét a </a:t>
            </a:r>
            <a:r>
              <a:rPr lang="hu-HU" sz="2400" dirty="0">
                <a:solidFill>
                  <a:srgbClr val="FF0000"/>
                </a:solidFill>
              </a:rPr>
              <a:t>tanulóknak kell megterveznie.</a:t>
            </a:r>
          </a:p>
          <a:p>
            <a:pPr lvl="1"/>
            <a:r>
              <a:rPr lang="hu-HU" sz="2400" dirty="0">
                <a:solidFill>
                  <a:srgbClr val="FF0000"/>
                </a:solidFill>
              </a:rPr>
              <a:t>Rövid távon, 9. osztályos mintán </a:t>
            </a:r>
            <a:r>
              <a:rPr lang="hu-HU" sz="2400" dirty="0"/>
              <a:t>pozitív eredmények: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en-US" sz="2000" dirty="0"/>
              <a:t>Szalay, L., </a:t>
            </a:r>
            <a:r>
              <a:rPr lang="en-US" sz="2000" dirty="0" err="1"/>
              <a:t>Tóth</a:t>
            </a:r>
            <a:r>
              <a:rPr lang="en-US" sz="2000" dirty="0"/>
              <a:t>, Z., (2016), An inquiry-based approach of traditional</a:t>
            </a:r>
            <a:r>
              <a:rPr lang="hu-HU" sz="2000" dirty="0"/>
              <a:t> </a:t>
            </a:r>
            <a:r>
              <a:rPr lang="en-US" sz="2000" dirty="0"/>
              <a:t>’step-</a:t>
            </a:r>
            <a:r>
              <a:rPr lang="hu-HU" sz="2000" dirty="0"/>
              <a:t>	</a:t>
            </a:r>
            <a:r>
              <a:rPr lang="en-US" sz="2000" dirty="0"/>
              <a:t>by-step’ experiments, </a:t>
            </a:r>
            <a:r>
              <a:rPr lang="en-US" sz="2000" i="1" dirty="0"/>
              <a:t>Chem. Educ. Res. </a:t>
            </a:r>
            <a:r>
              <a:rPr lang="en-US" sz="2000" i="1" dirty="0" err="1"/>
              <a:t>Pract</a:t>
            </a:r>
            <a:r>
              <a:rPr lang="en-US" sz="2000" i="1" dirty="0"/>
              <a:t>.</a:t>
            </a:r>
            <a:r>
              <a:rPr lang="en-US" sz="2000" dirty="0"/>
              <a:t>, 17, 923-961.</a:t>
            </a:r>
            <a:r>
              <a:rPr lang="en-US" sz="2400" dirty="0"/>
              <a:t> </a:t>
            </a:r>
            <a:endParaRPr lang="hu-HU" sz="2400" dirty="0">
              <a:solidFill>
                <a:srgbClr val="FF0000"/>
              </a:solidFill>
            </a:endParaRPr>
          </a:p>
          <a:p>
            <a:pPr lvl="1"/>
            <a:r>
              <a:rPr lang="hu-HU" sz="2400" dirty="0">
                <a:solidFill>
                  <a:srgbClr val="FF0000"/>
                </a:solidFill>
              </a:rPr>
              <a:t>Kutatási kérdések:</a:t>
            </a:r>
          </a:p>
          <a:p>
            <a:pPr lvl="1"/>
            <a:r>
              <a:rPr lang="hu-HU" sz="2400" dirty="0"/>
              <a:t>Hogyan változna a tanulók </a:t>
            </a:r>
            <a:r>
              <a:rPr lang="hu-HU" sz="2400" b="1" dirty="0"/>
              <a:t>kísérlettervező képessége és tárgyi tudása </a:t>
            </a:r>
            <a:r>
              <a:rPr lang="hu-HU" sz="2400" dirty="0"/>
              <a:t>egy hosszabb távú kutatás során?</a:t>
            </a:r>
          </a:p>
          <a:p>
            <a:pPr lvl="1"/>
            <a:r>
              <a:rPr lang="hu-HU" sz="2400" dirty="0"/>
              <a:t>Változtat-e a tanulók </a:t>
            </a:r>
            <a:r>
              <a:rPr lang="hu-HU" sz="2400" b="1" dirty="0"/>
              <a:t>attitűdjén és motiváltságán </a:t>
            </a:r>
            <a:r>
              <a:rPr lang="hu-HU" sz="2400" dirty="0"/>
              <a:t>egy ilyen beavatkozás?</a:t>
            </a:r>
          </a:p>
          <a:p>
            <a:pPr lvl="1"/>
            <a:r>
              <a:rPr lang="hu-HU" sz="2400" dirty="0"/>
              <a:t>Számít-e, hogy a tanulók ténylegesen elvégzik a megtervezett kísérleteket, vagy </a:t>
            </a:r>
            <a:r>
              <a:rPr lang="hu-HU" sz="2400" b="1" dirty="0"/>
              <a:t>elég az elméletben való kísérlettervezés is?</a:t>
            </a:r>
          </a:p>
          <a:p>
            <a:pPr marL="457200" lvl="1" indent="0">
              <a:buNone/>
            </a:pPr>
            <a:r>
              <a:rPr lang="hu-HU" sz="1400" b="1" baseline="30000" dirty="0"/>
              <a:t>1</a:t>
            </a:r>
            <a:r>
              <a:rPr lang="hu-HU" sz="1400" dirty="0">
                <a:hlinkClick r:id="rId2"/>
              </a:rPr>
              <a:t>https://mta.hu/tantargy-pedagogiai-kutatasi-program/mta-elte-kutatasalapu-kemiatanitas-kutatocsoport-107088</a:t>
            </a:r>
            <a:r>
              <a:rPr lang="hu-HU" sz="1400" dirty="0"/>
              <a:t> </a:t>
            </a:r>
            <a:endParaRPr lang="hu-HU" sz="24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II. A kutatás keretei</a:t>
            </a:r>
          </a:p>
        </p:txBody>
      </p:sp>
    </p:spTree>
    <p:extLst>
      <p:ext uri="{BB962C8B-B14F-4D97-AF65-F5344CB8AC3E}">
        <p14:creationId xmlns:p14="http://schemas.microsoft.com/office/powerpoint/2010/main" val="407732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81" y="0"/>
            <a:ext cx="8064499" cy="69564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II.1. A kutatócsoport és a kutatási módszer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648"/>
            <a:ext cx="9144000" cy="6162352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Kutatócsoport: </a:t>
            </a:r>
          </a:p>
          <a:p>
            <a:pPr lvl="1"/>
            <a:r>
              <a:rPr lang="hu-HU" sz="2400" dirty="0"/>
              <a:t>24 kémia tanár</a:t>
            </a:r>
          </a:p>
          <a:p>
            <a:pPr lvl="1"/>
            <a:r>
              <a:rPr lang="hu-HU" sz="2400" dirty="0"/>
              <a:t>5 egyetemi oktató</a:t>
            </a:r>
          </a:p>
          <a:p>
            <a:pPr lvl="1"/>
            <a:r>
              <a:rPr lang="hu-HU" sz="2400" dirty="0"/>
              <a:t>5 egyetemi hallgató (TDK-sok, ill. szakdolgozók).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Kutatási módszer:</a:t>
            </a:r>
          </a:p>
          <a:p>
            <a:pPr lvl="1"/>
            <a:r>
              <a:rPr lang="hu-HU" sz="2400" dirty="0"/>
              <a:t>4 tanév</a:t>
            </a:r>
          </a:p>
          <a:p>
            <a:pPr lvl="1"/>
            <a:r>
              <a:rPr lang="hu-HU" sz="2400" dirty="0"/>
              <a:t>4 x 6 = 24 db </a:t>
            </a:r>
            <a:r>
              <a:rPr lang="hu-HU" sz="2400" b="1" dirty="0"/>
              <a:t>tanulói feladatlap és tanári útmutató</a:t>
            </a:r>
            <a:r>
              <a:rPr lang="hu-HU" sz="2400" dirty="0"/>
              <a:t> (</a:t>
            </a:r>
            <a:r>
              <a:rPr lang="hu-HU" sz="2400" dirty="0" err="1"/>
              <a:t>tanévente</a:t>
            </a:r>
            <a:r>
              <a:rPr lang="hu-HU" sz="2400" dirty="0"/>
              <a:t> 6)</a:t>
            </a:r>
          </a:p>
          <a:p>
            <a:pPr lvl="1"/>
            <a:r>
              <a:rPr lang="hu-HU" sz="2400" b="1" dirty="0"/>
              <a:t>T0 teszt</a:t>
            </a:r>
            <a:r>
              <a:rPr lang="hu-HU" sz="2400" dirty="0"/>
              <a:t>: 2016 ősze; </a:t>
            </a:r>
            <a:r>
              <a:rPr lang="hu-HU" sz="2400" b="1" dirty="0"/>
              <a:t>T1, T2, T3 és T4 tesztek</a:t>
            </a:r>
            <a:r>
              <a:rPr lang="hu-HU" sz="2400" dirty="0"/>
              <a:t>: minden tanév végén:</a:t>
            </a:r>
          </a:p>
          <a:p>
            <a:pPr lvl="2"/>
            <a:r>
              <a:rPr lang="hu-HU" dirty="0"/>
              <a:t>Kísérlettervezés (50%, 9 </a:t>
            </a:r>
            <a:r>
              <a:rPr lang="hu-HU" dirty="0" err="1"/>
              <a:t>item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Ismeret – megértés – alkalmazás  („IMA”, 50%, 9 </a:t>
            </a:r>
            <a:r>
              <a:rPr lang="hu-HU" dirty="0" err="1"/>
              <a:t>item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Háttérváltozók (nem, jegy, iskola, anya iskolai végzettsége)</a:t>
            </a:r>
          </a:p>
          <a:p>
            <a:pPr lvl="2"/>
            <a:r>
              <a:rPr lang="hu-HU" dirty="0"/>
              <a:t>Attitűdök</a:t>
            </a:r>
          </a:p>
          <a:p>
            <a:pPr lvl="2"/>
            <a:r>
              <a:rPr lang="hu-HU" dirty="0"/>
              <a:t>Az adatok statisztikai módszerekkel elemezve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4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12" y="44641"/>
            <a:ext cx="8064499" cy="65554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II.2. A minta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0737"/>
            <a:ext cx="9083953" cy="6167263"/>
          </a:xfrm>
        </p:spPr>
        <p:txBody>
          <a:bodyPr>
            <a:noAutofit/>
          </a:bodyPr>
          <a:lstStyle/>
          <a:p>
            <a:r>
              <a:rPr lang="hu-HU" sz="2400" dirty="0"/>
              <a:t>18 gimnázium (6 vagy 8 osztályos) </a:t>
            </a:r>
          </a:p>
          <a:p>
            <a:r>
              <a:rPr lang="hu-HU" sz="2400" dirty="0"/>
              <a:t>31 osztály/tanulói csoport</a:t>
            </a:r>
          </a:p>
          <a:p>
            <a:r>
              <a:rPr lang="hu-HU" sz="2400" dirty="0"/>
              <a:t>920 hetedik évfolyamos tanuló (12-13 évesek), 883 írt előtesztet</a:t>
            </a:r>
          </a:p>
          <a:p>
            <a:r>
              <a:rPr lang="hu-HU" sz="2400" dirty="0"/>
              <a:t>A tanulók véletlenszerűen szétválogatva 3 csoportra:</a:t>
            </a:r>
          </a:p>
          <a:p>
            <a:pPr marL="457200" lvl="1" indent="0">
              <a:buNone/>
            </a:pPr>
            <a:r>
              <a:rPr lang="hu-HU" sz="2400" b="1" dirty="0"/>
              <a:t>1. csoport – </a:t>
            </a:r>
            <a:r>
              <a:rPr lang="hu-HU" sz="2400" b="1" dirty="0">
                <a:solidFill>
                  <a:srgbClr val="FF0000"/>
                </a:solidFill>
              </a:rPr>
              <a:t>kontroll</a:t>
            </a:r>
            <a:r>
              <a:rPr lang="hu-HU" sz="2400" b="1" dirty="0"/>
              <a:t>: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recept alapján végez kísérleteket</a:t>
            </a:r>
          </a:p>
          <a:p>
            <a:pPr marL="457200" lvl="1" indent="0">
              <a:buNone/>
            </a:pPr>
            <a:r>
              <a:rPr lang="hu-HU" sz="2400" b="1" dirty="0"/>
              <a:t>2. csoport – </a:t>
            </a:r>
            <a:r>
              <a:rPr lang="hu-HU" sz="2400" b="1" dirty="0">
                <a:solidFill>
                  <a:srgbClr val="FF0000"/>
                </a:solidFill>
              </a:rPr>
              <a:t>elméleti</a:t>
            </a:r>
            <a:r>
              <a:rPr lang="hu-HU" sz="2400" b="1" dirty="0"/>
              <a:t>: </a:t>
            </a:r>
            <a:r>
              <a:rPr lang="hu-HU" sz="2400" dirty="0"/>
              <a:t>recept alapján végez kísérleteket </a:t>
            </a:r>
            <a:r>
              <a:rPr lang="hu-HU" sz="2400" b="1" dirty="0">
                <a:solidFill>
                  <a:srgbClr val="FF0000"/>
                </a:solidFill>
              </a:rPr>
              <a:t>+</a:t>
            </a:r>
          </a:p>
          <a:p>
            <a:pPr marL="457200" lvl="1" indent="0">
              <a:buNone/>
            </a:pPr>
            <a:r>
              <a:rPr lang="hu-HU" sz="2400" dirty="0"/>
              <a:t>	7. évfolyamon: </a:t>
            </a:r>
            <a:r>
              <a:rPr lang="hu-HU" sz="2400" dirty="0">
                <a:solidFill>
                  <a:srgbClr val="FF0000"/>
                </a:solidFill>
              </a:rPr>
              <a:t>elméletben tervez további kísérleteket</a:t>
            </a:r>
          </a:p>
          <a:p>
            <a:pPr marL="457200" lvl="1" indent="0">
              <a:buNone/>
            </a:pPr>
            <a:r>
              <a:rPr lang="hu-HU" sz="2400" b="1" dirty="0"/>
              <a:t>    	</a:t>
            </a:r>
            <a:r>
              <a:rPr lang="hu-HU" sz="2400" dirty="0"/>
              <a:t>8. évfolyamtól: a </a:t>
            </a:r>
            <a:r>
              <a:rPr lang="hu-HU" sz="2400" dirty="0">
                <a:solidFill>
                  <a:srgbClr val="FF0000"/>
                </a:solidFill>
              </a:rPr>
              <a:t>kísérlettervezés elmélete </a:t>
            </a:r>
            <a:r>
              <a:rPr lang="hu-HU" sz="2400" b="1" dirty="0">
                <a:solidFill>
                  <a:srgbClr val="FF0000"/>
                </a:solidFill>
              </a:rPr>
              <a:t>utólag</a:t>
            </a:r>
          </a:p>
          <a:p>
            <a:pPr marL="457200" lvl="1" indent="0">
              <a:buNone/>
            </a:pPr>
            <a:r>
              <a:rPr lang="hu-HU" sz="2400" b="1" dirty="0"/>
              <a:t>3. csoport –</a:t>
            </a:r>
            <a:r>
              <a:rPr lang="hu-HU" sz="2400" b="1" dirty="0">
                <a:solidFill>
                  <a:srgbClr val="FF0000"/>
                </a:solidFill>
              </a:rPr>
              <a:t> gyakorlati</a:t>
            </a:r>
            <a:r>
              <a:rPr lang="hu-HU" sz="2400" b="1" i="1" dirty="0"/>
              <a:t>: </a:t>
            </a:r>
            <a:r>
              <a:rPr lang="hu-HU" sz="2400" dirty="0">
                <a:solidFill>
                  <a:srgbClr val="FF0000"/>
                </a:solidFill>
              </a:rPr>
              <a:t>megtervezi és el is végzi </a:t>
            </a:r>
            <a:r>
              <a:rPr lang="hu-HU" sz="2400" dirty="0"/>
              <a:t>ugyanazokat a kísérleteket, mint a 1. és 2. csoportok</a:t>
            </a:r>
          </a:p>
          <a:p>
            <a:pPr marL="457200" lvl="1" indent="0">
              <a:buNone/>
            </a:pPr>
            <a:r>
              <a:rPr lang="hu-HU" sz="2400" dirty="0"/>
              <a:t> 	7. évfolyamon: nincs a feladatlapon segítség a tervezéshez</a:t>
            </a:r>
          </a:p>
          <a:p>
            <a:pPr marL="457200" lvl="1" indent="0">
              <a:buNone/>
            </a:pPr>
            <a:r>
              <a:rPr lang="hu-HU" sz="2400" dirty="0"/>
              <a:t>	8. évfolyamtól: a </a:t>
            </a:r>
            <a:r>
              <a:rPr lang="hu-HU" sz="2400" dirty="0">
                <a:solidFill>
                  <a:srgbClr val="FF0000"/>
                </a:solidFill>
              </a:rPr>
              <a:t>kísérlettervezés elmélete </a:t>
            </a:r>
            <a:r>
              <a:rPr lang="hu-HU" sz="2400" b="1" dirty="0">
                <a:solidFill>
                  <a:srgbClr val="FF0000"/>
                </a:solidFill>
              </a:rPr>
              <a:t>előre </a:t>
            </a:r>
            <a:r>
              <a:rPr lang="hu-HU" sz="2400" dirty="0"/>
              <a:t>(a feladatlapon)</a:t>
            </a:r>
          </a:p>
          <a:p>
            <a:r>
              <a:rPr lang="hu-HU" sz="2400" dirty="0"/>
              <a:t>A nyolcadikos utótesztet 784 tanuló oldotta meg</a:t>
            </a:r>
          </a:p>
          <a:p>
            <a:r>
              <a:rPr lang="hu-HU" sz="2400" dirty="0"/>
              <a:t>A kilencedikes utótesztet 692 tanuló oldotta meg.</a:t>
            </a:r>
          </a:p>
          <a:p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8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statisztikai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437321" y="359860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II.3. Kutatási modell a </a:t>
            </a:r>
            <a:r>
              <a:rPr lang="hu-H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2016/2017.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7" y="466957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III. Az eredmények értékelésének módszerei</a:t>
            </a:r>
          </a:p>
        </p:txBody>
      </p:sp>
    </p:spTree>
    <p:extLst>
      <p:ext uri="{BB962C8B-B14F-4D97-AF65-F5344CB8AC3E}">
        <p14:creationId xmlns:p14="http://schemas.microsoft.com/office/powerpoint/2010/main" val="6730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3.xml><?xml version="1.0" encoding="utf-8"?>
<a:theme xmlns:a="http://schemas.openxmlformats.org/drawingml/2006/main" name="1_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1578</Words>
  <Application>Microsoft Office PowerPoint</Application>
  <PresentationFormat>Diavetítés a képernyőre (4:3 oldalarány)</PresentationFormat>
  <Paragraphs>314</Paragraphs>
  <Slides>33</Slides>
  <Notes>2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33</vt:i4>
      </vt:variant>
    </vt:vector>
  </HeadingPairs>
  <TitlesOfParts>
    <vt:vector size="42" baseType="lpstr">
      <vt:lpstr>Arial</vt:lpstr>
      <vt:lpstr>Calibri</vt:lpstr>
      <vt:lpstr>Constantia</vt:lpstr>
      <vt:lpstr>Franklin Gothic Book</vt:lpstr>
      <vt:lpstr>Ideal Sans Book</vt:lpstr>
      <vt:lpstr>Wingdings</vt:lpstr>
      <vt:lpstr>Office-téma</vt:lpstr>
      <vt:lpstr>MTÜ - előadás PowerPoint sablon 2017 - színhelyes</vt:lpstr>
      <vt:lpstr>1_MTÜ - előadás PowerPoint sablon 2017 - színhelyes</vt:lpstr>
      <vt:lpstr>A „Megvalósítható kutatásalapú kémiatanítás”  projekt első három évének eredményei </vt:lpstr>
      <vt:lpstr>Tartalom</vt:lpstr>
      <vt:lpstr>I. Előzmények és kutatási kérdések</vt:lpstr>
      <vt:lpstr>A „Megvalósítható kutatásalapú kémiatanulás” projekt1 előzményei és a kutatási kérdések</vt:lpstr>
      <vt:lpstr>II. A kutatás keretei</vt:lpstr>
      <vt:lpstr>II.1. A kutatócsoport és a kutatási módszer </vt:lpstr>
      <vt:lpstr>II.2. A minta</vt:lpstr>
      <vt:lpstr>3.3 kutatási módszer –  a modell</vt:lpstr>
      <vt:lpstr>III. Az eredmények értékelésének módszerei</vt:lpstr>
      <vt:lpstr>PowerPoint-bemutató</vt:lpstr>
      <vt:lpstr>PowerPoint-bemutató</vt:lpstr>
      <vt:lpstr>III.2. ANCOVA párillesztés nélkül a 8. és 9. osztályos fejlesztés eredményeinek előzetes elemzéséhez</vt:lpstr>
      <vt:lpstr>IV. A 7. osztályos eredmények</vt:lpstr>
      <vt:lpstr>IV.1. A teljes teszten elért eredmények</vt:lpstr>
      <vt:lpstr>Éta négyzet és parciális Éta négyzet (A hatás variancia és a hatás variancia + a többi variancia hányadosa.)</vt:lpstr>
      <vt:lpstr>IV.2. Az alteszteken elért eredmények</vt:lpstr>
      <vt:lpstr>IV.3. Szignifikáns paraméterhatások (PES)</vt:lpstr>
      <vt:lpstr>IV.4. Következtetés és feltételezések</vt:lpstr>
      <vt:lpstr>V. A módosított kutatási modell  és előzetes eredményei</vt:lpstr>
      <vt:lpstr>V.1. „Újratervezés”…</vt:lpstr>
      <vt:lpstr>3.3 kutatási módszer –  a modell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VI. Az eddigi eredmények és kontextusba helyezésük</vt:lpstr>
      <vt:lpstr>VI.1. A fejlesztés hatása</vt:lpstr>
      <vt:lpstr>VI.2. Az attitűdök és érdemjegyek változása</vt:lpstr>
      <vt:lpstr>VI.3. Az eddigi eredmények kontextusba helyezése </vt:lpstr>
      <vt:lpstr>Az elődás elkészítését a Magyar Tudományos Akadémia Tantárgypedagógiai Kutatási Programja támogatta.  MTA-ELTE Kutatásalapú Kémiatanítás Kutatócsoport  „Megvalósítható kutatásalapú kémiatanítás” projekt  Honlap: http://ttomc.elte.hu/publications/90 E-mail: luca@chem.elte.hu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Kutatásalapú kémiatanítás:  Egy longitudinális vizsgálat első évének eredményei</dc:title>
  <dc:creator>Dr. Tóth Zoltán</dc:creator>
  <cp:lastModifiedBy>Szalay Luca</cp:lastModifiedBy>
  <cp:revision>138</cp:revision>
  <dcterms:created xsi:type="dcterms:W3CDTF">2017-11-07T13:28:48Z</dcterms:created>
  <dcterms:modified xsi:type="dcterms:W3CDTF">2019-11-20T05:57:47Z</dcterms:modified>
</cp:coreProperties>
</file>