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64" r:id="rId2"/>
    <p:sldId id="265" r:id="rId3"/>
    <p:sldId id="296" r:id="rId4"/>
    <p:sldId id="286" r:id="rId5"/>
    <p:sldId id="284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59" r:id="rId21"/>
    <p:sldId id="263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E3"/>
    <a:srgbClr val="1B5C93"/>
    <a:srgbClr val="0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38" autoAdjust="0"/>
    <p:restoredTop sz="50057"/>
  </p:normalViewPr>
  <p:slideViewPr>
    <p:cSldViewPr snapToGrid="0" snapToObjects="1" showGuides="1">
      <p:cViewPr varScale="1">
        <p:scale>
          <a:sx n="73" d="100"/>
          <a:sy n="73" d="100"/>
        </p:scale>
        <p:origin x="7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</a:t>
            </a:r>
            <a:r>
              <a:rPr lang="hu-HU" dirty="0"/>
              <a:t>8</a:t>
            </a:r>
            <a:r>
              <a:rPr lang="en-US" dirty="0"/>
              <a:t>. November </a:t>
            </a:r>
            <a:r>
              <a:rPr lang="hu-HU" dirty="0"/>
              <a:t>17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Problémák és megoldások az interdiszciplináris “STEM” oktatásban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Gingl Zoltán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hu-HU" dirty="0"/>
              <a:t>Szegedi Tudományegyetem</a:t>
            </a:r>
          </a:p>
          <a:p>
            <a:r>
              <a:rPr lang="hu-HU" dirty="0"/>
              <a:t>Műszaki Informatika Tanszék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3779838" y="4511410"/>
            <a:ext cx="2128043" cy="239950"/>
          </a:xfrm>
        </p:spPr>
        <p:txBody>
          <a:bodyPr/>
          <a:lstStyle/>
          <a:p>
            <a:r>
              <a:rPr lang="hu-HU" dirty="0"/>
              <a:t>2019. November 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Nagyobb műveltség, interdiszciplináris tudás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174" y="894522"/>
            <a:ext cx="6148156" cy="405535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6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8" y="866085"/>
            <a:ext cx="6864443" cy="298767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1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12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893" y="2643223"/>
            <a:ext cx="3178072" cy="23629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99" y="282683"/>
            <a:ext cx="3402027" cy="22890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302" y="155620"/>
            <a:ext cx="3185663" cy="240281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799" y="2643223"/>
            <a:ext cx="3839348" cy="21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1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438150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69" y="423033"/>
            <a:ext cx="5440761" cy="37017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41" y="2723322"/>
            <a:ext cx="2886787" cy="20090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141" y="177750"/>
            <a:ext cx="2720985" cy="24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3" y="104430"/>
            <a:ext cx="7075163" cy="26188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90" y="2739232"/>
            <a:ext cx="1914525" cy="22669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502" y="3205957"/>
            <a:ext cx="4381500" cy="1333500"/>
          </a:xfrm>
          <a:prstGeom prst="rect">
            <a:avLst/>
          </a:prstGeom>
        </p:spPr>
      </p:pic>
      <p:sp>
        <p:nvSpPr>
          <p:cNvPr id="2" name="Jobbra nyíl 1"/>
          <p:cNvSpPr/>
          <p:nvPr/>
        </p:nvSpPr>
        <p:spPr>
          <a:xfrm>
            <a:off x="3581400" y="3612039"/>
            <a:ext cx="806450" cy="632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449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47" y="713579"/>
            <a:ext cx="4690165" cy="330345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412681"/>
            <a:ext cx="2667000" cy="19526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05" y="2476675"/>
            <a:ext cx="33432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1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17</a:t>
            </a:fld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82" y="188842"/>
            <a:ext cx="7608435" cy="43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2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18</a:t>
            </a:fld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5" y="191172"/>
            <a:ext cx="3657600" cy="258340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3945"/>
            <a:ext cx="4056302" cy="25978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877" y="2529704"/>
            <a:ext cx="3883569" cy="24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/>
              <a:t>szerzők válaszából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</a:t>
            </a:r>
            <a:r>
              <a:rPr lang="en-US" dirty="0"/>
              <a:t>Even though in our article we showed one value for the voltage and one value for the current, we carefully selected the values consistent with the I versus V slope.</a:t>
            </a:r>
            <a:r>
              <a:rPr lang="hu-HU" dirty="0"/>
              <a:t>”</a:t>
            </a:r>
            <a:endParaRPr lang="en-US" dirty="0"/>
          </a:p>
          <a:p>
            <a:r>
              <a:rPr lang="hu-HU" dirty="0"/>
              <a:t>„</a:t>
            </a:r>
            <a:r>
              <a:rPr lang="en-US" dirty="0"/>
              <a:t>We gave no details on how we performed measurements</a:t>
            </a:r>
            <a:r>
              <a:rPr lang="hu-HU" dirty="0"/>
              <a:t>”</a:t>
            </a:r>
            <a:endParaRPr lang="en-US" dirty="0"/>
          </a:p>
          <a:p>
            <a:r>
              <a:rPr lang="hu-HU" dirty="0"/>
              <a:t>„</a:t>
            </a:r>
            <a:r>
              <a:rPr lang="en-US" dirty="0"/>
              <a:t>Perhaps we should have mentioned that the resistance in Method 2 should be extracted from the slope in the I versus V plot</a:t>
            </a:r>
            <a:r>
              <a:rPr lang="hu-HU" dirty="0"/>
              <a:t>”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MTA-SZTE Műszaki Informatikai Szakmódszertani Kutatócsoport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Oktatási, Kutatási alapok, célok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8748713" y="4732338"/>
            <a:ext cx="395287" cy="274637"/>
          </a:xfrm>
        </p:spPr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Tevékenységeink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Tananyagok</a:t>
            </a:r>
          </a:p>
          <a:p>
            <a:r>
              <a:rPr lang="hu-HU" dirty="0"/>
              <a:t>Közlemények</a:t>
            </a:r>
          </a:p>
          <a:p>
            <a:r>
              <a:rPr lang="hu-HU" dirty="0"/>
              <a:t>Peer </a:t>
            </a:r>
            <a:r>
              <a:rPr lang="hu-HU" dirty="0" err="1"/>
              <a:t>review</a:t>
            </a:r>
            <a:r>
              <a:rPr lang="hu-HU" dirty="0"/>
              <a:t> (</a:t>
            </a:r>
            <a:r>
              <a:rPr lang="hu-HU" dirty="0" err="1"/>
              <a:t>Eur</a:t>
            </a:r>
            <a:r>
              <a:rPr lang="hu-HU" dirty="0"/>
              <a:t> J </a:t>
            </a:r>
            <a:r>
              <a:rPr lang="hu-HU" dirty="0" err="1"/>
              <a:t>Phys</a:t>
            </a:r>
            <a:r>
              <a:rPr lang="hu-HU" dirty="0"/>
              <a:t>, GIREP 2018, 2019)</a:t>
            </a:r>
          </a:p>
          <a:p>
            <a:r>
              <a:rPr lang="hu-HU" dirty="0"/>
              <a:t>Eszközök</a:t>
            </a:r>
          </a:p>
          <a:p>
            <a:r>
              <a:rPr lang="hu-HU" dirty="0"/>
              <a:t>Szoftverek</a:t>
            </a:r>
            <a:endParaRPr lang="en-US" dirty="0"/>
          </a:p>
          <a:p>
            <a:r>
              <a:rPr lang="hu-HU" dirty="0" err="1"/>
              <a:t>Disszemináció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979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problémák az oktatásban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Elavult oktatási rendszer, kaotikus és diktatórikus szabályozás</a:t>
            </a:r>
          </a:p>
          <a:p>
            <a:r>
              <a:rPr lang="hu-HU" dirty="0"/>
              <a:t>Kevés és alulfizetett tanár, nyomasztó közeg, utánpótlási gond</a:t>
            </a:r>
          </a:p>
          <a:p>
            <a:r>
              <a:rPr lang="hu-HU" dirty="0"/>
              <a:t>Megoldási (javítási…) lehetőségek?</a:t>
            </a:r>
          </a:p>
          <a:p>
            <a:pPr lvl="1"/>
            <a:r>
              <a:rPr lang="hu-HU" dirty="0"/>
              <a:t>Szabadság, megbecsültség, nyugodt körülmények</a:t>
            </a:r>
            <a:endParaRPr lang="en-US" dirty="0"/>
          </a:p>
          <a:p>
            <a:pPr lvl="1"/>
            <a:r>
              <a:rPr lang="hu-HU" dirty="0"/>
              <a:t>Sokkal több tanár/oktató, kisebb osztálylétszámok</a:t>
            </a:r>
          </a:p>
          <a:p>
            <a:pPr lvl="1"/>
            <a:r>
              <a:rPr lang="hu-HU" dirty="0"/>
              <a:t>Nagy szakmai magabiztosság, későbbi kiválasztás</a:t>
            </a:r>
          </a:p>
          <a:p>
            <a:pPr lvl="1"/>
            <a:r>
              <a:rPr lang="hu-HU" dirty="0"/>
              <a:t>Gyakori személyes foglalkozás a diákokkal, </a:t>
            </a:r>
            <a:r>
              <a:rPr lang="hu-HU" dirty="0" err="1"/>
              <a:t>mentorálás</a:t>
            </a:r>
            <a:endParaRPr lang="hu-HU" dirty="0"/>
          </a:p>
          <a:p>
            <a:pPr lvl="1"/>
            <a:r>
              <a:rPr lang="hu-HU" dirty="0"/>
              <a:t>Sokkal rugalmas oktatási keretek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Műszaki/fizikai területek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2988" y="1020278"/>
            <a:ext cx="7705725" cy="3459647"/>
          </a:xfrm>
        </p:spPr>
        <p:txBody>
          <a:bodyPr/>
          <a:lstStyle/>
          <a:p>
            <a:r>
              <a:rPr lang="hu-HU" dirty="0"/>
              <a:t>A tanulók kezében is lehetnek modern építőelemek</a:t>
            </a:r>
          </a:p>
          <a:p>
            <a:pPr lvl="1"/>
            <a:r>
              <a:rPr lang="hu-HU" dirty="0"/>
              <a:t>Szenzorok, parányi számítógépek</a:t>
            </a:r>
          </a:p>
          <a:p>
            <a:pPr lvl="1"/>
            <a:r>
              <a:rPr lang="hu-HU" dirty="0"/>
              <a:t>Szoftverek</a:t>
            </a:r>
          </a:p>
          <a:p>
            <a:pPr lvl="1"/>
            <a:r>
              <a:rPr lang="hu-HU" dirty="0"/>
              <a:t>Műszerek, műszaki eszközök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62" y="2779775"/>
            <a:ext cx="1557783" cy="131143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24" y="2558950"/>
            <a:ext cx="2604746" cy="16710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83" y="2764697"/>
            <a:ext cx="1864187" cy="13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7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2019-es közleményeink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042987"/>
            <a:ext cx="80486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GIREP 2018 és 2019 – univerzális eszközünk</a:t>
            </a: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042366" y="865760"/>
            <a:ext cx="7705725" cy="2988000"/>
          </a:xfrm>
        </p:spPr>
        <p:txBody>
          <a:bodyPr/>
          <a:lstStyle/>
          <a:p>
            <a:r>
              <a:rPr lang="hu-HU" dirty="0"/>
              <a:t>Kísérletek, videók, </a:t>
            </a:r>
            <a:r>
              <a:rPr lang="hu-HU" dirty="0" err="1"/>
              <a:t>workshop</a:t>
            </a:r>
            <a:r>
              <a:rPr lang="hu-HU" dirty="0"/>
              <a:t> foglalkozás (GIREP 2019)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26" y="1323908"/>
            <a:ext cx="7674872" cy="34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0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80987"/>
            <a:ext cx="7706967" cy="43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Elterjedt félreértések tisztázása</a:t>
            </a:r>
            <a:br>
              <a:rPr lang="hu-HU" sz="2400" dirty="0"/>
            </a:br>
            <a:r>
              <a:rPr lang="hu-HU" sz="2400" dirty="0"/>
              <a:t>Műszaki informatikai oktatási elvek, hangsúlyok 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8</a:t>
            </a:fld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91125"/>
            <a:ext cx="7961243" cy="253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8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folyóirat – ELTE</a:t>
            </a:r>
            <a:br>
              <a:rPr lang="hu-HU" dirty="0"/>
            </a:br>
            <a:r>
              <a:rPr lang="hu-HU" dirty="0"/>
              <a:t>Informatikatanárok képzése – felkért cikk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4" y="1789726"/>
            <a:ext cx="8253412" cy="23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4526"/>
      </p:ext>
    </p:extLst>
  </p:cSld>
  <p:clrMapOvr>
    <a:masterClrMapping/>
  </p:clrMapOvr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381</TotalTime>
  <Words>250</Words>
  <Application>Microsoft Office PowerPoint</Application>
  <PresentationFormat>Diavetítés a képernyőre (16:9 oldalarány)</PresentationFormat>
  <Paragraphs>56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Franklin Gothic Book</vt:lpstr>
      <vt:lpstr>Wingdings</vt:lpstr>
      <vt:lpstr>MTÜ - előadás PowerPoint sablon 2017 - színhelyes</vt:lpstr>
      <vt:lpstr>Problémák és megoldások az interdiszciplináris “STEM” oktatásban</vt:lpstr>
      <vt:lpstr>MTA-SZTE Műszaki Informatikai Szakmódszertani Kutatócsoport</vt:lpstr>
      <vt:lpstr>Alapvető problémák az oktatásban</vt:lpstr>
      <vt:lpstr>Műszaki/fizikai területek</vt:lpstr>
      <vt:lpstr>2019-es közleményeink</vt:lpstr>
      <vt:lpstr>GIREP 2018 és 2019 – univerzális eszközünk</vt:lpstr>
      <vt:lpstr>PowerPoint-bemutató</vt:lpstr>
      <vt:lpstr>Elterjedt félreértések tisztázása Műszaki informatikai oktatási elvek, hangsúlyok </vt:lpstr>
      <vt:lpstr>Új folyóirat – ELTE Informatikatanárok képzése – felkért cikk</vt:lpstr>
      <vt:lpstr>Nagyobb műveltség, interdiszciplináris tudás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szerzők válaszából</vt:lpstr>
      <vt:lpstr>Tevékenységeink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Edina</cp:lastModifiedBy>
  <cp:revision>84</cp:revision>
  <dcterms:created xsi:type="dcterms:W3CDTF">2017-09-14T12:49:53Z</dcterms:created>
  <dcterms:modified xsi:type="dcterms:W3CDTF">2019-11-25T12:50:25Z</dcterms:modified>
</cp:coreProperties>
</file>