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hu-HU"/>
  <c:roundedCorners val="0"/>
  <c:style val="2"/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Mikrotartalmak bővülése havi bontásban</a:t>
            </a:r>
          </a:p>
        </c:rich>
      </c:tx>
      <c:layout>
        <c:manualLayout>
          <c:xMode val="edge"/>
          <c:yMode val="edge"/>
          <c:x val="0.24567664013175999"/>
          <c:y val="7.09969788519638E-3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mikrotartalmak száma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2"/>
                <c:pt idx="0">
                  <c:v>2018.02</c:v>
                </c:pt>
                <c:pt idx="1">
                  <c:v>2018.03</c:v>
                </c:pt>
                <c:pt idx="2">
                  <c:v>2018.04</c:v>
                </c:pt>
                <c:pt idx="3">
                  <c:v>2018.05</c:v>
                </c:pt>
                <c:pt idx="4">
                  <c:v>2018.06</c:v>
                </c:pt>
                <c:pt idx="5">
                  <c:v>2018.07</c:v>
                </c:pt>
                <c:pt idx="6">
                  <c:v>2018.08</c:v>
                </c:pt>
                <c:pt idx="7">
                  <c:v>2018.09</c:v>
                </c:pt>
                <c:pt idx="8">
                  <c:v>2018.10</c:v>
                </c:pt>
                <c:pt idx="9">
                  <c:v>2018.11</c:v>
                </c:pt>
                <c:pt idx="10">
                  <c:v>2018.12</c:v>
                </c:pt>
                <c:pt idx="11">
                  <c:v>2019.01</c:v>
                </c:pt>
                <c:pt idx="12">
                  <c:v>2019.02</c:v>
                </c:pt>
                <c:pt idx="13">
                  <c:v>2019.03</c:v>
                </c:pt>
                <c:pt idx="14">
                  <c:v>2019.04</c:v>
                </c:pt>
                <c:pt idx="15">
                  <c:v>2019.05</c:v>
                </c:pt>
                <c:pt idx="16">
                  <c:v>2019.06</c:v>
                </c:pt>
                <c:pt idx="17">
                  <c:v>2019.07</c:v>
                </c:pt>
                <c:pt idx="18">
                  <c:v>2019.08</c:v>
                </c:pt>
                <c:pt idx="19">
                  <c:v>2019.09</c:v>
                </c:pt>
                <c:pt idx="20">
                  <c:v>2019.10</c:v>
                </c:pt>
                <c:pt idx="21">
                  <c:v>2019.11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12</c:v>
                </c:pt>
                <c:pt idx="8">
                  <c:v>12</c:v>
                </c:pt>
                <c:pt idx="9">
                  <c:v>33</c:v>
                </c:pt>
                <c:pt idx="10">
                  <c:v>41</c:v>
                </c:pt>
                <c:pt idx="11">
                  <c:v>74</c:v>
                </c:pt>
                <c:pt idx="12">
                  <c:v>94</c:v>
                </c:pt>
                <c:pt idx="13">
                  <c:v>105</c:v>
                </c:pt>
                <c:pt idx="14">
                  <c:v>145</c:v>
                </c:pt>
                <c:pt idx="15">
                  <c:v>157</c:v>
                </c:pt>
                <c:pt idx="16">
                  <c:v>158</c:v>
                </c:pt>
                <c:pt idx="17">
                  <c:v>159</c:v>
                </c:pt>
                <c:pt idx="18">
                  <c:v>159</c:v>
                </c:pt>
                <c:pt idx="19">
                  <c:v>160</c:v>
                </c:pt>
                <c:pt idx="20">
                  <c:v>173</c:v>
                </c:pt>
                <c:pt idx="2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0-47B1-B2BB-64F866550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076054"/>
        <c:axId val="82265077"/>
      </c:barChart>
      <c:catAx>
        <c:axId val="150760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hu-HU"/>
          </a:p>
        </c:txPr>
        <c:crossAx val="82265077"/>
        <c:crosses val="autoZero"/>
        <c:auto val="1"/>
        <c:lblAlgn val="ctr"/>
        <c:lblOffset val="100"/>
        <c:noMultiLvlLbl val="1"/>
      </c:catAx>
      <c:valAx>
        <c:axId val="82265077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hu-HU"/>
          </a:p>
        </c:txPr>
        <c:crossAx val="15076054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31403048475762102"/>
          <c:y val="7.7446632979271901E-2"/>
          <c:w val="0.24732929343412299"/>
          <c:h val="6.6316006600660102E-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hu-HU"/>
        </a:p>
      </c:txPr>
    </c:legend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3384720" y="0"/>
            <a:ext cx="5757840" cy="5142240"/>
          </a:xfrm>
          <a:prstGeom prst="rect">
            <a:avLst/>
          </a:prstGeom>
          <a:gradFill rotWithShape="0">
            <a:gsLst>
              <a:gs pos="0">
                <a:srgbClr val="8CADD1"/>
              </a:gs>
              <a:gs pos="100000">
                <a:srgbClr val="00386E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7"/>
          <p:cNvPicPr/>
          <p:nvPr/>
        </p:nvPicPr>
        <p:blipFill>
          <a:blip r:embed="rId14"/>
          <a:stretch/>
        </p:blipFill>
        <p:spPr>
          <a:xfrm>
            <a:off x="677520" y="497880"/>
            <a:ext cx="1908360" cy="1257480"/>
          </a:xfrm>
          <a:prstGeom prst="rect">
            <a:avLst/>
          </a:prstGeom>
          <a:ln>
            <a:noFill/>
          </a:ln>
        </p:spPr>
      </p:pic>
      <p:pic>
        <p:nvPicPr>
          <p:cNvPr id="2" name="Picture 14"/>
          <p:cNvPicPr/>
          <p:nvPr/>
        </p:nvPicPr>
        <p:blipFill>
          <a:blip r:embed="rId15"/>
          <a:stretch/>
        </p:blipFill>
        <p:spPr>
          <a:xfrm>
            <a:off x="3747960" y="2664000"/>
            <a:ext cx="394200" cy="4896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204120" y="4285800"/>
            <a:ext cx="317916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100" b="1" i="1" strike="noStrike" spc="191">
                <a:solidFill>
                  <a:srgbClr val="BACEE3"/>
                </a:solidFill>
                <a:latin typeface="Ideal Sans Book"/>
                <a:ea typeface="Ideal Sans Book"/>
              </a:rPr>
              <a:t>2019</a:t>
            </a:r>
            <a:r>
              <a:rPr lang="hu-HU" sz="1100" b="1" i="1" strike="noStrike" spc="191">
                <a:solidFill>
                  <a:srgbClr val="424242"/>
                </a:solidFill>
                <a:latin typeface="Ideal Sans Book"/>
                <a:ea typeface="Ideal Sans Book"/>
              </a:rPr>
              <a:t> </a:t>
            </a:r>
            <a:endParaRPr lang="hu-H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100" b="1" i="1" strike="noStrike" spc="191">
                <a:solidFill>
                  <a:srgbClr val="00386E"/>
                </a:solidFill>
                <a:latin typeface="Ideal Sans Book"/>
                <a:ea typeface="Ideal Sans Book"/>
              </a:rPr>
              <a:t>ÉRTÉKTEREMTŐ TUDOMÁNY</a:t>
            </a:r>
            <a:endParaRPr lang="hu-HU" sz="11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113040" y="4390200"/>
            <a:ext cx="924480" cy="60912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hu-HU" sz="18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5"/>
          <p:cNvPicPr/>
          <p:nvPr/>
        </p:nvPicPr>
        <p:blipFill>
          <a:blip r:embed="rId14"/>
          <a:stretch/>
        </p:blipFill>
        <p:spPr>
          <a:xfrm>
            <a:off x="5424840" y="303120"/>
            <a:ext cx="3322440" cy="44276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95560" y="3888000"/>
            <a:ext cx="2301480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300" b="1" strike="noStrike" cap="all" spc="89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lang="hu-H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u-H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400" b="0" i="1" strike="noStrike" cap="all" spc="89">
                <a:solidFill>
                  <a:srgbClr val="FFFFFF"/>
                </a:solidFill>
                <a:latin typeface="Calibri"/>
                <a:ea typeface="Calibri"/>
              </a:rPr>
              <a:t>tudomanyunnep.hu</a:t>
            </a:r>
            <a:endParaRPr lang="hu-H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u-HU" sz="1400" b="0" i="1" strike="noStrike" cap="all" spc="89">
                <a:solidFill>
                  <a:srgbClr val="FFFFFF"/>
                </a:solidFill>
                <a:latin typeface="Calibri"/>
                <a:ea typeface="Calibri"/>
              </a:rPr>
              <a:t>mta.hu</a:t>
            </a:r>
            <a:endParaRPr lang="hu-HU" sz="1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59120" y="1486800"/>
            <a:ext cx="522900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2600" b="0" i="1" strike="noStrike" cap="all" spc="89">
                <a:solidFill>
                  <a:srgbClr val="FFFFFF"/>
                </a:solidFill>
                <a:latin typeface="Constantia"/>
                <a:ea typeface="DejaVu Sans"/>
              </a:rPr>
              <a:t>Köszönöm a figyelmet!</a:t>
            </a:r>
            <a:endParaRPr lang="hu-HU" sz="26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hu-HU" sz="4400" b="0" strike="noStrike" spc="-1">
                <a:latin typeface="Arial"/>
              </a:rPr>
              <a:t>Címszöveg formátumának szerkesztése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3200" b="0" strike="noStrike" spc="-1">
                <a:latin typeface="Arial"/>
              </a:rPr>
              <a:t>Vázlatszöveg formátumának szerkesztése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800" b="0" strike="noStrike" spc="-1">
                <a:latin typeface="Arial"/>
              </a:rPr>
              <a:t>Második vázlatszint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latin typeface="Arial"/>
              </a:rPr>
              <a:t>Harmadik vázlatszint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u-HU" sz="2000" b="0" strike="noStrike" spc="-1">
                <a:latin typeface="Arial"/>
              </a:rPr>
              <a:t>Negyedik vázlatszint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Ötödik vázlatszint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Hatodik vázlatszint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>
                <a:latin typeface="Arial"/>
              </a:rPr>
              <a:t>Hetedik vázlatszint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4360" y="303120"/>
            <a:ext cx="8064000" cy="856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B5C93"/>
                </a:solidFill>
                <a:latin typeface="Constantia"/>
              </a:rPr>
              <a:t>Ez a címsor a dia címének a helye, kérjük, ide írja a címet, amely kétsoros is lehet</a:t>
            </a:r>
            <a:endParaRPr lang="en-US" sz="2800" b="0" strike="noStrike" spc="-1">
              <a:solidFill>
                <a:srgbClr val="424242"/>
              </a:solidFill>
              <a:latin typeface="Franklin Gothic Book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042920" y="1491840"/>
            <a:ext cx="7705440" cy="2987640"/>
          </a:xfrm>
          <a:prstGeom prst="rect">
            <a:avLst/>
          </a:prstGeom>
        </p:spPr>
        <p:txBody>
          <a:bodyPr lIns="0" tIns="0" rIns="0" bIns="0"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1B5C93"/>
              </a:buClr>
              <a:buSzPct val="90000"/>
              <a:buFont typeface="Wingdings" charset="2"/>
              <a:buChar char=""/>
            </a:pPr>
            <a:r>
              <a:rPr lang="en-US" sz="2300" b="0" strike="noStrike" spc="-1">
                <a:solidFill>
                  <a:srgbClr val="424242"/>
                </a:solidFill>
                <a:latin typeface="Calibri"/>
                <a:ea typeface="Calibri"/>
              </a:rPr>
              <a:t>Az emlékezetes prezentáció fő jellemzője a viszonylag kevés, de informatív és viszonylag rövid, jól strukturált szöveg. A legkisebb, az MTA Székház Dísztermének utolsó sorából is még jól olvasható betűméret: 18 pont. A diára az ikonok segítségével beszúrhatók nem szöveges tartalmak is: táblázatok, grafikonok, illusztrációk, videók.</a:t>
            </a:r>
            <a:endParaRPr lang="en-US" sz="2300" b="0" strike="noStrike" spc="-1">
              <a:solidFill>
                <a:srgbClr val="424242"/>
              </a:solidFill>
              <a:latin typeface="Calibri"/>
            </a:endParaRP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424242"/>
                </a:solidFill>
                <a:latin typeface="Calibri"/>
                <a:ea typeface="Calibri"/>
              </a:rPr>
              <a:t>Felsorolás, második szint</a:t>
            </a:r>
            <a:endParaRPr lang="en-US" sz="2200" b="0" strike="noStrike" spc="-1">
              <a:solidFill>
                <a:srgbClr val="424242"/>
              </a:solidFill>
              <a:latin typeface="Calibri"/>
            </a:endParaRP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1B5C93"/>
              </a:buClr>
              <a:buFont typeface="Wingdings" charset="2"/>
              <a:buChar char=""/>
            </a:pPr>
            <a:r>
              <a:rPr lang="en-US" sz="1800" b="0" strike="noStrike" spc="-1">
                <a:solidFill>
                  <a:srgbClr val="424242"/>
                </a:solidFill>
                <a:latin typeface="Calibri"/>
                <a:ea typeface="Calibri"/>
              </a:rPr>
              <a:t>Felsorolás, harmadik szint</a:t>
            </a:r>
            <a:endParaRPr lang="en-US" sz="1800" b="0" strike="noStrike" spc="-1">
              <a:solidFill>
                <a:srgbClr val="424242"/>
              </a:solidFill>
              <a:latin typeface="Calibri"/>
            </a:endParaRP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7B9DC7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424242"/>
                </a:solidFill>
                <a:latin typeface="Calibri"/>
                <a:ea typeface="Calibri"/>
              </a:rPr>
              <a:t>Felsorolás, negyedik szint</a:t>
            </a:r>
            <a:endParaRPr lang="en-US" sz="1500" b="0" strike="noStrike" spc="-1">
              <a:solidFill>
                <a:srgbClr val="424242"/>
              </a:solidFill>
              <a:latin typeface="Calibri"/>
            </a:endParaRP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7B9DC7"/>
              </a:buClr>
              <a:buFont typeface="Wingdings" charset="2"/>
              <a:buChar char=""/>
            </a:pPr>
            <a:r>
              <a:rPr lang="en-US" sz="1450" b="0" strike="noStrike" spc="-1">
                <a:solidFill>
                  <a:srgbClr val="424242"/>
                </a:solidFill>
                <a:latin typeface="Calibri"/>
                <a:ea typeface="Calibri"/>
              </a:rPr>
              <a:t>Felsorolás, ötödik szint</a:t>
            </a:r>
            <a:endParaRPr lang="en-US" sz="1450" b="0" strike="noStrike" spc="-1">
              <a:solidFill>
                <a:srgbClr val="424242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/>
          </p:nvPr>
        </p:nvSpPr>
        <p:spPr>
          <a:xfrm>
            <a:off x="8748720" y="4732200"/>
            <a:ext cx="394920" cy="273600"/>
          </a:xfrm>
          <a:prstGeom prst="rect">
            <a:avLst/>
          </a:prstGeom>
        </p:spPr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C8ED8C95-E453-4953-ACDD-5C6D80B8B689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‹#›</a:t>
            </a:fld>
            <a:endParaRPr lang="hu-HU" sz="1100" b="0" strike="noStrike" spc="-1">
              <a:latin typeface="Times New Roman"/>
            </a:endParaRPr>
          </a:p>
        </p:txBody>
      </p:sp>
      <p:pic>
        <p:nvPicPr>
          <p:cNvPr id="125" name="Picture 7"/>
          <p:cNvPicPr/>
          <p:nvPr/>
        </p:nvPicPr>
        <p:blipFill>
          <a:blip r:embed="rId14"/>
          <a:stretch/>
        </p:blipFill>
        <p:spPr>
          <a:xfrm>
            <a:off x="113040" y="4390200"/>
            <a:ext cx="925560" cy="610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780000" y="303120"/>
            <a:ext cx="4967280" cy="19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3780000" y="3184560"/>
            <a:ext cx="496728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3"/>
          <p:cNvSpPr/>
          <p:nvPr/>
        </p:nvSpPr>
        <p:spPr>
          <a:xfrm>
            <a:off x="3780000" y="3822480"/>
            <a:ext cx="4967280" cy="6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4"/>
          <p:cNvSpPr/>
          <p:nvPr/>
        </p:nvSpPr>
        <p:spPr>
          <a:xfrm>
            <a:off x="3780000" y="4285800"/>
            <a:ext cx="2126520" cy="23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5"/>
          <p:cNvSpPr/>
          <p:nvPr/>
        </p:nvSpPr>
        <p:spPr>
          <a:xfrm>
            <a:off x="3743640" y="700560"/>
            <a:ext cx="4967640" cy="19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hu-HU" sz="3400" b="0" strike="noStrike" spc="-1">
                <a:solidFill>
                  <a:srgbClr val="F2F2F2"/>
                </a:solidFill>
                <a:latin typeface="Constantia"/>
                <a:ea typeface="DejaVu Sans"/>
              </a:rPr>
              <a:t>Személyes digitális tudástárak építése mikro-tartalmakkal</a:t>
            </a:r>
            <a:br/>
            <a:endParaRPr lang="hu-HU" sz="3400" b="0" strike="noStrike" spc="-1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3780360" y="3184920"/>
            <a:ext cx="496764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  <a:spcBef>
                <a:spcPts val="751"/>
              </a:spcBef>
            </a:pPr>
            <a:r>
              <a:rPr lang="hu-HU" sz="2100" b="1" strike="noStrike" cap="all" spc="92">
                <a:solidFill>
                  <a:srgbClr val="BACEE3"/>
                </a:solidFill>
                <a:latin typeface="Constantia"/>
                <a:ea typeface="Calibri"/>
              </a:rPr>
              <a:t>Horváth Cz. János</a:t>
            </a:r>
            <a:endParaRPr lang="hu-HU" sz="2100" b="0" strike="noStrike" spc="-1"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3780360" y="3822840"/>
            <a:ext cx="4967640" cy="6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hu-HU" sz="1600" b="0" strike="noStrike" cap="all" spc="92">
                <a:solidFill>
                  <a:srgbClr val="FFFFFF"/>
                </a:solidFill>
                <a:latin typeface="Calibri"/>
                <a:ea typeface="Calibri"/>
              </a:rPr>
              <a:t>BME, OCD</a:t>
            </a:r>
            <a:endParaRPr lang="hu-H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hu-HU" sz="1500" b="0" strike="noStrike" cap="all" spc="92">
                <a:solidFill>
                  <a:srgbClr val="BACEE3"/>
                </a:solidFill>
                <a:latin typeface="Calibri"/>
                <a:ea typeface="Calibri"/>
              </a:rPr>
              <a:t>2019. November 15.</a:t>
            </a:r>
            <a:endParaRPr lang="hu-HU" sz="1500" b="0" strike="noStrike" spc="-1">
              <a:latin typeface="Arial"/>
            </a:endParaRPr>
          </a:p>
        </p:txBody>
      </p:sp>
      <p:pic>
        <p:nvPicPr>
          <p:cNvPr id="169" name="Kép 168"/>
          <p:cNvPicPr/>
          <p:nvPr/>
        </p:nvPicPr>
        <p:blipFill>
          <a:blip r:embed="rId2"/>
          <a:stretch/>
        </p:blipFill>
        <p:spPr>
          <a:xfrm>
            <a:off x="1851480" y="1846440"/>
            <a:ext cx="1423800" cy="648360"/>
          </a:xfrm>
          <a:prstGeom prst="rect">
            <a:avLst/>
          </a:prstGeom>
          <a:ln>
            <a:noFill/>
          </a:ln>
        </p:spPr>
      </p:pic>
      <p:pic>
        <p:nvPicPr>
          <p:cNvPr id="170" name="Kép 169"/>
          <p:cNvPicPr/>
          <p:nvPr/>
        </p:nvPicPr>
        <p:blipFill>
          <a:blip r:embed="rId3"/>
          <a:stretch/>
        </p:blipFill>
        <p:spPr>
          <a:xfrm>
            <a:off x="736920" y="1800000"/>
            <a:ext cx="1066320" cy="71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254EF9E5-E076-49F8-8782-61BA768DEC81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2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173" name="Kép 172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675360" y="30384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Tananyagtartalmak átalakítása</a:t>
            </a:r>
            <a:br/>
            <a:endParaRPr lang="hu-HU" sz="2800" b="0" strike="noStrike" spc="-1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594720" y="1101240"/>
            <a:ext cx="8152560" cy="29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71360" indent="-170280">
              <a:lnSpc>
                <a:spcPts val="2551"/>
              </a:lnSpc>
              <a:spcBef>
                <a:spcPts val="765"/>
              </a:spcBef>
              <a:spcAft>
                <a:spcPts val="1134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Változik a tartalomszerzés és feldolgozás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szokásrendszere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(főleg a fiatalok körében)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ts val="2551"/>
              </a:lnSpc>
              <a:spcBef>
                <a:spcPts val="765"/>
              </a:spcBef>
              <a:spcAft>
                <a:spcPts val="1134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Egyre inkább az elektronikus felületeken és a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képernyőkön keresztül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fedezzük fel a világot </a:t>
            </a:r>
            <a:endParaRPr lang="hu-HU" sz="2400" b="0" strike="noStrike" spc="-1">
              <a:latin typeface="Arial"/>
            </a:endParaRPr>
          </a:p>
          <a:p>
            <a:pPr>
              <a:lnSpc>
                <a:spcPts val="2551"/>
              </a:lnSpc>
              <a:spcBef>
                <a:spcPts val="765"/>
              </a:spcBef>
              <a:spcAft>
                <a:spcPts val="1134"/>
              </a:spcAft>
            </a:pP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Szükséges olyan módszer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, amely biztosítja az elektronikus világ könnyed és változatos bejárhatóságát és a hagyományos, nyomtatott világ megalapozott állandóságát →  </a:t>
            </a:r>
            <a:r>
              <a:rPr lang="hu-HU" sz="1600" b="0" strike="noStrike" spc="-1">
                <a:solidFill>
                  <a:srgbClr val="333366"/>
                </a:solidFill>
                <a:latin typeface="Calibri"/>
                <a:ea typeface="Calibri"/>
              </a:rPr>
              <a:t>mikrotartalmak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</a:t>
            </a:r>
            <a:endParaRPr lang="hu-HU" sz="2400" b="0" strike="noStrike" spc="-1">
              <a:latin typeface="Arial"/>
            </a:endParaRPr>
          </a:p>
        </p:txBody>
      </p:sp>
      <p:pic>
        <p:nvPicPr>
          <p:cNvPr id="176" name="Kép 175"/>
          <p:cNvPicPr/>
          <p:nvPr/>
        </p:nvPicPr>
        <p:blipFill>
          <a:blip r:embed="rId3"/>
          <a:stretch/>
        </p:blipFill>
        <p:spPr>
          <a:xfrm>
            <a:off x="6912000" y="3891240"/>
            <a:ext cx="1095120" cy="107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0D057166-25AC-44A6-8CFC-84486D803851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3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179" name="Kép 178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675360" y="30420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Mikrotartalom meghatározás</a:t>
            </a:r>
            <a:br/>
            <a:endParaRPr lang="hu-HU" sz="2800" b="0" strike="noStrike" spc="-1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594720" y="1101240"/>
            <a:ext cx="8152560" cy="29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Tömör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, lényegre törő megfogalmazás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Első áttekintésre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értelmezhető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képanyag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5-10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mikrotanulási egység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, tételmondat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Önmagában teljes, egész,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lezárt tanulási élményt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adó egység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Szabadon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társítható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más mikrotartalmakkal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Nagyobb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tartalmi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szerkezetek </a:t>
            </a:r>
            <a:r>
              <a:rPr lang="hu-HU" sz="2400" b="1" strike="noStrike" spc="-1">
                <a:solidFill>
                  <a:srgbClr val="333366"/>
                </a:solidFill>
                <a:latin typeface="Calibri"/>
                <a:ea typeface="Calibri"/>
              </a:rPr>
              <a:t>alapja</a:t>
            </a: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 </a:t>
            </a:r>
            <a:endParaRPr lang="hu-H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43116D52-5E05-46AB-ABE1-F5A78FEEF060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4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184" name="Kép 183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pic>
        <p:nvPicPr>
          <p:cNvPr id="185" name="Kép 184"/>
          <p:cNvPicPr/>
          <p:nvPr/>
        </p:nvPicPr>
        <p:blipFill>
          <a:blip r:embed="rId3"/>
          <a:stretch/>
        </p:blipFill>
        <p:spPr>
          <a:xfrm>
            <a:off x="1764000" y="792000"/>
            <a:ext cx="5871240" cy="345528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675360" y="30348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http://mikrotartalmak.hu</a:t>
            </a:r>
            <a:br/>
            <a:endParaRPr lang="hu-H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24C4B819-29FA-431D-8561-453727FCF2E3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5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189" name="Kép 188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675360" y="30384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http://mikrotartalmak.hu</a:t>
            </a:r>
            <a:br/>
            <a:endParaRPr lang="hu-HU" sz="2800" b="0" strike="noStrike" spc="-1">
              <a:latin typeface="Arial"/>
            </a:endParaRPr>
          </a:p>
        </p:txBody>
      </p:sp>
      <p:pic>
        <p:nvPicPr>
          <p:cNvPr id="191" name="Kép 190"/>
          <p:cNvPicPr/>
          <p:nvPr/>
        </p:nvPicPr>
        <p:blipFill>
          <a:blip r:embed="rId3"/>
          <a:stretch/>
        </p:blipFill>
        <p:spPr>
          <a:xfrm>
            <a:off x="576000" y="792000"/>
            <a:ext cx="1607400" cy="3362040"/>
          </a:xfrm>
          <a:prstGeom prst="rect">
            <a:avLst/>
          </a:prstGeom>
          <a:ln>
            <a:noFill/>
          </a:ln>
        </p:spPr>
      </p:pic>
      <p:sp>
        <p:nvSpPr>
          <p:cNvPr id="192" name="CustomShape 4"/>
          <p:cNvSpPr/>
          <p:nvPr/>
        </p:nvSpPr>
        <p:spPr>
          <a:xfrm>
            <a:off x="4828320" y="844560"/>
            <a:ext cx="4231080" cy="20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333366"/>
                </a:solidFill>
                <a:latin typeface="Arial"/>
                <a:ea typeface="DejaVu Sans"/>
              </a:rPr>
              <a:t>Cím, szerzői adatok, további metaadatok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6422400" y="1469160"/>
            <a:ext cx="1784880" cy="33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hu-HU" sz="1800" b="0" strike="noStrike" spc="-1">
                <a:solidFill>
                  <a:srgbClr val="333366"/>
                </a:solidFill>
                <a:latin typeface="Arial"/>
                <a:ea typeface="DejaVu Sans"/>
              </a:rPr>
              <a:t>Kép mező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4" name="CustomShape 6"/>
          <p:cNvSpPr/>
          <p:nvPr/>
        </p:nvSpPr>
        <p:spPr>
          <a:xfrm>
            <a:off x="5434920" y="1889280"/>
            <a:ext cx="3385080" cy="37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333366"/>
                </a:solidFill>
                <a:latin typeface="Arial"/>
                <a:ea typeface="DejaVu Sans"/>
              </a:rPr>
              <a:t>Szöveg mező</a:t>
            </a:r>
            <a:br/>
            <a:r>
              <a:rPr lang="hu-HU" sz="1800" b="0" strike="noStrike" spc="-1">
                <a:solidFill>
                  <a:srgbClr val="333366"/>
                </a:solidFill>
                <a:latin typeface="Arial"/>
                <a:ea typeface="DejaVu Sans"/>
              </a:rPr>
              <a:t>(~ 10 db mikrotanulási egység)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5" name="CustomShape 7"/>
          <p:cNvSpPr/>
          <p:nvPr/>
        </p:nvSpPr>
        <p:spPr>
          <a:xfrm>
            <a:off x="5760000" y="2685960"/>
            <a:ext cx="3095280" cy="553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333366"/>
                </a:solidFill>
                <a:latin typeface="Arial"/>
                <a:ea typeface="DejaVu Sans"/>
              </a:rPr>
              <a:t>Továbbfűző kérdések és feladatok (4 db)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6033600" y="3375360"/>
            <a:ext cx="2397240" cy="209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hu-HU" sz="1800" b="0" strike="noStrike" spc="-1">
                <a:solidFill>
                  <a:srgbClr val="333366"/>
                </a:solidFill>
                <a:latin typeface="Arial"/>
                <a:ea typeface="DejaVu Sans"/>
              </a:rPr>
              <a:t>Címkék, kulcsszavak</a:t>
            </a:r>
            <a:endParaRPr lang="hu-HU" sz="1800" b="0" strike="noStrike" spc="-1">
              <a:latin typeface="Arial"/>
            </a:endParaRPr>
          </a:p>
        </p:txBody>
      </p:sp>
      <p:sp>
        <p:nvSpPr>
          <p:cNvPr id="197" name="CustomShape 9"/>
          <p:cNvSpPr/>
          <p:nvPr/>
        </p:nvSpPr>
        <p:spPr>
          <a:xfrm>
            <a:off x="2341080" y="901440"/>
            <a:ext cx="2457000" cy="25308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rgbClr val="3465A4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2338200" y="1358280"/>
            <a:ext cx="4083480" cy="29700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rgbClr val="3465A4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1"/>
          <p:cNvSpPr/>
          <p:nvPr/>
        </p:nvSpPr>
        <p:spPr>
          <a:xfrm>
            <a:off x="2260440" y="1721160"/>
            <a:ext cx="210600" cy="2223000"/>
          </a:xfrm>
          <a:custGeom>
            <a:avLst/>
            <a:gdLst/>
            <a:ahLst/>
            <a:cxnLst/>
            <a:rect l="l" t="t" r="r" b="b"/>
            <a:pathLst>
              <a:path w="598" h="10240">
                <a:moveTo>
                  <a:pt x="0" y="0"/>
                </a:moveTo>
                <a:cubicBezTo>
                  <a:pt x="149" y="0"/>
                  <a:pt x="298" y="426"/>
                  <a:pt x="298" y="853"/>
                </a:cubicBezTo>
                <a:lnTo>
                  <a:pt x="298" y="4266"/>
                </a:lnTo>
                <a:cubicBezTo>
                  <a:pt x="298" y="4692"/>
                  <a:pt x="447" y="5119"/>
                  <a:pt x="597" y="5119"/>
                </a:cubicBezTo>
                <a:cubicBezTo>
                  <a:pt x="447" y="5119"/>
                  <a:pt x="298" y="5546"/>
                  <a:pt x="298" y="5972"/>
                </a:cubicBezTo>
                <a:lnTo>
                  <a:pt x="298" y="9385"/>
                </a:lnTo>
                <a:cubicBezTo>
                  <a:pt x="298" y="9812"/>
                  <a:pt x="149" y="10239"/>
                  <a:pt x="0" y="10239"/>
                </a:cubicBezTo>
              </a:path>
            </a:pathLst>
          </a:custGeom>
          <a:noFill/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2"/>
          <p:cNvSpPr/>
          <p:nvPr/>
        </p:nvSpPr>
        <p:spPr>
          <a:xfrm flipV="1">
            <a:off x="2624040" y="2076120"/>
            <a:ext cx="3783240" cy="71064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rgbClr val="3465A4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3"/>
          <p:cNvSpPr/>
          <p:nvPr/>
        </p:nvSpPr>
        <p:spPr>
          <a:xfrm>
            <a:off x="2184480" y="792000"/>
            <a:ext cx="73800" cy="214920"/>
          </a:xfrm>
          <a:custGeom>
            <a:avLst/>
            <a:gdLst/>
            <a:ahLst/>
            <a:cxnLst/>
            <a:rect l="l" t="t" r="r" b="b"/>
            <a:pathLst>
              <a:path w="213" h="995">
                <a:moveTo>
                  <a:pt x="0" y="0"/>
                </a:moveTo>
                <a:cubicBezTo>
                  <a:pt x="53" y="0"/>
                  <a:pt x="106" y="41"/>
                  <a:pt x="106" y="82"/>
                </a:cubicBezTo>
                <a:lnTo>
                  <a:pt x="106" y="414"/>
                </a:lnTo>
                <a:cubicBezTo>
                  <a:pt x="106" y="455"/>
                  <a:pt x="159" y="497"/>
                  <a:pt x="212" y="497"/>
                </a:cubicBezTo>
                <a:cubicBezTo>
                  <a:pt x="159" y="497"/>
                  <a:pt x="106" y="538"/>
                  <a:pt x="106" y="579"/>
                </a:cubicBezTo>
                <a:lnTo>
                  <a:pt x="106" y="911"/>
                </a:lnTo>
                <a:cubicBezTo>
                  <a:pt x="106" y="952"/>
                  <a:pt x="53" y="994"/>
                  <a:pt x="0" y="994"/>
                </a:cubicBezTo>
              </a:path>
            </a:pathLst>
          </a:custGeom>
          <a:noFill/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2184480" y="1050480"/>
            <a:ext cx="73800" cy="607320"/>
          </a:xfrm>
          <a:custGeom>
            <a:avLst/>
            <a:gdLst/>
            <a:ahLst/>
            <a:cxnLst/>
            <a:rect l="l" t="t" r="r" b="b"/>
            <a:pathLst>
              <a:path w="213" h="2803">
                <a:moveTo>
                  <a:pt x="0" y="0"/>
                </a:moveTo>
                <a:cubicBezTo>
                  <a:pt x="53" y="0"/>
                  <a:pt x="106" y="116"/>
                  <a:pt x="106" y="233"/>
                </a:cubicBezTo>
                <a:lnTo>
                  <a:pt x="106" y="1167"/>
                </a:lnTo>
                <a:cubicBezTo>
                  <a:pt x="106" y="1284"/>
                  <a:pt x="159" y="1401"/>
                  <a:pt x="212" y="1401"/>
                </a:cubicBezTo>
                <a:cubicBezTo>
                  <a:pt x="159" y="1401"/>
                  <a:pt x="106" y="1518"/>
                  <a:pt x="106" y="1635"/>
                </a:cubicBezTo>
                <a:lnTo>
                  <a:pt x="106" y="2569"/>
                </a:lnTo>
                <a:cubicBezTo>
                  <a:pt x="106" y="2686"/>
                  <a:pt x="53" y="2802"/>
                  <a:pt x="0" y="2802"/>
                </a:cubicBezTo>
              </a:path>
            </a:pathLst>
          </a:custGeom>
          <a:noFill/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"/>
          <p:cNvSpPr/>
          <p:nvPr/>
        </p:nvSpPr>
        <p:spPr>
          <a:xfrm>
            <a:off x="2184480" y="3273480"/>
            <a:ext cx="73800" cy="627840"/>
          </a:xfrm>
          <a:custGeom>
            <a:avLst/>
            <a:gdLst/>
            <a:ahLst/>
            <a:cxnLst/>
            <a:rect l="l" t="t" r="r" b="b"/>
            <a:pathLst>
              <a:path w="213" h="2898">
                <a:moveTo>
                  <a:pt x="0" y="0"/>
                </a:moveTo>
                <a:cubicBezTo>
                  <a:pt x="53" y="0"/>
                  <a:pt x="106" y="120"/>
                  <a:pt x="106" y="241"/>
                </a:cubicBezTo>
                <a:lnTo>
                  <a:pt x="106" y="1207"/>
                </a:lnTo>
                <a:cubicBezTo>
                  <a:pt x="106" y="1327"/>
                  <a:pt x="159" y="1448"/>
                  <a:pt x="212" y="1448"/>
                </a:cubicBezTo>
                <a:cubicBezTo>
                  <a:pt x="159" y="1448"/>
                  <a:pt x="106" y="1569"/>
                  <a:pt x="106" y="1689"/>
                </a:cubicBezTo>
                <a:lnTo>
                  <a:pt x="106" y="2655"/>
                </a:lnTo>
                <a:cubicBezTo>
                  <a:pt x="106" y="2776"/>
                  <a:pt x="53" y="2897"/>
                  <a:pt x="0" y="2897"/>
                </a:cubicBezTo>
              </a:path>
            </a:pathLst>
          </a:custGeom>
          <a:noFill/>
          <a:ln w="1908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"/>
          <p:cNvSpPr/>
          <p:nvPr/>
        </p:nvSpPr>
        <p:spPr>
          <a:xfrm flipV="1">
            <a:off x="2412720" y="2935800"/>
            <a:ext cx="3550320" cy="66996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rgbClr val="FF8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7"/>
          <p:cNvSpPr/>
          <p:nvPr/>
        </p:nvSpPr>
        <p:spPr>
          <a:xfrm>
            <a:off x="2184480" y="3960720"/>
            <a:ext cx="73800" cy="214560"/>
          </a:xfrm>
          <a:custGeom>
            <a:avLst/>
            <a:gdLst/>
            <a:ahLst/>
            <a:cxnLst/>
            <a:rect l="l" t="t" r="r" b="b"/>
            <a:pathLst>
              <a:path w="213" h="994">
                <a:moveTo>
                  <a:pt x="0" y="0"/>
                </a:moveTo>
                <a:cubicBezTo>
                  <a:pt x="53" y="0"/>
                  <a:pt x="106" y="41"/>
                  <a:pt x="106" y="82"/>
                </a:cubicBezTo>
                <a:lnTo>
                  <a:pt x="106" y="413"/>
                </a:lnTo>
                <a:cubicBezTo>
                  <a:pt x="106" y="455"/>
                  <a:pt x="159" y="496"/>
                  <a:pt x="212" y="496"/>
                </a:cubicBezTo>
                <a:cubicBezTo>
                  <a:pt x="159" y="496"/>
                  <a:pt x="106" y="537"/>
                  <a:pt x="106" y="579"/>
                </a:cubicBezTo>
                <a:lnTo>
                  <a:pt x="106" y="910"/>
                </a:lnTo>
                <a:cubicBezTo>
                  <a:pt x="106" y="951"/>
                  <a:pt x="53" y="993"/>
                  <a:pt x="0" y="993"/>
                </a:cubicBezTo>
              </a:path>
            </a:pathLst>
          </a:custGeom>
          <a:noFill/>
          <a:ln w="126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8"/>
          <p:cNvSpPr/>
          <p:nvPr/>
        </p:nvSpPr>
        <p:spPr>
          <a:xfrm flipV="1">
            <a:off x="2471760" y="3586320"/>
            <a:ext cx="3634560" cy="515520"/>
          </a:xfrm>
          <a:prstGeom prst="curvedConnector3">
            <a:avLst>
              <a:gd name="adj1" fmla="val 50000"/>
            </a:avLst>
          </a:prstGeom>
          <a:noFill/>
          <a:ln w="12600">
            <a:solidFill>
              <a:srgbClr val="3465A4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7E5FFF0B-8E55-4EBC-9CFA-23AE03A39F22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6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209" name="Kép 208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675360" y="30420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Mikrotartalmak rendszerezése</a:t>
            </a:r>
            <a:br/>
            <a:endParaRPr lang="hu-HU" sz="2800" b="0" strike="noStrike" spc="-1">
              <a:latin typeface="Arial"/>
            </a:endParaRPr>
          </a:p>
        </p:txBody>
      </p:sp>
      <p:pic>
        <p:nvPicPr>
          <p:cNvPr id="211" name="Kép 210"/>
          <p:cNvPicPr/>
          <p:nvPr/>
        </p:nvPicPr>
        <p:blipFill>
          <a:blip r:embed="rId3"/>
          <a:stretch/>
        </p:blipFill>
        <p:spPr>
          <a:xfrm>
            <a:off x="288000" y="1060920"/>
            <a:ext cx="2519280" cy="3197880"/>
          </a:xfrm>
          <a:prstGeom prst="rect">
            <a:avLst/>
          </a:prstGeom>
          <a:ln>
            <a:noFill/>
          </a:ln>
        </p:spPr>
      </p:pic>
      <p:pic>
        <p:nvPicPr>
          <p:cNvPr id="212" name="Picture 10"/>
          <p:cNvPicPr/>
          <p:nvPr/>
        </p:nvPicPr>
        <p:blipFill>
          <a:blip r:embed="rId4"/>
          <a:srcRect b="13732"/>
          <a:stretch/>
        </p:blipFill>
        <p:spPr>
          <a:xfrm>
            <a:off x="4484880" y="864000"/>
            <a:ext cx="3506400" cy="2469960"/>
          </a:xfrm>
          <a:prstGeom prst="rect">
            <a:avLst/>
          </a:prstGeom>
          <a:ln>
            <a:noFill/>
          </a:ln>
        </p:spPr>
      </p:pic>
      <p:pic>
        <p:nvPicPr>
          <p:cNvPr id="213" name="Kép 212"/>
          <p:cNvPicPr/>
          <p:nvPr/>
        </p:nvPicPr>
        <p:blipFill>
          <a:blip r:embed="rId5"/>
          <a:stretch/>
        </p:blipFill>
        <p:spPr>
          <a:xfrm>
            <a:off x="5400000" y="3471480"/>
            <a:ext cx="3032280" cy="461160"/>
          </a:xfrm>
          <a:prstGeom prst="rect">
            <a:avLst/>
          </a:prstGeom>
          <a:ln>
            <a:noFill/>
          </a:ln>
        </p:spPr>
      </p:pic>
      <p:pic>
        <p:nvPicPr>
          <p:cNvPr id="214" name="Kép 213"/>
          <p:cNvPicPr/>
          <p:nvPr/>
        </p:nvPicPr>
        <p:blipFill>
          <a:blip r:embed="rId6"/>
          <a:stretch/>
        </p:blipFill>
        <p:spPr>
          <a:xfrm>
            <a:off x="5430600" y="3933360"/>
            <a:ext cx="3393000" cy="352800"/>
          </a:xfrm>
          <a:prstGeom prst="rect">
            <a:avLst/>
          </a:prstGeom>
          <a:ln>
            <a:noFill/>
          </a:ln>
        </p:spPr>
      </p:pic>
      <p:pic>
        <p:nvPicPr>
          <p:cNvPr id="215" name="Kép 214"/>
          <p:cNvPicPr/>
          <p:nvPr/>
        </p:nvPicPr>
        <p:blipFill>
          <a:blip r:embed="rId7"/>
          <a:stretch/>
        </p:blipFill>
        <p:spPr>
          <a:xfrm>
            <a:off x="5403240" y="4340880"/>
            <a:ext cx="2151360" cy="410400"/>
          </a:xfrm>
          <a:prstGeom prst="rect">
            <a:avLst/>
          </a:prstGeom>
          <a:ln>
            <a:noFill/>
          </a:ln>
        </p:spPr>
      </p:pic>
      <p:pic>
        <p:nvPicPr>
          <p:cNvPr id="216" name="Kép 215"/>
          <p:cNvPicPr/>
          <p:nvPr/>
        </p:nvPicPr>
        <p:blipFill>
          <a:blip r:embed="rId8"/>
          <a:stretch/>
        </p:blipFill>
        <p:spPr>
          <a:xfrm>
            <a:off x="4680000" y="3469320"/>
            <a:ext cx="389520" cy="417960"/>
          </a:xfrm>
          <a:prstGeom prst="rect">
            <a:avLst/>
          </a:prstGeom>
          <a:ln>
            <a:noFill/>
          </a:ln>
        </p:spPr>
      </p:pic>
      <p:pic>
        <p:nvPicPr>
          <p:cNvPr id="217" name="Kép 216"/>
          <p:cNvPicPr/>
          <p:nvPr/>
        </p:nvPicPr>
        <p:blipFill>
          <a:blip r:embed="rId9"/>
          <a:stretch/>
        </p:blipFill>
        <p:spPr>
          <a:xfrm>
            <a:off x="4680000" y="3865320"/>
            <a:ext cx="389520" cy="417960"/>
          </a:xfrm>
          <a:prstGeom prst="rect">
            <a:avLst/>
          </a:prstGeom>
          <a:ln>
            <a:noFill/>
          </a:ln>
        </p:spPr>
      </p:pic>
      <p:pic>
        <p:nvPicPr>
          <p:cNvPr id="218" name="Kép 217"/>
          <p:cNvPicPr/>
          <p:nvPr/>
        </p:nvPicPr>
        <p:blipFill>
          <a:blip r:embed="rId10"/>
          <a:stretch/>
        </p:blipFill>
        <p:spPr>
          <a:xfrm>
            <a:off x="4716000" y="4261320"/>
            <a:ext cx="389520" cy="41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684360" y="303120"/>
            <a:ext cx="8064000" cy="85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333366"/>
                </a:solidFill>
                <a:latin typeface="Constantia"/>
              </a:rPr>
              <a:t>A HUNGLE.hu felülete (2019)</a:t>
            </a:r>
            <a:br/>
            <a:endParaRPr lang="en-US" sz="2800" b="0" strike="noStrike" spc="-1">
              <a:solidFill>
                <a:srgbClr val="424242"/>
              </a:solidFill>
              <a:latin typeface="Franklin Gothic Book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8748720" y="4732200"/>
            <a:ext cx="394920" cy="273600"/>
          </a:xfrm>
          <a:prstGeom prst="rect">
            <a:avLst/>
          </a:prstGeom>
          <a:noFill/>
          <a:ln>
            <a:noFill/>
          </a:ln>
        </p:spPr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C6DBFB18-B444-46FE-95B9-AC0115ECDFC5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7</a:t>
            </a:fld>
            <a:endParaRPr lang="hu-HU" sz="1100" b="0" strike="noStrike" spc="-1">
              <a:latin typeface="Times New Roman"/>
            </a:endParaRPr>
          </a:p>
        </p:txBody>
      </p:sp>
      <p:pic>
        <p:nvPicPr>
          <p:cNvPr id="221" name="Picture 8"/>
          <p:cNvPicPr/>
          <p:nvPr/>
        </p:nvPicPr>
        <p:blipFill>
          <a:blip r:embed="rId2"/>
          <a:stretch/>
        </p:blipFill>
        <p:spPr>
          <a:xfrm>
            <a:off x="4835160" y="936000"/>
            <a:ext cx="1392840" cy="148680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5285520" y="5192280"/>
            <a:ext cx="251280" cy="45360"/>
          </a:xfrm>
          <a:prstGeom prst="rightArrow">
            <a:avLst>
              <a:gd name="adj1" fmla="val 50000"/>
              <a:gd name="adj2" fmla="val 58272"/>
            </a:avLst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Kép 222"/>
          <p:cNvPicPr/>
          <p:nvPr/>
        </p:nvPicPr>
        <p:blipFill>
          <a:blip r:embed="rId3"/>
          <a:stretch/>
        </p:blipFill>
        <p:spPr>
          <a:xfrm>
            <a:off x="2401920" y="1008000"/>
            <a:ext cx="2350080" cy="3168000"/>
          </a:xfrm>
          <a:prstGeom prst="rect">
            <a:avLst/>
          </a:prstGeom>
          <a:ln>
            <a:noFill/>
          </a:ln>
        </p:spPr>
      </p:pic>
      <p:pic>
        <p:nvPicPr>
          <p:cNvPr id="224" name="Kép 223"/>
          <p:cNvPicPr/>
          <p:nvPr/>
        </p:nvPicPr>
        <p:blipFill>
          <a:blip r:embed="rId4"/>
          <a:stretch/>
        </p:blipFill>
        <p:spPr>
          <a:xfrm>
            <a:off x="4603320" y="2558880"/>
            <a:ext cx="4396680" cy="2193120"/>
          </a:xfrm>
          <a:prstGeom prst="rect">
            <a:avLst/>
          </a:prstGeom>
          <a:ln>
            <a:noFill/>
          </a:ln>
        </p:spPr>
      </p:pic>
      <p:pic>
        <p:nvPicPr>
          <p:cNvPr id="225" name="Picture 7"/>
          <p:cNvPicPr/>
          <p:nvPr/>
        </p:nvPicPr>
        <p:blipFill>
          <a:blip r:embed="rId5"/>
          <a:stretch/>
        </p:blipFill>
        <p:spPr>
          <a:xfrm>
            <a:off x="86040" y="1058040"/>
            <a:ext cx="2649960" cy="2541960"/>
          </a:xfrm>
          <a:prstGeom prst="rect">
            <a:avLst/>
          </a:prstGeom>
          <a:ln>
            <a:noFill/>
          </a:ln>
        </p:spPr>
      </p:pic>
      <p:pic>
        <p:nvPicPr>
          <p:cNvPr id="226" name="Kép 225"/>
          <p:cNvPicPr/>
          <p:nvPr/>
        </p:nvPicPr>
        <p:blipFill>
          <a:blip r:embed="rId6"/>
          <a:stretch/>
        </p:blipFill>
        <p:spPr>
          <a:xfrm>
            <a:off x="6264000" y="936000"/>
            <a:ext cx="1288080" cy="1484280"/>
          </a:xfrm>
          <a:prstGeom prst="rect">
            <a:avLst/>
          </a:prstGeom>
          <a:ln>
            <a:noFill/>
          </a:ln>
        </p:spPr>
      </p:pic>
      <p:pic>
        <p:nvPicPr>
          <p:cNvPr id="227" name="Kép 226"/>
          <p:cNvPicPr/>
          <p:nvPr/>
        </p:nvPicPr>
        <p:blipFill>
          <a:blip r:embed="rId7"/>
          <a:stretch/>
        </p:blipFill>
        <p:spPr>
          <a:xfrm>
            <a:off x="7588080" y="936000"/>
            <a:ext cx="1195920" cy="147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45BB6114-7476-481B-B412-6CF04466D4CF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8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230" name="Kép 229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675360" y="30456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HUNGLE adatbányászat</a:t>
            </a:r>
            <a:br/>
            <a:endParaRPr lang="hu-HU" sz="2800" b="0" strike="noStrike" spc="-1">
              <a:latin typeface="Arial"/>
            </a:endParaRPr>
          </a:p>
        </p:txBody>
      </p:sp>
      <p:pic>
        <p:nvPicPr>
          <p:cNvPr id="232" name="Kép 231"/>
          <p:cNvPicPr/>
          <p:nvPr/>
        </p:nvPicPr>
        <p:blipFill>
          <a:blip r:embed="rId3"/>
          <a:stretch/>
        </p:blipFill>
        <p:spPr>
          <a:xfrm>
            <a:off x="309960" y="1008000"/>
            <a:ext cx="3577320" cy="2940480"/>
          </a:xfrm>
          <a:prstGeom prst="rect">
            <a:avLst/>
          </a:prstGeom>
          <a:ln>
            <a:noFill/>
          </a:ln>
        </p:spPr>
      </p:pic>
      <p:sp>
        <p:nvSpPr>
          <p:cNvPr id="233" name="CustomShape 4"/>
          <p:cNvSpPr/>
          <p:nvPr/>
        </p:nvSpPr>
        <p:spPr>
          <a:xfrm>
            <a:off x="3942720" y="3024000"/>
            <a:ext cx="4912560" cy="172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Közel 200 mikrotartalom a HUNGLE keretrendszerben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160 felhasználó</a:t>
            </a:r>
            <a:endParaRPr lang="hu-HU" sz="24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400" b="0" strike="noStrike" spc="-1">
                <a:solidFill>
                  <a:srgbClr val="333366"/>
                </a:solidFill>
                <a:latin typeface="Calibri"/>
                <a:ea typeface="Calibri"/>
              </a:rPr>
              <a:t>460 címke</a:t>
            </a:r>
            <a:endParaRPr lang="hu-HU" sz="2400" b="0" strike="noStrike" spc="-1">
              <a:latin typeface="Arial"/>
            </a:endParaRPr>
          </a:p>
        </p:txBody>
      </p:sp>
      <p:graphicFrame>
        <p:nvGraphicFramePr>
          <p:cNvPr id="234" name="Diagram 233"/>
          <p:cNvGraphicFramePr/>
          <p:nvPr/>
        </p:nvGraphicFramePr>
        <p:xfrm>
          <a:off x="4176000" y="720000"/>
          <a:ext cx="3934080" cy="238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84360" y="303120"/>
            <a:ext cx="80629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8748720" y="4732200"/>
            <a:ext cx="39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0" rIns="0" bIns="0" anchor="ctr"/>
          <a:lstStyle/>
          <a:p>
            <a:pPr>
              <a:lnSpc>
                <a:spcPct val="100000"/>
              </a:lnSpc>
            </a:pPr>
            <a:fld id="{FF8F8747-E94E-48AE-BFEB-916BC1603C16}" type="slidenum">
              <a:rPr lang="hu-HU" sz="1100" b="0" strike="noStrike" spc="-1">
                <a:solidFill>
                  <a:srgbClr val="8CADD1"/>
                </a:solidFill>
                <a:latin typeface="Calibri"/>
                <a:ea typeface="Calibri"/>
              </a:rPr>
              <a:t>9</a:t>
            </a:fld>
            <a:endParaRPr lang="hu-HU" sz="1100" b="0" strike="noStrike" spc="-1">
              <a:latin typeface="Arial"/>
            </a:endParaRPr>
          </a:p>
        </p:txBody>
      </p:sp>
      <p:pic>
        <p:nvPicPr>
          <p:cNvPr id="237" name="Kép 236"/>
          <p:cNvPicPr/>
          <p:nvPr/>
        </p:nvPicPr>
        <p:blipFill>
          <a:blip r:embed="rId2"/>
          <a:stretch/>
        </p:blipFill>
        <p:spPr>
          <a:xfrm>
            <a:off x="1044000" y="4428000"/>
            <a:ext cx="1079280" cy="49140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675360" y="304560"/>
            <a:ext cx="8063280" cy="85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hu-HU" sz="2800" b="1" strike="noStrike" spc="-1">
                <a:solidFill>
                  <a:srgbClr val="333366"/>
                </a:solidFill>
                <a:latin typeface="Constantia"/>
                <a:ea typeface="DejaVu Sans"/>
              </a:rPr>
              <a:t>Személyes tudástárak</a:t>
            </a:r>
            <a:br/>
            <a:endParaRPr lang="hu-HU" sz="2800" b="0" strike="noStrike" spc="-1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594720" y="1101240"/>
            <a:ext cx="8152560" cy="29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200" b="0" strike="noStrike" spc="-1">
                <a:solidFill>
                  <a:srgbClr val="333366"/>
                </a:solidFill>
                <a:latin typeface="Calibri"/>
                <a:ea typeface="Calibri"/>
              </a:rPr>
              <a:t>Egyedi azonosító minden mikrotartalomhoz</a:t>
            </a:r>
            <a:endParaRPr lang="hu-HU" sz="22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200" b="0" strike="noStrike" spc="-1">
                <a:solidFill>
                  <a:srgbClr val="333366"/>
                </a:solidFill>
                <a:latin typeface="Calibri"/>
                <a:ea typeface="Calibri"/>
              </a:rPr>
              <a:t>Mikrotartalmak folyamatos újra-rendszerezése</a:t>
            </a:r>
            <a:endParaRPr lang="hu-HU" sz="22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200" b="0" strike="noStrike" spc="-1">
                <a:solidFill>
                  <a:srgbClr val="333366"/>
                </a:solidFill>
                <a:latin typeface="Calibri"/>
                <a:ea typeface="Calibri"/>
              </a:rPr>
              <a:t>Szerzői adatok  megtartása, felhasználás nyomkövetése</a:t>
            </a:r>
            <a:endParaRPr lang="hu-HU" sz="22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200" b="0" strike="noStrike" spc="-1">
                <a:solidFill>
                  <a:srgbClr val="333366"/>
                </a:solidFill>
                <a:latin typeface="Calibri"/>
                <a:ea typeface="Calibri"/>
              </a:rPr>
              <a:t>Gyűjtemények létrehozása, megosztása, exportálása</a:t>
            </a:r>
            <a:endParaRPr lang="hu-HU" sz="22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200" b="0" strike="noStrike" spc="-1">
                <a:solidFill>
                  <a:srgbClr val="333366"/>
                </a:solidFill>
                <a:latin typeface="Calibri"/>
                <a:ea typeface="Calibri"/>
              </a:rPr>
              <a:t>Tanulói és tanári gyűjtemények és tartalombejárási útvonalak kiajánlása a közösségnek</a:t>
            </a:r>
            <a:endParaRPr lang="hu-HU" sz="2200" b="0" strike="noStrike" spc="-1">
              <a:latin typeface="Arial"/>
            </a:endParaRPr>
          </a:p>
          <a:p>
            <a:pPr marL="171360" indent="-170280">
              <a:lnSpc>
                <a:spcPct val="100000"/>
              </a:lnSpc>
              <a:spcBef>
                <a:spcPts val="198"/>
              </a:spcBef>
              <a:spcAft>
                <a:spcPts val="567"/>
              </a:spcAft>
              <a:buClr>
                <a:srgbClr val="1B5C93"/>
              </a:buClr>
              <a:buSzPct val="45000"/>
              <a:buFont typeface="Wingdings" charset="2"/>
              <a:buChar char=""/>
            </a:pPr>
            <a:r>
              <a:rPr lang="hu-HU" sz="2200" b="0" strike="noStrike" spc="-1">
                <a:solidFill>
                  <a:srgbClr val="333366"/>
                </a:solidFill>
                <a:latin typeface="Calibri"/>
                <a:ea typeface="Calibri"/>
              </a:rPr>
              <a:t>Értékelés, javítás, közösségi tevékenységek mikrotartalmakkal</a:t>
            </a:r>
            <a:endParaRPr lang="hu-H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165</TotalTime>
  <Words>205</Words>
  <Application>Microsoft Office PowerPoint</Application>
  <PresentationFormat>Diavetítés a képernyőre (16:9 oldalarány)</PresentationFormat>
  <Paragraphs>44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22" baseType="lpstr">
      <vt:lpstr>Arial</vt:lpstr>
      <vt:lpstr>Calibri</vt:lpstr>
      <vt:lpstr>Constantia</vt:lpstr>
      <vt:lpstr>Franklin Gothic Book</vt:lpstr>
      <vt:lpstr>Ideal Sans Book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Rédey Soma</dc:creator>
  <dc:description/>
  <cp:lastModifiedBy>Edina</cp:lastModifiedBy>
  <cp:revision>24</cp:revision>
  <dcterms:created xsi:type="dcterms:W3CDTF">2017-09-14T13:52:50Z</dcterms:created>
  <dcterms:modified xsi:type="dcterms:W3CDTF">2019-11-25T12:52:25Z</dcterms:modified>
  <dc:language>hu-HU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Diavetítés a képernyőre (16:9 oldalarány)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