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1" r:id="rId2"/>
    <p:sldId id="260" r:id="rId3"/>
    <p:sldId id="265" r:id="rId4"/>
    <p:sldId id="352" r:id="rId5"/>
    <p:sldId id="354" r:id="rId6"/>
    <p:sldId id="355" r:id="rId7"/>
    <p:sldId id="358" r:id="rId8"/>
    <p:sldId id="359" r:id="rId9"/>
    <p:sldId id="344" r:id="rId10"/>
    <p:sldId id="345" r:id="rId11"/>
    <p:sldId id="348" r:id="rId12"/>
    <p:sldId id="349" r:id="rId13"/>
    <p:sldId id="350" r:id="rId14"/>
    <p:sldId id="351" r:id="rId15"/>
    <p:sldId id="266" r:id="rId16"/>
    <p:sldId id="268" r:id="rId17"/>
    <p:sldId id="360" r:id="rId18"/>
    <p:sldId id="361" r:id="rId19"/>
    <p:sldId id="362" r:id="rId20"/>
    <p:sldId id="264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  <a:srgbClr val="01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1" autoAdjust="0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A3DF3-B660-4B7A-9A12-C36B3A3FFE89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A19B0-19EA-4182-B1D8-8CA6FD24F1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94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A19B0-19EA-4182-B1D8-8CA6FD24F12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89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67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71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562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24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5917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554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7E45EC-E857-984F-8379-10CA33E70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2B867FF-3DD2-3745-B706-AC701B7DF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7AE546B-4E7E-E547-9D80-07E655B0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75290C3-6C58-2E4A-8424-D73D86FA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A29E28C-056B-A645-B058-2EE956BA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545467-4FEB-AC4B-86DB-3FD3F146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65892B6-EF09-3B46-9ED5-497097EED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5E4A4E-8912-334F-8D89-2FBF158C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98BD7A6-876F-734E-B813-5A6BA17F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04CC0E-6CBB-D64C-BF1B-08A795AE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1133CCC-AF07-184C-876D-D74B91AD3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7878B64-CD80-C241-9481-92B2ED863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819BC4-C938-874F-97B6-78FEC093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6C2461-B42C-554E-9291-357E9E2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423E59-173B-0743-85AA-4E16C640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385754" indent="-385754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96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FE9060-7EEE-4A44-8102-3682CBE9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4336AF-62CC-C443-B562-71A31CC0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537EEE-B4E7-5E4E-87BA-CF4C0F2D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23910D-698C-364E-AE93-62930A6D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F666EDC-A796-E049-AD2B-7E0CC39F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2E0768-69DD-F748-9589-AFBF48F6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509AE6D-5FCA-024A-8930-77A63BB9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20CDD8-8E72-0D49-8265-1819EBC4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B66E96-9F74-C842-879A-7FAC5A72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509121-0443-5546-8EB3-FC0433F9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8D64E7-9DF5-7849-B50B-F4CFDF41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82EC89-DE48-4B49-8494-8EF55975D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AAC62C9-535D-674C-BAB1-9FFC0069C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3E2C7C6-B91C-7545-89A2-4D87534A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F536E3-9EC2-7C42-A5A6-DD946AAE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9239D36-2F9D-5E47-A91D-CB4ECF4D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6E212D-EFC9-E843-AEF9-4697F435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F4C0F8-A495-6242-8F9E-34A6AEED9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12D6E2A-C35D-C240-AAB7-324EE81F6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81330E7-B625-424C-8217-22573F56F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3F22E5C-A586-AB40-A686-186F5106A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6070531-A794-454B-AC6D-98AB51FB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F4896FC-7628-F84A-834A-87FC631E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095E2F2-F3BA-7F41-BB1C-6346416B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8C240B-11F8-B34C-8BFB-1FE5AB55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5954971-DEEB-3244-8632-9615BD20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5F868A1-5A8C-274D-AC44-95414589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4375EDA-CE8D-2542-9A84-592CB860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CA46F65-79E5-6640-BB8A-88AC3744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76F9CD8-62E8-A344-8837-0E8848AD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FE744F3-F316-EC4D-A357-B10CF610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121203-76E8-CF48-AFDD-C08BD94A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8C0D2F-119B-5D42-8A65-746B723B3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CCF4AF3-AB8F-4F40-A5BC-5938AF9E1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B2DC796-CB61-4641-A562-F133196F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E6BC2EB-A5D4-9649-BCCF-DB7FB647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6E71873-612B-FD46-98D9-5EE27F46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C57719-3DA3-F840-BF88-A98938D7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86DB84D-E331-2D4D-B110-8579350ED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4F07BD4-77ED-A24F-8126-77639250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353D5D8-8518-BF43-A85D-494896B7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1E4CF2F-3330-B147-93CE-BCEE7C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F91B097-73EA-454C-9770-E7201C41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BF4A4A6-0F8B-8C48-B454-E43C26D0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5834CF-022D-E94D-8E0A-E917ADE6B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EF9CCE1-DE1B-C447-A4F1-CA789A4E5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8268-C1E1-5C45-A952-D7B95B0AE97A}" type="datetimeFigureOut">
              <a:rPr lang="hu-HU" smtClean="0"/>
              <a:t>2022.09.01.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C2F029-7EC5-EF46-8DEA-E7DAC381D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E9C6E1-4BD7-454B-90C2-FAB8A2FC1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artalom helye 8">
            <a:extLst>
              <a:ext uri="{FF2B5EF4-FFF2-40B4-BE49-F238E27FC236}">
                <a16:creationId xmlns:a16="http://schemas.microsoft.com/office/drawing/2014/main" id="{85062A64-5065-284B-A303-8CD270874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36477"/>
            <a:ext cx="12192000" cy="6858000"/>
          </a:xfr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295702" y="1917747"/>
            <a:ext cx="8884692" cy="2185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4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KÉMIATANÍTÁS</a:t>
            </a:r>
            <a:br>
              <a:rPr lang="hu-HU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hu-HU" sz="29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9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MTA-ELTE Kutatásalapú Kémiatanítás Kutatócsoport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46220C8-18AF-4FD2-A0E3-B402C4421CA8}"/>
              </a:ext>
            </a:extLst>
          </p:cNvPr>
          <p:cNvSpPr txBox="1">
            <a:spLocks/>
          </p:cNvSpPr>
          <p:nvPr/>
        </p:nvSpPr>
        <p:spPr>
          <a:xfrm>
            <a:off x="295702" y="4333452"/>
            <a:ext cx="8557146" cy="1079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Szalay Luca*, Dr. Tóth Zoltán**</a:t>
            </a:r>
          </a:p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  Eötvös Loránd Tudományegyetem</a:t>
            </a:r>
          </a:p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 Debreceni Egyetem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81288BA-6D9D-4519-B627-D3320E1CCA2E}"/>
              </a:ext>
            </a:extLst>
          </p:cNvPr>
          <p:cNvSpPr txBox="1">
            <a:spLocks/>
          </p:cNvSpPr>
          <p:nvPr/>
        </p:nvSpPr>
        <p:spPr>
          <a:xfrm>
            <a:off x="232012" y="5923572"/>
            <a:ext cx="8074262" cy="726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  <a:p>
            <a:pPr>
              <a:lnSpc>
                <a:spcPct val="100000"/>
              </a:lnSpc>
            </a:pPr>
            <a:endParaRPr lang="hu-HU" sz="20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97D8DC7-0E7B-449B-9698-A7A9C1825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705" y="344236"/>
            <a:ext cx="1069074" cy="175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61EF4B99-BB58-3560-9229-1C04B3A15A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017" y="4903850"/>
            <a:ext cx="1523810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8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34692"/>
            <a:ext cx="11788725" cy="499880"/>
          </a:xfrm>
        </p:spPr>
        <p:txBody>
          <a:bodyPr>
            <a:no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IV.3.2. A módszer (csoport) és az iskola „rangjának” hatása 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768788"/>
              </p:ext>
            </p:extLst>
          </p:nvPr>
        </p:nvGraphicFramePr>
        <p:xfrm>
          <a:off x="1512208" y="954900"/>
          <a:ext cx="9144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Módszer↓    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2.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0,016*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3.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graphicFrame>
        <p:nvGraphicFramePr>
          <p:cNvPr id="7" name="Táblázat 4">
            <a:extLst>
              <a:ext uri="{FF2B5EF4-FFF2-40B4-BE49-F238E27FC236}">
                <a16:creationId xmlns:a16="http://schemas.microsoft.com/office/drawing/2014/main" id="{F91B8678-F94E-440B-9197-478265A8F5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398189"/>
              </p:ext>
            </p:extLst>
          </p:nvPr>
        </p:nvGraphicFramePr>
        <p:xfrm>
          <a:off x="1512208" y="240247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Iskola „rangja”↓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Magas–alacsony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0,047*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Magas–közepes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sp>
        <p:nvSpPr>
          <p:cNvPr id="8" name="Cím 1">
            <a:extLst>
              <a:ext uri="{FF2B5EF4-FFF2-40B4-BE49-F238E27FC236}">
                <a16:creationId xmlns:a16="http://schemas.microsoft.com/office/drawing/2014/main" id="{CD31CE29-CE58-4F3E-B7A6-12DEAADB45F9}"/>
              </a:ext>
            </a:extLst>
          </p:cNvPr>
          <p:cNvSpPr txBox="1">
            <a:spLocks/>
          </p:cNvSpPr>
          <p:nvPr/>
        </p:nvSpPr>
        <p:spPr>
          <a:xfrm>
            <a:off x="773722" y="3145592"/>
            <a:ext cx="10635175" cy="1176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hu-HU" sz="2800" b="1" dirty="0"/>
            </a:br>
            <a:r>
              <a:rPr lang="hu-HU" sz="2800" b="1" dirty="0"/>
              <a:t>…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kísérlettervező feladatokon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elért eredményekre (</a:t>
            </a:r>
            <a:r>
              <a:rPr lang="hu-HU" sz="2400" b="1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  <a:endParaRPr lang="en-GB" sz="2400" b="1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9" name="Táblázat 4">
            <a:extLst>
              <a:ext uri="{FF2B5EF4-FFF2-40B4-BE49-F238E27FC236}">
                <a16:creationId xmlns:a16="http://schemas.microsoft.com/office/drawing/2014/main" id="{EF6A6C59-7151-48A3-86BB-56E9662853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48939"/>
              </p:ext>
            </p:extLst>
          </p:nvPr>
        </p:nvGraphicFramePr>
        <p:xfrm>
          <a:off x="1559691" y="419288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3797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Módszer↓    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2.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3.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0,034*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graphicFrame>
        <p:nvGraphicFramePr>
          <p:cNvPr id="10" name="Táblázat 4">
            <a:extLst>
              <a:ext uri="{FF2B5EF4-FFF2-40B4-BE49-F238E27FC236}">
                <a16:creationId xmlns:a16="http://schemas.microsoft.com/office/drawing/2014/main" id="{3BC3FB16-C51B-413C-B65D-239454542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202455"/>
              </p:ext>
            </p:extLst>
          </p:nvPr>
        </p:nvGraphicFramePr>
        <p:xfrm>
          <a:off x="1559691" y="538160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Iskola „rangja”↓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Magas–alacsony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Magas–közepes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0,037*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413FF1-DFB1-4F1C-B06E-CF06338EA87F}"/>
              </a:ext>
            </a:extLst>
          </p:cNvPr>
          <p:cNvSpPr txBox="1"/>
          <p:nvPr/>
        </p:nvSpPr>
        <p:spPr>
          <a:xfrm flipH="1">
            <a:off x="1559691" y="6216602"/>
            <a:ext cx="911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/>
          </a:p>
          <a:p>
            <a:r>
              <a:rPr lang="en-GB" b="1" dirty="0"/>
              <a:t>*</a:t>
            </a:r>
            <a:r>
              <a:rPr lang="hu-HU" b="1" dirty="0"/>
              <a:t>p&lt;0,01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3147D169-CA11-4DE3-9862-A9F9CFAF1DA5}"/>
              </a:ext>
            </a:extLst>
          </p:cNvPr>
          <p:cNvSpPr txBox="1"/>
          <p:nvPr/>
        </p:nvSpPr>
        <p:spPr>
          <a:xfrm>
            <a:off x="1851070" y="481550"/>
            <a:ext cx="848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teljes teszten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elért eredményekre (</a:t>
            </a:r>
            <a:r>
              <a:rPr lang="hu-HU" sz="2400" b="1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</a:p>
        </p:txBody>
      </p:sp>
    </p:spTree>
    <p:extLst>
      <p:ext uri="{BB962C8B-B14F-4D97-AF65-F5344CB8AC3E}">
        <p14:creationId xmlns:p14="http://schemas.microsoft.com/office/powerpoint/2010/main" val="311930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67C7F8-5731-41C8-B223-3FFA2080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63" y="7374"/>
            <a:ext cx="10128738" cy="771084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IV.3.3. A tantárgy kedveltsége az évekkel egyre csökken…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8DDC09B-D033-49A4-A106-D56CB8DF30D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84567"/>
            <a:ext cx="8229599" cy="5097060"/>
          </a:xfrm>
          <a:prstGeom prst="rect">
            <a:avLst/>
          </a:prstGeom>
          <a:noFill/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CE0464EB-DC36-4EEC-87C8-FDA5D722F2B5}"/>
              </a:ext>
            </a:extLst>
          </p:cNvPr>
          <p:cNvSpPr txBox="1"/>
          <p:nvPr/>
        </p:nvSpPr>
        <p:spPr>
          <a:xfrm>
            <a:off x="422031" y="5881627"/>
            <a:ext cx="11687907" cy="91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Fejlesztés (csoport):  negatív, szignifikáns hatás 10. 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(ill. 11.!)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osztályban.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 erőssége: negatív, szignifikáns hatás 9. osztályban.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E6FF5AF-9ABD-45F0-B152-7FF8BA57DEFD}"/>
              </a:ext>
            </a:extLst>
          </p:cNvPr>
          <p:cNvCxnSpPr>
            <a:cxnSpLocks/>
          </p:cNvCxnSpPr>
          <p:nvPr/>
        </p:nvCxnSpPr>
        <p:spPr>
          <a:xfrm>
            <a:off x="8271803" y="2715065"/>
            <a:ext cx="618979" cy="9425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955C2AA7-A61F-4926-831D-91EC1B5248F3}"/>
              </a:ext>
            </a:extLst>
          </p:cNvPr>
          <p:cNvCxnSpPr>
            <a:cxnSpLocks/>
          </p:cNvCxnSpPr>
          <p:nvPr/>
        </p:nvCxnSpPr>
        <p:spPr>
          <a:xfrm>
            <a:off x="7272997" y="1294227"/>
            <a:ext cx="520505" cy="203887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97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FEAD6B-22BD-4046-BDA2-B326785F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8" y="0"/>
            <a:ext cx="11812172" cy="1143000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IV.3.3. A kísérletek fontosságának megítélésében  </a:t>
            </a:r>
            <a:br>
              <a:rPr lang="hu-H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hu-H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évfolyamon (T1) </a:t>
            </a:r>
            <a:r>
              <a:rPr lang="hu-HU" sz="28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látványos negatív hatás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81B5CA1-C350-427D-9478-0673C468F3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052737"/>
            <a:ext cx="8568952" cy="4824535"/>
          </a:xfrm>
          <a:prstGeom prst="rect">
            <a:avLst/>
          </a:prstGeom>
          <a:noFill/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5388589B-CC2D-4E19-812B-FF49B41D3197}"/>
              </a:ext>
            </a:extLst>
          </p:cNvPr>
          <p:cNvSpPr txBox="1"/>
          <p:nvPr/>
        </p:nvSpPr>
        <p:spPr>
          <a:xfrm>
            <a:off x="1847528" y="5979757"/>
            <a:ext cx="9616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kísérleti csoportok esetében szignifikánsan kisebb csökkenés.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osztálytól visszatérés kb. a kezdeti állapotra.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B7460504-CC6D-41E2-A0F4-705C1EE3185A}"/>
              </a:ext>
            </a:extLst>
          </p:cNvPr>
          <p:cNvCxnSpPr/>
          <p:nvPr/>
        </p:nvCxnSpPr>
        <p:spPr>
          <a:xfrm>
            <a:off x="8356209" y="1575582"/>
            <a:ext cx="0" cy="1420836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DDCEEC-5C37-473C-90E3-3F4585C7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IV.3.4. A receptszerű kísérletezés végig kedveltebb (a 3 és 4 értékek), </a:t>
            </a:r>
            <a:b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hu-HU" sz="28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osztálytól a receptszerű kísérletezés veszít népszerűségéből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FB719878-6AD8-4CA1-ADB6-816FC191D85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91" y="1008192"/>
            <a:ext cx="8316417" cy="4752528"/>
          </a:xfrm>
          <a:prstGeom prst="rect">
            <a:avLst/>
          </a:prstGeom>
          <a:noFill/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E6117458-201E-4B38-9E63-7150E77EFFC0}"/>
              </a:ext>
            </a:extLst>
          </p:cNvPr>
          <p:cNvSpPr txBox="1"/>
          <p:nvPr/>
        </p:nvSpPr>
        <p:spPr>
          <a:xfrm>
            <a:off x="1" y="573504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gyengébb iskolák tanulói inkább ragaszkodnak a receptszerű kísérletekhez.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oszt.: fiúk jobban elmozdulnak a kísérlettervezés irányába.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 oszt.: a jó előismerettel rendelkező tanulók: inkább a receptszerű…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66B60DA1-7FB6-4F06-9D89-2081EEFCE056}"/>
              </a:ext>
            </a:extLst>
          </p:cNvPr>
          <p:cNvCxnSpPr>
            <a:cxnSpLocks/>
          </p:cNvCxnSpPr>
          <p:nvPr/>
        </p:nvCxnSpPr>
        <p:spPr>
          <a:xfrm>
            <a:off x="8271803" y="1547446"/>
            <a:ext cx="633046" cy="10550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6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353971-99A1-4367-8F39-E692121F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-4823"/>
            <a:ext cx="11788726" cy="1143000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IV.3.5. A kezdeti nagyon jó érdemjegyek lényegesen </a:t>
            </a:r>
            <a:b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csökkennek a 7. osztályban, de aztán stabilizálódnak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EC5BC5A-9A94-4312-98E8-4049165636D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52737"/>
            <a:ext cx="8229600" cy="4824536"/>
          </a:xfrm>
          <a:prstGeom prst="rect">
            <a:avLst/>
          </a:prstGeom>
          <a:noFill/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51E97E45-269E-4EE1-8173-61FAC4C67DAD}"/>
              </a:ext>
            </a:extLst>
          </p:cNvPr>
          <p:cNvSpPr txBox="1"/>
          <p:nvPr/>
        </p:nvSpPr>
        <p:spPr>
          <a:xfrm>
            <a:off x="532227" y="6027003"/>
            <a:ext cx="11127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Romlás: „gyengébb” iskolákban 8. oszt.;  „erősebbekben” inkább 7. oszt.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oszt.; a fiúké szignifikánsan nagyobb romlás, mint a lányoké.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E4D422D4-4AB9-4490-BBE7-64E752D3C591}"/>
              </a:ext>
            </a:extLst>
          </p:cNvPr>
          <p:cNvCxnSpPr/>
          <p:nvPr/>
        </p:nvCxnSpPr>
        <p:spPr>
          <a:xfrm>
            <a:off x="8285871" y="1758462"/>
            <a:ext cx="0" cy="10550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98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76329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IV.6. Diszkusszió és konklúzió</a:t>
            </a:r>
            <a:endParaRPr lang="hu-HU" sz="36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" y="1118582"/>
            <a:ext cx="120700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Szocioökonómiai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háttér </a:t>
            </a:r>
            <a:r>
              <a:rPr lang="hu-HU" sz="24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anya iskolai végzettsége): szignifikáns hatása volt a tanulók kísérlettervező feladatokon elért eredményére a T0 teszten, majd eltűnt – minden, a mintában lévő iskola erősen válogat a felvételin!</a:t>
            </a:r>
          </a:p>
          <a:p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 hatása</a:t>
            </a:r>
            <a:r>
              <a:rPr lang="en-US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(az iskola „rangja”)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tanévtől (T2) a módszernél erősebb hatása volt a kísérlettervező feladatokon elért eredményre! </a:t>
            </a:r>
          </a:p>
          <a:p>
            <a:r>
              <a:rPr lang="hu-HU" sz="2400" b="1" dirty="0">
                <a:solidFill>
                  <a:srgbClr val="00B05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kísérlettervezés elveinek közvetlen tanítása hatásosabbnak tűnik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4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DE!</a:t>
            </a:r>
            <a:endParaRPr lang="hu-HU" sz="24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T3 és T4 (9. és 11. oszt.)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 mértünk szignifikáns különbséget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kísérlettervező képességben – 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MAGYARÁZAT?</a:t>
            </a:r>
            <a:endParaRPr lang="en-US" sz="2400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a 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Piaget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-féle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form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ális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műveleti szakaszt elérve ki tudják találni, hogy kell megtervezni egy 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kísérletet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 mindent írnak le, amit tudnak? 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 motiváció 9. oszt.-</a:t>
            </a:r>
            <a:r>
              <a:rPr lang="hu-HU" sz="24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tól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csökken?)</a:t>
            </a:r>
            <a:endParaRPr lang="en-US" sz="2400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Elég jól méri a teszt a kísérlettervező képességet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(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COVID-19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körülmények!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Jobb lenne egy, a kísérlettervezéshez használható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sémát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tanítani</a:t>
            </a:r>
            <a:r>
              <a:rPr lang="en-US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7365636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</p:txBody>
      </p:sp>
    </p:spTree>
    <p:extLst>
      <p:ext uri="{BB962C8B-B14F-4D97-AF65-F5344CB8AC3E}">
        <p14:creationId xmlns:p14="http://schemas.microsoft.com/office/powerpoint/2010/main" val="36374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5600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cap="all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V.1. „Kutatásalapú kémiatanulás és rendszerben való gondolkodás”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0" y="1145220"/>
            <a:ext cx="12192000" cy="646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 Közoktatás-fejlesztési Programjának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(2021.09.01.-2025.08.31.)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Terv: 4 tanévig (7.-10. oszt.) befolyásoljuk 992 tanuló kémiaoktatását </a:t>
            </a: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feladatlappal/tanév (összesen 6x4=24)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 gimnázium (6 vagy 8 osztályos), 31 tanár, 38 osztály/tanulói csoport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 teszt a projekt kezdetén, 4 teszt minden tanév végén: kísérlettervező képesség, tantárgyi tudás, attitűdök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Statisztikai módszer is ugyanaz, a kontrollcsoport receptszerű kísérleteket végez.</a:t>
            </a:r>
          </a:p>
          <a:p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KÜLÖNBSÉGEK: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kísérlettervezéshez egy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sémát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tanítunk (2. 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.: receptszerű kísérlet után tölti ki, a 3. 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.: a kísérlet megtervezése ennek kitöltésével történik)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Rendszerszemléletű gondolkodás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tanultak beleillesztése a „nagy képbe” (kapcsolat a tudáselemek között, környezetvédelem, hétköznapi vonatkozások)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feladatlapok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otthoni, digitális oktatási módban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használható változatai.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14000"/>
              </a:lnSpc>
            </a:pP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7365636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</p:txBody>
      </p:sp>
    </p:spTree>
    <p:extLst>
      <p:ext uri="{BB962C8B-B14F-4D97-AF65-F5344CB8AC3E}">
        <p14:creationId xmlns:p14="http://schemas.microsoft.com/office/powerpoint/2010/main" val="3681089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8" y="-89297"/>
            <a:ext cx="12165922" cy="1062171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V.2.1. A feltételezett paraméterek hatása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eredményeire és a T1 teszt becsült átlagai (%) a teljes teszten és résztesztjein 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890)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36010"/>
              </p:ext>
            </p:extLst>
          </p:nvPr>
        </p:nvGraphicFramePr>
        <p:xfrm>
          <a:off x="268539" y="1093612"/>
          <a:ext cx="11810171" cy="251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430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570845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442186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261063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092921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134363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  <a:gridCol w="1134363">
                  <a:extLst>
                    <a:ext uri="{9D8B030D-6E8A-4147-A177-3AD203B41FA5}">
                      <a16:colId xmlns:a16="http://schemas.microsoft.com/office/drawing/2014/main" val="955512507"/>
                    </a:ext>
                  </a:extLst>
                </a:gridCol>
              </a:tblGrid>
              <a:tr h="44029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Paraméter ↓                               </a:t>
                      </a:r>
                      <a:r>
                        <a:rPr lang="hu-HU" sz="2000" i="1" dirty="0">
                          <a:latin typeface="+mn-lt"/>
                        </a:rPr>
                        <a:t>PES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T0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T0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T0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Csoport (az oktatási módszer hatása)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0,017*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0,039*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Iskola „rangja”</a:t>
                      </a:r>
                      <a:r>
                        <a:rPr lang="en-GB" sz="2000" b="1" dirty="0"/>
                        <a:t>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0,117*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0,028*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 iskolai végzettsége</a:t>
                      </a:r>
                      <a:r>
                        <a:rPr lang="en-GB" sz="2000" b="1" dirty="0"/>
                        <a:t>***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0,010­*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0,009*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493288"/>
                  </a:ext>
                </a:extLst>
              </a:tr>
              <a:tr h="489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489583"/>
                  </a:ext>
                </a:extLst>
              </a:tr>
              <a:tr h="396557">
                <a:tc>
                  <a:txBody>
                    <a:bodyPr/>
                    <a:lstStyle/>
                    <a:p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Előzetes tudás (T0)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1285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0,068*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14597"/>
                  </a:ext>
                </a:extLst>
              </a:tr>
            </a:tbl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710DF7FC-2367-4DFA-9E8B-64BB4840105A}"/>
              </a:ext>
            </a:extLst>
          </p:cNvPr>
          <p:cNvSpPr txBox="1"/>
          <p:nvPr/>
        </p:nvSpPr>
        <p:spPr>
          <a:xfrm>
            <a:off x="730505" y="6497097"/>
            <a:ext cx="2485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Times New Roman" panose="02020603050405020304" pitchFamily="18" charset="0"/>
              </a:rPr>
              <a:t>* </a:t>
            </a:r>
            <a:r>
              <a:rPr lang="hu-HU" sz="2000" b="1" dirty="0"/>
              <a:t>p &lt; 0,05</a:t>
            </a:r>
            <a:endParaRPr lang="hu-HU" sz="2000" b="1" dirty="0">
              <a:highlight>
                <a:srgbClr val="FFFF00"/>
              </a:highlight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FEF4597-D1F5-493B-B7BE-F89547CFC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77888"/>
              </p:ext>
            </p:extLst>
          </p:nvPr>
        </p:nvGraphicFramePr>
        <p:xfrm>
          <a:off x="822972" y="4356513"/>
          <a:ext cx="10057358" cy="215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2893">
                  <a:extLst>
                    <a:ext uri="{9D8B030D-6E8A-4147-A177-3AD203B41FA5}">
                      <a16:colId xmlns:a16="http://schemas.microsoft.com/office/drawing/2014/main" val="4238573388"/>
                    </a:ext>
                  </a:extLst>
                </a:gridCol>
                <a:gridCol w="1762138">
                  <a:extLst>
                    <a:ext uri="{9D8B030D-6E8A-4147-A177-3AD203B41FA5}">
                      <a16:colId xmlns:a16="http://schemas.microsoft.com/office/drawing/2014/main" val="1872949280"/>
                    </a:ext>
                  </a:extLst>
                </a:gridCol>
                <a:gridCol w="1401122">
                  <a:extLst>
                    <a:ext uri="{9D8B030D-6E8A-4147-A177-3AD203B41FA5}">
                      <a16:colId xmlns:a16="http://schemas.microsoft.com/office/drawing/2014/main" val="1786586553"/>
                    </a:ext>
                  </a:extLst>
                </a:gridCol>
                <a:gridCol w="1501205">
                  <a:extLst>
                    <a:ext uri="{9D8B030D-6E8A-4147-A177-3AD203B41FA5}">
                      <a16:colId xmlns:a16="http://schemas.microsoft.com/office/drawing/2014/main" val="2578979281"/>
                    </a:ext>
                  </a:extLst>
                </a:gridCol>
              </a:tblGrid>
              <a:tr h="291329">
                <a:tc>
                  <a:txBody>
                    <a:bodyPr/>
                    <a:lstStyle/>
                    <a:p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(ANCOVA modell alapján, 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latin typeface="+mn-lt"/>
                        </a:rPr>
                        <a:t>→</a:t>
                      </a:r>
                      <a:endParaRPr lang="en-GB" sz="2000" b="1" i="0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97191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csoport (kontroll)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158856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5115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630185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hu-HU" sz="2000" b="1" kern="1200" noProof="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zignifikáns</a:t>
                      </a: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különbség a csoportok között</a:t>
                      </a:r>
                      <a:r>
                        <a:rPr lang="hu-HU" sz="2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2; </a:t>
                      </a: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</a:t>
                      </a: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3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719765"/>
                  </a:ext>
                </a:extLst>
              </a:tr>
            </a:tbl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D711A39D-6433-46DC-BB3D-93F5037783DC}"/>
              </a:ext>
            </a:extLst>
          </p:cNvPr>
          <p:cNvSpPr txBox="1"/>
          <p:nvPr/>
        </p:nvSpPr>
        <p:spPr>
          <a:xfrm>
            <a:off x="26078" y="3631138"/>
            <a:ext cx="12075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nifikáns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0,025, </a:t>
            </a:r>
            <a:r>
              <a:rPr lang="hu-H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Bonferroni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korrekció); </a:t>
            </a:r>
            <a:r>
              <a:rPr lang="en-GB" sz="1800" b="1" dirty="0"/>
              <a:t>**</a:t>
            </a:r>
            <a:r>
              <a:rPr lang="hu-HU" sz="1800" b="1" dirty="0"/>
              <a:t> A „legjobbiskola.hu” honlap szerint 3 kategória (alacsony, közepes, magas);</a:t>
            </a:r>
          </a:p>
          <a:p>
            <a:r>
              <a:rPr lang="en-GB" sz="1800" b="1" dirty="0"/>
              <a:t>***</a:t>
            </a:r>
            <a:r>
              <a:rPr lang="hu-HU" sz="1800" b="1" dirty="0"/>
              <a:t> 2 kategória: nincs az anyának diplomája, van az anyának diplomája</a:t>
            </a:r>
            <a:endParaRPr lang="hu-H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6735459-31A9-4932-AF02-7E13A8D39793}"/>
              </a:ext>
            </a:extLst>
          </p:cNvPr>
          <p:cNvSpPr txBox="1"/>
          <p:nvPr/>
        </p:nvSpPr>
        <p:spPr>
          <a:xfrm flipH="1">
            <a:off x="113290" y="772819"/>
            <a:ext cx="11988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T0: 7. oszt. elején, T1: 7. oszt. végén írt teszt; </a:t>
            </a:r>
            <a:r>
              <a:rPr lang="hu-HU" sz="2000" b="1" dirty="0" err="1"/>
              <a:t>total</a:t>
            </a:r>
            <a:r>
              <a:rPr lang="hu-HU" sz="2000" b="1" dirty="0"/>
              <a:t>: teljes teszt, DCK: tárgyi tudás; EDS: kísérlettervező feladatok</a:t>
            </a:r>
            <a:endParaRPr lang="hu-HU" sz="2000" b="1" i="1" dirty="0"/>
          </a:p>
        </p:txBody>
      </p:sp>
    </p:spTree>
    <p:extLst>
      <p:ext uri="{BB962C8B-B14F-4D97-AF65-F5344CB8AC3E}">
        <p14:creationId xmlns:p14="http://schemas.microsoft.com/office/powerpoint/2010/main" val="3046365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62" y="251818"/>
            <a:ext cx="11887199" cy="795927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V.2.2. A teljes teszt és résztesztek becsült eredményei az iskola „rangjának” és az anya iskolai végzettségének függvényében 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890)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505220"/>
              </p:ext>
            </p:extLst>
          </p:nvPr>
        </p:nvGraphicFramePr>
        <p:xfrm>
          <a:off x="920388" y="1356576"/>
          <a:ext cx="10351223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7719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433015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2060812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519677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</a:tblGrid>
              <a:tr h="211925">
                <a:tc>
                  <a:txBody>
                    <a:bodyPr/>
                    <a:lstStyle/>
                    <a:p>
                      <a:r>
                        <a:rPr lang="hu-HU" sz="2000" dirty="0">
                          <a:solidFill>
                            <a:schemeClr val="bg1"/>
                          </a:solidFill>
                          <a:latin typeface="+mn-lt"/>
                        </a:rPr>
                        <a:t>Iskola „rangja”↓             </a:t>
                      </a:r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( 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solidFill>
                            <a:schemeClr val="bg1"/>
                          </a:solidFill>
                          <a:latin typeface="+mn-lt"/>
                        </a:rPr>
                        <a:t>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Alacsony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171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Közepes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Magas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5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Szignifikáns különbség</a:t>
                      </a:r>
                      <a:r>
                        <a:rPr lang="hu-HU" sz="2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2; 1 – 3; 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2 – 3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198584"/>
                  </a:ext>
                </a:extLst>
              </a:tr>
            </a:tbl>
          </a:graphicData>
        </a:graphic>
      </p:graphicFrame>
      <p:graphicFrame>
        <p:nvGraphicFramePr>
          <p:cNvPr id="10" name="Táblázat 4">
            <a:extLst>
              <a:ext uri="{FF2B5EF4-FFF2-40B4-BE49-F238E27FC236}">
                <a16:creationId xmlns:a16="http://schemas.microsoft.com/office/drawing/2014/main" id="{3BC3FB16-C51B-413C-B65D-239454542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209866"/>
              </p:ext>
            </p:extLst>
          </p:nvPr>
        </p:nvGraphicFramePr>
        <p:xfrm>
          <a:off x="940251" y="3853837"/>
          <a:ext cx="10351223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424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983638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542260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Anya diplomája↓             </a:t>
                      </a:r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( 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latin typeface="+mn-lt"/>
                        </a:rPr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Nincs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Van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Szignifikáns különbség</a:t>
                      </a:r>
                      <a:r>
                        <a:rPr lang="hu-HU" sz="2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748090"/>
                  </a:ext>
                </a:extLst>
              </a:tr>
            </a:tbl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413FF1-DFB1-4F1C-B06E-CF06338EA87F}"/>
              </a:ext>
            </a:extLst>
          </p:cNvPr>
          <p:cNvSpPr txBox="1"/>
          <p:nvPr/>
        </p:nvSpPr>
        <p:spPr>
          <a:xfrm flipH="1">
            <a:off x="940251" y="5580148"/>
            <a:ext cx="163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Times New Roman" panose="02020603050405020304" pitchFamily="18" charset="0"/>
              </a:rPr>
              <a:t>** </a:t>
            </a:r>
            <a:r>
              <a:rPr lang="hu-HU" sz="2000" b="1" i="1" dirty="0"/>
              <a:t>p </a:t>
            </a:r>
            <a:r>
              <a:rPr lang="hu-HU" sz="2000" b="1" dirty="0"/>
              <a:t>&lt; 0,05</a:t>
            </a:r>
            <a:endParaRPr lang="hu-HU" sz="2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82961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497006" y="89537"/>
            <a:ext cx="1152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cap="all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V.3.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jegyek, ill. attitűdök változása (ANOVA, ANCOVA) és a folytatás</a:t>
            </a:r>
            <a:endParaRPr lang="hu-HU" sz="2800" cap="all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0" y="779062"/>
            <a:ext cx="12192000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JEGYEK: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közepes rangú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iskolákban szignifikánsan jobban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csökkentek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jegyek</a:t>
            </a:r>
            <a:r>
              <a:rPr lang="hu-HU" sz="20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mint az alacsony 		       rangú iskolákban (</a:t>
            </a:r>
            <a:r>
              <a:rPr lang="hu-HU" sz="20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v.ö</a:t>
            </a:r>
            <a:r>
              <a:rPr lang="hu-HU" sz="20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V.2.2.).</a:t>
            </a: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TANTÁRGY KEDVELTSÉGE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viszont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csoportban</a:t>
            </a: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szignifikánsan jobban csökkent, mint az 1. csoportban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0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v.ö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V.2.1.)</a:t>
            </a: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közepes rangú </a:t>
            </a: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iskolákban jobban csökken, mint a magas rangú iskolákban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(ld. fönt + V.2.2.).</a:t>
            </a:r>
            <a:endParaRPr lang="hu-HU" sz="2000" dirty="0">
              <a:solidFill>
                <a:srgbClr val="012851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KÍSÉRLETEK FONTOSSÁGÁNAK MEGÍTÉLÉSE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viszont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kísérleti csoportokban picit nagyobb a csökkenés, de csak </a:t>
            </a:r>
            <a:r>
              <a:rPr lang="en-GB" sz="2000" i="1" dirty="0">
                <a:solidFill>
                  <a:srgbClr val="0128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2000" dirty="0">
                <a:solidFill>
                  <a:srgbClr val="0128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.055 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szinten szignifikáns</a:t>
            </a:r>
            <a:endParaRPr lang="hu-HU" sz="2000" dirty="0">
              <a:solidFill>
                <a:srgbClr val="01285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egyik paraméternek sincs szignifikáns hatása.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RECEPTSZERŰ KÍSÉRLETEK PREFERÁLÁSA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csoport preferenciája kicsit a kísérlettervezés felé tolódott, </a:t>
            </a:r>
            <a:r>
              <a:rPr lang="hu-HU" sz="2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csoporté a receptszerű felé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fiúk kicsit jobban elfogadják a kísérlettervezést.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FOLYTATÁS: UGYANÍGY, DE a </a:t>
            </a:r>
            <a:r>
              <a:rPr lang="hu-HU" sz="2000" b="1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csoportot meg kell győzni</a:t>
            </a:r>
            <a:r>
              <a:rPr lang="hu-HU" sz="2000" b="1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hogy érdemes kitölteni a kísérlettervezést gyakoroltató sémát a kísérletek elvégzése után.</a:t>
            </a:r>
            <a:endParaRPr lang="hu-HU" sz="2000" b="1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7365636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</p:txBody>
      </p:sp>
    </p:spTree>
    <p:extLst>
      <p:ext uri="{BB962C8B-B14F-4D97-AF65-F5344CB8AC3E}">
        <p14:creationId xmlns:p14="http://schemas.microsoft.com/office/powerpoint/2010/main" val="304026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77662" y="399496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TARTALOM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290732" y="1145220"/>
            <a:ext cx="119012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Fogalmak</a:t>
            </a:r>
          </a:p>
          <a:p>
            <a:pPr marL="514350" indent="-514350"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Előzmények</a:t>
            </a:r>
          </a:p>
          <a:p>
            <a:pPr marL="514350" indent="-514350">
              <a:buFontTx/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Rövid kutatás egy TÁMOP projekt keretében </a:t>
            </a:r>
          </a:p>
          <a:p>
            <a:pPr marL="514350" indent="-514350">
              <a:buFontTx/>
              <a:buAutoNum type="romanUcPeriod"/>
            </a:pP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 Tantárgy-pedagógiai Kutatási Programja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 létrejött </a:t>
            </a: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„Megvalósítható kutatásalapú kémiatanítás”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című projekt</a:t>
            </a:r>
          </a:p>
          <a:p>
            <a:pPr marL="1428750" lvl="2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módszer és a minta</a:t>
            </a:r>
          </a:p>
          <a:p>
            <a:pPr marL="1428750" lvl="2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modell az 1. és a 2. tanévben</a:t>
            </a:r>
          </a:p>
          <a:p>
            <a:pPr marL="1428750" lvl="2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Eredmények, diszkusszió, konklúzió</a:t>
            </a:r>
          </a:p>
          <a:p>
            <a:pPr marL="514350" indent="-514350">
              <a:buFont typeface="+mj-lt"/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 Közoktatás-fejlesztési Programjának keretében 2021 őszén elkezdett </a:t>
            </a:r>
          </a:p>
          <a:p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kémiatanítás és rendszerszemléletű gondolkodás” című projekt</a:t>
            </a:r>
          </a:p>
          <a:p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1. Hasonlóságok és különbségek az előző projektekhez képest</a:t>
            </a:r>
          </a:p>
          <a:p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2. A legújabb eredmények</a:t>
            </a:r>
            <a:endParaRPr lang="hu-HU" sz="2400" dirty="0">
              <a:solidFill>
                <a:srgbClr val="01286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3. Diszkusszió és további tervek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3787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3" y="6236413"/>
            <a:ext cx="9441153" cy="5137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  <a:p>
            <a:pPr>
              <a:lnSpc>
                <a:spcPct val="100000"/>
              </a:lnSpc>
            </a:pPr>
            <a:endParaRPr lang="hu-HU" sz="1200" spc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59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artalom helye 7">
            <a:extLst>
              <a:ext uri="{FF2B5EF4-FFF2-40B4-BE49-F238E27FC236}">
                <a16:creationId xmlns:a16="http://schemas.microsoft.com/office/drawing/2014/main" id="{00979729-44D8-A546-B619-79FA9424F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0247"/>
            <a:ext cx="12192000" cy="6858000"/>
          </a:xfr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723899" y="2256492"/>
            <a:ext cx="8963440" cy="2185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36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Köszönöm a megtisztelő figyelmet</a:t>
            </a:r>
            <a:r>
              <a:rPr lang="en-US" sz="36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hu-HU" sz="36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endParaRPr lang="hu-HU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előadás elkészítését a Magyar Tudományos Akadémia Közoktatás-fejlesztési Kutatási Programja támogatta. 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AA9478DD-715D-4A8A-A6BD-85A4F855DF8E}"/>
              </a:ext>
            </a:extLst>
          </p:cNvPr>
          <p:cNvSpPr txBox="1">
            <a:spLocks/>
          </p:cNvSpPr>
          <p:nvPr/>
        </p:nvSpPr>
        <p:spPr>
          <a:xfrm>
            <a:off x="723899" y="4383760"/>
            <a:ext cx="7751361" cy="1079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r>
              <a:rPr lang="hu-HU" sz="2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Szalay Luca (luca.szalay@ttk.elte.hu)</a:t>
            </a:r>
          </a:p>
          <a:p>
            <a:pPr>
              <a:lnSpc>
                <a:spcPct val="134000"/>
              </a:lnSpc>
            </a:pPr>
            <a:r>
              <a:rPr lang="hu-HU" sz="1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MTA-ELTE Kutatásalapú Kémiatanítás Kutatócsoport: </a:t>
            </a:r>
          </a:p>
          <a:p>
            <a:pPr>
              <a:lnSpc>
                <a:spcPct val="134000"/>
              </a:lnSpc>
            </a:pPr>
            <a:r>
              <a:rPr lang="hu-HU" sz="1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http://ttomc.elte.hu/publications/90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D7A21185-FF9F-4E99-A9CB-3E79EB5EE0C7}"/>
              </a:ext>
            </a:extLst>
          </p:cNvPr>
          <p:cNvSpPr txBox="1">
            <a:spLocks/>
          </p:cNvSpPr>
          <p:nvPr/>
        </p:nvSpPr>
        <p:spPr>
          <a:xfrm>
            <a:off x="723899" y="5692427"/>
            <a:ext cx="7365636" cy="807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</p:txBody>
      </p:sp>
    </p:spTree>
    <p:extLst>
      <p:ext uri="{BB962C8B-B14F-4D97-AF65-F5344CB8AC3E}">
        <p14:creationId xmlns:p14="http://schemas.microsoft.com/office/powerpoint/2010/main" val="173595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39949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I. FOGALMAK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838199" y="1045826"/>
            <a:ext cx="11434069" cy="574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tanulás: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tudás megszerzése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tudományos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megismerés folyamatának modellezésével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történik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nquiry-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ased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cience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earning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eaching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ducation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”: IBL, IBST,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IBSE</a:t>
            </a:r>
          </a:p>
          <a:p>
            <a:pPr marL="342900" indent="-342900">
              <a:lnSpc>
                <a:spcPct val="114000"/>
              </a:lnSpc>
              <a:spcAft>
                <a:spcPts val="48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csoportosítható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pl. a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tanulói önállóság mértéke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szerint: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*Lényegében nem nevezhető kutatásnak: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Xu, H.;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Talanquer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V. (2013), Effect of the level of inquiry of lab experiments on general chemistry students’ written reflections. </a:t>
            </a:r>
            <a:r>
              <a:rPr lang="en-GB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hu-HU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ournal</a:t>
            </a:r>
            <a:r>
              <a:rPr lang="hu-HU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</a:t>
            </a:r>
            <a:r>
              <a:rPr lang="en-GB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Chem</a:t>
            </a:r>
            <a:r>
              <a:rPr lang="hu-HU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istry</a:t>
            </a:r>
            <a:r>
              <a:rPr lang="hu-HU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</a:t>
            </a:r>
            <a:r>
              <a:rPr lang="hu-HU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ation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(1), 21</a:t>
            </a:r>
            <a:r>
              <a:rPr lang="en-GB" dirty="0">
                <a:effectLst/>
                <a:ea typeface="AdvOT8608a8d1+22"/>
                <a:cs typeface="Times New Roman" panose="02020603050405020304" pitchFamily="18" charset="0"/>
              </a:rPr>
              <a:t>−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28.</a:t>
            </a:r>
            <a:endParaRPr lang="hu-H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5958155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3" y="6298994"/>
            <a:ext cx="9461701" cy="155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</p:txBody>
      </p:sp>
      <p:graphicFrame>
        <p:nvGraphicFramePr>
          <p:cNvPr id="2" name="Táblázat 3">
            <a:extLst>
              <a:ext uri="{FF2B5EF4-FFF2-40B4-BE49-F238E27FC236}">
                <a16:creationId xmlns:a16="http://schemas.microsoft.com/office/drawing/2014/main" id="{17D6DC02-95D7-4FFD-B79B-622EF729E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00640"/>
              </p:ext>
            </p:extLst>
          </p:nvPr>
        </p:nvGraphicFramePr>
        <p:xfrm>
          <a:off x="2" y="2751609"/>
          <a:ext cx="12191999" cy="264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884">
                  <a:extLst>
                    <a:ext uri="{9D8B030D-6E8A-4147-A177-3AD203B41FA5}">
                      <a16:colId xmlns:a16="http://schemas.microsoft.com/office/drawing/2014/main" val="2401822890"/>
                    </a:ext>
                  </a:extLst>
                </a:gridCol>
                <a:gridCol w="2439595">
                  <a:extLst>
                    <a:ext uri="{9D8B030D-6E8A-4147-A177-3AD203B41FA5}">
                      <a16:colId xmlns:a16="http://schemas.microsoft.com/office/drawing/2014/main" val="964912287"/>
                    </a:ext>
                  </a:extLst>
                </a:gridCol>
                <a:gridCol w="2572679">
                  <a:extLst>
                    <a:ext uri="{9D8B030D-6E8A-4147-A177-3AD203B41FA5}">
                      <a16:colId xmlns:a16="http://schemas.microsoft.com/office/drawing/2014/main" val="798853121"/>
                    </a:ext>
                  </a:extLst>
                </a:gridCol>
                <a:gridCol w="3296841">
                  <a:extLst>
                    <a:ext uri="{9D8B030D-6E8A-4147-A177-3AD203B41FA5}">
                      <a16:colId xmlns:a16="http://schemas.microsoft.com/office/drawing/2014/main" val="403906358"/>
                    </a:ext>
                  </a:extLst>
                </a:gridCol>
              </a:tblGrid>
              <a:tr h="464233">
                <a:tc>
                  <a:txBody>
                    <a:bodyPr/>
                    <a:lstStyle/>
                    <a:p>
                      <a:r>
                        <a:rPr lang="hu-HU" sz="2400" dirty="0"/>
                        <a:t>Típus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u-HU" sz="2400" dirty="0"/>
                        <a:t>A tanuló számára ismert-e…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hu-HU" dirty="0"/>
                        <a:t>Adott 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52431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/>
                        <a:t>…a kutatási kérdés?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/>
                        <a:t>…a kutatási módszer?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/>
                        <a:t>…az eredmény magyarázata?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31099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Nyitott </a:t>
                      </a:r>
                      <a:r>
                        <a:rPr lang="hu-HU" sz="2000" dirty="0"/>
                        <a:t>(</a:t>
                      </a:r>
                      <a:r>
                        <a:rPr lang="hu-HU" sz="2000" dirty="0" err="1"/>
                        <a:t>open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878014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Irányított/kötött</a:t>
                      </a:r>
                      <a:r>
                        <a:rPr lang="hu-HU" sz="2000" dirty="0"/>
                        <a:t> (</a:t>
                      </a:r>
                      <a:r>
                        <a:rPr lang="hu-HU" sz="2000" dirty="0" err="1"/>
                        <a:t>guided</a:t>
                      </a:r>
                      <a:r>
                        <a:rPr lang="hu-HU" sz="2000" dirty="0"/>
                        <a:t>/</a:t>
                      </a:r>
                      <a:r>
                        <a:rPr lang="hu-HU" sz="2000" dirty="0" err="1"/>
                        <a:t>bounded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75896"/>
                  </a:ext>
                </a:extLst>
              </a:tr>
              <a:tr h="411602">
                <a:tc>
                  <a:txBody>
                    <a:bodyPr/>
                    <a:lstStyle/>
                    <a:p>
                      <a:r>
                        <a:rPr lang="hu-HU" sz="2000" b="1" dirty="0"/>
                        <a:t>Strukturált </a:t>
                      </a:r>
                      <a:r>
                        <a:rPr lang="hu-HU" sz="2000" dirty="0"/>
                        <a:t>(</a:t>
                      </a:r>
                      <a:r>
                        <a:rPr lang="hu-HU" sz="2000" dirty="0" err="1"/>
                        <a:t>structured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576768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Megerősítő*</a:t>
                      </a:r>
                      <a:r>
                        <a:rPr lang="hu-HU" sz="2000" dirty="0"/>
                        <a:t> (</a:t>
                      </a:r>
                      <a:r>
                        <a:rPr lang="hu-HU" sz="2000" dirty="0" err="1"/>
                        <a:t>confirmation</a:t>
                      </a:r>
                      <a:r>
                        <a:rPr lang="hu-HU" sz="2000" dirty="0"/>
                        <a:t>/</a:t>
                      </a:r>
                      <a:r>
                        <a:rPr lang="hu-HU" sz="2000" dirty="0" err="1"/>
                        <a:t>closed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644026"/>
                  </a:ext>
                </a:extLst>
              </a:tr>
            </a:tbl>
          </a:graphicData>
        </a:graphic>
      </p:graphicFrame>
      <p:sp>
        <p:nvSpPr>
          <p:cNvPr id="5" name="Téglalap 4">
            <a:extLst>
              <a:ext uri="{FF2B5EF4-FFF2-40B4-BE49-F238E27FC236}">
                <a16:creationId xmlns:a16="http://schemas.microsoft.com/office/drawing/2014/main" id="{CA177CBA-4F51-4270-BAD0-E3645407C3CE}"/>
              </a:ext>
            </a:extLst>
          </p:cNvPr>
          <p:cNvSpPr/>
          <p:nvPr/>
        </p:nvSpPr>
        <p:spPr>
          <a:xfrm>
            <a:off x="2" y="4123800"/>
            <a:ext cx="1842868" cy="298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C09CBEA9-5FA7-445D-BA93-39E8C5B229D6}"/>
              </a:ext>
            </a:extLst>
          </p:cNvPr>
          <p:cNvCxnSpPr/>
          <p:nvPr/>
        </p:nvCxnSpPr>
        <p:spPr>
          <a:xfrm flipV="1">
            <a:off x="4315146" y="3914454"/>
            <a:ext cx="0" cy="13767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35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39949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 ELŐZMÉNYEK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726859" y="1244615"/>
            <a:ext cx="11005596" cy="500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 2006: nem kielégítő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15 éves magyar diákok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természettudományos megismerési folyamattal kapcsolatos tudása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Rocard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jelentés (2007)*: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kutatásalapú tanulást javasolja a természettudomány-oktatás problémáinak megoldására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Európai Unió 7. keretprogramja (2007-2013)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sok nagy projekt támogatása a kutatásalapú tanulás módszertanának fejlesztésére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Magyarország: az Országos Köznevelési Tanács ad hoc bizottsága (2008)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ajánlja a kutatásalapú tanulás alkalmazását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Tanártovábbképzések (2009-2014)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Magyar Géniusz és Tehetséghidak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ELTE kémiatanár-képzés (2010-):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ismerkedés a kutatásalapú tanulással.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3" y="6298994"/>
            <a:ext cx="9491891" cy="407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</a:t>
            </a:r>
            <a:r>
              <a:rPr lang="hu-HU" sz="1200" spc="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8697046D-7FAA-4467-A130-514BB767240C}"/>
              </a:ext>
            </a:extLst>
          </p:cNvPr>
          <p:cNvSpPr txBox="1"/>
          <p:nvPr/>
        </p:nvSpPr>
        <p:spPr>
          <a:xfrm>
            <a:off x="944976" y="5451036"/>
            <a:ext cx="10787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*</a:t>
            </a:r>
            <a:r>
              <a:rPr lang="en-GB" dirty="0" err="1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Rocard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, M. (2007).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Science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Education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NOW: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A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Renewed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Pedagogy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for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the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Future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of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Europe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. Brussels: European </a:t>
            </a:r>
            <a:r>
              <a:rPr lang="en-GB" dirty="0" err="1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Commision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. Directorate-General for Research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3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77661" y="399495"/>
            <a:ext cx="1133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 RÖVID KUTATÁS EGY TÁMOP PROJEKT KERETÉBEN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96948" y="1083114"/>
            <a:ext cx="12026737" cy="425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TÁMOP-4.1.2.B.2-13/1-2013-0007, ORSZÁGOS KOORDINÁCIÓVAL A PEDAGÓGUSKÉPZÉS MEGÚJÍTÁSÁÉRT (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/1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tanév)</a:t>
            </a:r>
            <a:endParaRPr lang="en-GB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iskola, 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 t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anár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31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csoport, 660 fő 9. osztályos tanuló, 3 tanóra, 2 tanulókísérlet: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kontrollcsoport: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receptszerű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leírás alapján („strukturált”)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kísérleti csoport: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 kell tervezniük egyes kísérleteket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(„irányított/kötött”)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Elő- és utóteszt: kísérlettervező és tárgyi tudást mérő feladatok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Statisztikai elemzés: a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kísérleti csoportban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kontrollcsoporthoz képest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szignifikánsan jobb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teljesítmény az </a:t>
            </a:r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utóteszt kísérlettervező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feladatain;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 a legjobb teljesítményű tanulók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(főként a fiúk) </a:t>
            </a: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tárgyi tudást mérő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feladatokon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nyújtott teljesítménye*.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192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9615814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  <a:r>
              <a:rPr lang="hu-HU" sz="1200" spc="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8FD135C-CAF0-45D9-83D2-D72113E9D836}"/>
              </a:ext>
            </a:extLst>
          </p:cNvPr>
          <p:cNvSpPr txBox="1"/>
          <p:nvPr/>
        </p:nvSpPr>
        <p:spPr>
          <a:xfrm>
            <a:off x="838201" y="5387626"/>
            <a:ext cx="1090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*Szalay, L., Tóth, Z., An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inquiry-based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approach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traditional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’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step-by-step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experiments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i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Chemistry</a:t>
            </a:r>
            <a:r>
              <a:rPr lang="hu-HU" i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Education Research and </a:t>
            </a:r>
            <a:r>
              <a:rPr lang="hu-HU" i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2016, </a:t>
            </a:r>
            <a:r>
              <a:rPr lang="hu-HU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923-961.</a:t>
            </a:r>
          </a:p>
        </p:txBody>
      </p:sp>
    </p:spTree>
    <p:extLst>
      <p:ext uri="{BB962C8B-B14F-4D97-AF65-F5344CB8AC3E}">
        <p14:creationId xmlns:p14="http://schemas.microsoft.com/office/powerpoint/2010/main" val="176694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77661" y="0"/>
            <a:ext cx="1133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IV.1. „MEGVALÓSÍTHATÓ KUTATÁSALAPÚ TANULÁS”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" y="646331"/>
            <a:ext cx="12192000" cy="5288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1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Az </a:t>
            </a:r>
            <a:r>
              <a:rPr lang="hu-HU" sz="2100" b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 Tantárgy-pedagógiai Kutatási Programja </a:t>
            </a:r>
            <a:r>
              <a:rPr lang="hu-HU" sz="21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keretében: 2016-2020 (hosszabbítás: 2021)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Terv: 4 tanévig (7.-10. oszt.) befolyásoltuk 920 tanuló kémiaoktatását </a:t>
            </a:r>
            <a:endParaRPr lang="hu-HU" sz="22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feladatlappal/tanév (összesen 6x4=24)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 gimnázium (6 vagy 8 osztályos), 24 tanár, 31 osztály/tanulói csoport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 teszt a projekt kezdetén, 4 teszt minden tanév végén: kísérlettervező képesség, tantárgyi tudás, attitűdök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COVID-19 miatt áthúzódott az 5. tanévre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és csak </a:t>
            </a: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461 fő írta meg mind az 5 db tesztet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Kovariancia analízis</a:t>
            </a:r>
            <a:r>
              <a:rPr lang="en-GB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(ANCOVA)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SPSS Statistics s</a:t>
            </a:r>
            <a:r>
              <a:rPr lang="hu-HU" sz="22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zoftverrel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független változók: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háromféle oktatási módszer (3 csoport); az iskola „rangja”* (3 kategória: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magas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közepes, alacsony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 anya iskolai végzettsége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 kategória: az anya diplomás-e vagy nem, a </a:t>
            </a:r>
            <a:r>
              <a:rPr lang="hu-HU" sz="22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szocioökonómiai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státusz jellemzésére); nem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 kategória: fiú/lány)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kovariáns: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előzetes tudás (a T0 teszt eredményei, folytonos változó)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függő változók</a:t>
            </a:r>
            <a:r>
              <a:rPr lang="en-GB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tanulók eredményei az összes pontszám százalékában (%, folytonos változó), 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</a:t>
            </a:r>
            <a:r>
              <a:rPr lang="hu-HU" sz="2200" i="1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ciális</a:t>
            </a:r>
            <a:r>
              <a:rPr lang="hu-HU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éta négyzet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egyes paraméterek hatásnagyságának jellemzésére.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6782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9773244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Eszmecsere a természettudományos oktatásról, annak a munka világához való kapcsolódásáról, Richter Gedeon Alapítvány a Magyar Kémiaoktatásért, 2022. 09. 02.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DCAD471A-E333-4139-AB3D-A29F027A3C9B}"/>
              </a:ext>
            </a:extLst>
          </p:cNvPr>
          <p:cNvSpPr txBox="1"/>
          <p:nvPr/>
        </p:nvSpPr>
        <p:spPr>
          <a:xfrm>
            <a:off x="745344" y="5855816"/>
            <a:ext cx="564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hu-HU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legjobbiskola.hu honlapon lévő rangsor szerint.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121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206073" y="1274378"/>
            <a:ext cx="3600873" cy="1995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elméleti kísérlettervezés</a:t>
            </a:r>
          </a:p>
          <a:p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kísérlettervezés a gyakorlatban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2307076" y="3343983"/>
            <a:ext cx="1602380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 minta </a:t>
            </a:r>
          </a:p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kiválasztása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2308511" y="4399143"/>
            <a:ext cx="1494367" cy="540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ekerekített téglalap 41"/>
          <p:cNvSpPr/>
          <p:nvPr/>
        </p:nvSpPr>
        <p:spPr>
          <a:xfrm>
            <a:off x="5681782" y="4341889"/>
            <a:ext cx="724705" cy="565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</a:t>
            </a:r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lméleti kísérlettervezés</a:t>
            </a:r>
            <a:endParaRPr lang="en-GB" sz="1500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csak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hu-H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ekerekített téglalap 48"/>
          <p:cNvSpPr/>
          <p:nvPr/>
        </p:nvSpPr>
        <p:spPr>
          <a:xfrm>
            <a:off x="5683361" y="3451435"/>
            <a:ext cx="710815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Egyenes összekötő nyíllal 98"/>
          <p:cNvCxnSpPr>
            <a:cxnSpLocks/>
          </p:cNvCxnSpPr>
          <p:nvPr/>
        </p:nvCxnSpPr>
        <p:spPr>
          <a:xfrm>
            <a:off x="2989800" y="4078833"/>
            <a:ext cx="7233" cy="32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802878" y="3728577"/>
            <a:ext cx="295911" cy="94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églalap: lekerekített 139">
            <a:extLst>
              <a:ext uri="{FF2B5EF4-FFF2-40B4-BE49-F238E27FC236}">
                <a16:creationId xmlns:a16="http://schemas.microsoft.com/office/drawing/2014/main" id="{61B7222E-3AE2-488A-B4FB-333685A4CAC1}"/>
              </a:ext>
            </a:extLst>
          </p:cNvPr>
          <p:cNvSpPr/>
          <p:nvPr/>
        </p:nvSpPr>
        <p:spPr>
          <a:xfrm>
            <a:off x="5681782" y="5218590"/>
            <a:ext cx="724705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kísérlettervezés a </a:t>
            </a: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802877" y="4669575"/>
            <a:ext cx="283072" cy="81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>
            <a:extLst>
              <a:ext uri="{FF2B5EF4-FFF2-40B4-BE49-F238E27FC236}">
                <a16:creationId xmlns:a16="http://schemas.microsoft.com/office/drawing/2014/main" id="{4A74B266-D0DB-4086-82C8-B13DD0891433}"/>
              </a:ext>
            </a:extLst>
          </p:cNvPr>
          <p:cNvCxnSpPr>
            <a:stCxn id="44" idx="3"/>
            <a:endCxn id="49" idx="1"/>
          </p:cNvCxnSpPr>
          <p:nvPr/>
        </p:nvCxnSpPr>
        <p:spPr>
          <a:xfrm flipV="1">
            <a:off x="5422168" y="3718712"/>
            <a:ext cx="261193" cy="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nyíllal 158">
            <a:extLst>
              <a:ext uri="{FF2B5EF4-FFF2-40B4-BE49-F238E27FC236}">
                <a16:creationId xmlns:a16="http://schemas.microsoft.com/office/drawing/2014/main" id="{DD8DBE16-F069-4C42-823F-E80392DEEB7A}"/>
              </a:ext>
            </a:extLst>
          </p:cNvPr>
          <p:cNvCxnSpPr>
            <a:stCxn id="45" idx="3"/>
            <a:endCxn id="42" idx="1"/>
          </p:cNvCxnSpPr>
          <p:nvPr/>
        </p:nvCxnSpPr>
        <p:spPr>
          <a:xfrm flipV="1">
            <a:off x="5385870" y="4624421"/>
            <a:ext cx="2959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:a16="http://schemas.microsoft.com/office/drawing/2014/main" id="{F01403D4-9FDB-4881-9277-362C30DC6C31}"/>
              </a:ext>
            </a:extLst>
          </p:cNvPr>
          <p:cNvCxnSpPr>
            <a:cxnSpLocks/>
            <a:stCxn id="54" idx="3"/>
            <a:endCxn id="140" idx="1"/>
          </p:cNvCxnSpPr>
          <p:nvPr/>
        </p:nvCxnSpPr>
        <p:spPr>
          <a:xfrm>
            <a:off x="5422170" y="5482223"/>
            <a:ext cx="259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9C891651-44C1-4126-8819-FAF3F08E0F01}"/>
              </a:ext>
            </a:extLst>
          </p:cNvPr>
          <p:cNvCxnSpPr>
            <a:stCxn id="49" idx="3"/>
            <a:endCxn id="48" idx="1"/>
          </p:cNvCxnSpPr>
          <p:nvPr/>
        </p:nvCxnSpPr>
        <p:spPr>
          <a:xfrm>
            <a:off x="6394176" y="3718710"/>
            <a:ext cx="26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:a16="http://schemas.microsoft.com/office/drawing/2014/main" id="{A6CF4223-F4DD-4366-B813-E562C800C062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 flipV="1">
            <a:off x="6406487" y="4624420"/>
            <a:ext cx="2387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:a16="http://schemas.microsoft.com/office/drawing/2014/main" id="{92BDEACB-CEB5-4214-ACAB-8724881C36F1}"/>
              </a:ext>
            </a:extLst>
          </p:cNvPr>
          <p:cNvCxnSpPr>
            <a:cxnSpLocks/>
            <a:stCxn id="140" idx="3"/>
            <a:endCxn id="150" idx="1"/>
          </p:cNvCxnSpPr>
          <p:nvPr/>
        </p:nvCxnSpPr>
        <p:spPr>
          <a:xfrm>
            <a:off x="6406485" y="5482223"/>
            <a:ext cx="2387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nyíllal 209">
            <a:extLst>
              <a:ext uri="{FF2B5EF4-FFF2-40B4-BE49-F238E27FC236}">
                <a16:creationId xmlns:a16="http://schemas.microsoft.com/office/drawing/2014/main" id="{564BEDB7-FD86-4E9F-B756-2360393B08B7}"/>
              </a:ext>
            </a:extLst>
          </p:cNvPr>
          <p:cNvCxnSpPr/>
          <p:nvPr/>
        </p:nvCxnSpPr>
        <p:spPr>
          <a:xfrm flipV="1">
            <a:off x="6543261" y="2876575"/>
            <a:ext cx="0" cy="2423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Összekötő: szögletes 215">
            <a:extLst>
              <a:ext uri="{FF2B5EF4-FFF2-40B4-BE49-F238E27FC236}">
                <a16:creationId xmlns:a16="http://schemas.microsoft.com/office/drawing/2014/main" id="{9A5AD5E5-7CD0-41EB-AD4E-751AC5769C25}"/>
              </a:ext>
            </a:extLst>
          </p:cNvPr>
          <p:cNvCxnSpPr/>
          <p:nvPr/>
        </p:nvCxnSpPr>
        <p:spPr>
          <a:xfrm rot="5400000" flipH="1" flipV="1">
            <a:off x="5627746" y="3685598"/>
            <a:ext cx="1608458" cy="12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gyenes összekötő 217">
            <a:extLst>
              <a:ext uri="{FF2B5EF4-FFF2-40B4-BE49-F238E27FC236}">
                <a16:creationId xmlns:a16="http://schemas.microsoft.com/office/drawing/2014/main" id="{319230F9-61FA-41C2-839D-66D0844A8067}"/>
              </a:ext>
            </a:extLst>
          </p:cNvPr>
          <p:cNvCxnSpPr/>
          <p:nvPr/>
        </p:nvCxnSpPr>
        <p:spPr>
          <a:xfrm flipH="1">
            <a:off x="6406487" y="4495981"/>
            <a:ext cx="38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gyenes összekötő 221">
            <a:extLst>
              <a:ext uri="{FF2B5EF4-FFF2-40B4-BE49-F238E27FC236}">
                <a16:creationId xmlns:a16="http://schemas.microsoft.com/office/drawing/2014/main" id="{6C894C3E-6370-4970-994A-E26C0AC7BBFE}"/>
              </a:ext>
            </a:extLst>
          </p:cNvPr>
          <p:cNvCxnSpPr/>
          <p:nvPr/>
        </p:nvCxnSpPr>
        <p:spPr>
          <a:xfrm flipH="1">
            <a:off x="6394176" y="5300041"/>
            <a:ext cx="149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gyenes összekötő nyíllal 227">
            <a:extLst>
              <a:ext uri="{FF2B5EF4-FFF2-40B4-BE49-F238E27FC236}">
                <a16:creationId xmlns:a16="http://schemas.microsoft.com/office/drawing/2014/main" id="{257211E9-1804-40CC-8DEB-CC046D55063C}"/>
              </a:ext>
            </a:extLst>
          </p:cNvPr>
          <p:cNvCxnSpPr/>
          <p:nvPr/>
        </p:nvCxnSpPr>
        <p:spPr>
          <a:xfrm flipV="1">
            <a:off x="6334540" y="2876575"/>
            <a:ext cx="0" cy="563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>
            <a:stCxn id="9" idx="3"/>
          </p:cNvCxnSpPr>
          <p:nvPr/>
        </p:nvCxnSpPr>
        <p:spPr>
          <a:xfrm>
            <a:off x="3802878" y="4669574"/>
            <a:ext cx="367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B70964-F6DD-4EFE-8C9C-F2AA49E1A930}"/>
              </a:ext>
            </a:extLst>
          </p:cNvPr>
          <p:cNvSpPr txBox="1"/>
          <p:nvPr/>
        </p:nvSpPr>
        <p:spPr>
          <a:xfrm>
            <a:off x="0" y="137584"/>
            <a:ext cx="1198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cap="all" dirty="0">
                <a:solidFill>
                  <a:srgbClr val="012863"/>
                </a:solidFill>
              </a:rPr>
              <a:t>IV.2.1. Kutatási modell a projekt 1. tanévében*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FA5E0B5-EAF7-4D91-BA57-DE40043C1670}"/>
              </a:ext>
            </a:extLst>
          </p:cNvPr>
          <p:cNvSpPr txBox="1"/>
          <p:nvPr/>
        </p:nvSpPr>
        <p:spPr>
          <a:xfrm>
            <a:off x="2150778" y="6129382"/>
            <a:ext cx="878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*Szalay, L., </a:t>
            </a:r>
            <a:r>
              <a:rPr lang="en-GB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Tóth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Z., Kiss, E., (2020), Introducing students to experimental design skills,</a:t>
            </a:r>
            <a:r>
              <a:rPr lang="en-GB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Chemistry Education Research and Practice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331 – 356.</a:t>
            </a:r>
            <a:endParaRPr lang="hu-HU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252DFD0-395F-4AF9-B334-BC2BD98A07E6}"/>
              </a:ext>
            </a:extLst>
          </p:cNvPr>
          <p:cNvSpPr txBox="1"/>
          <p:nvPr/>
        </p:nvSpPr>
        <p:spPr>
          <a:xfrm>
            <a:off x="5806946" y="1313557"/>
            <a:ext cx="5742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3. csoport eredményei gyengék!</a:t>
            </a:r>
          </a:p>
          <a:p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MODELLVÁLTÁS KELL! </a:t>
            </a:r>
          </a:p>
        </p:txBody>
      </p: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0EA6DB97-3E42-47CA-BD07-F886F13E4CBB}"/>
              </a:ext>
            </a:extLst>
          </p:cNvPr>
          <p:cNvCxnSpPr/>
          <p:nvPr/>
        </p:nvCxnSpPr>
        <p:spPr>
          <a:xfrm>
            <a:off x="6334540" y="1844824"/>
            <a:ext cx="936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38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206073" y="1274378"/>
            <a:ext cx="3600873" cy="1995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magyarázat a kísérletek </a:t>
            </a:r>
            <a:r>
              <a:rPr lang="hu-H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</a:p>
          <a:p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2308511" y="4399143"/>
            <a:ext cx="1494367" cy="540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magyarázat a kísérletek </a:t>
            </a:r>
            <a:r>
              <a:rPr lang="hu-HU" sz="15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  <a:endParaRPr lang="en-GB" sz="1500" b="1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(„kontroll”)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802878" y="3728577"/>
            <a:ext cx="295911" cy="94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802877" y="4669575"/>
            <a:ext cx="283072" cy="81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0A2DF225-6A82-4BD6-AD7F-3BACFFB49B82}"/>
              </a:ext>
            </a:extLst>
          </p:cNvPr>
          <p:cNvCxnSpPr/>
          <p:nvPr/>
        </p:nvCxnSpPr>
        <p:spPr>
          <a:xfrm>
            <a:off x="3781389" y="4669574"/>
            <a:ext cx="303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45D9657B-86FB-490F-B061-1F431C0F61F7}"/>
              </a:ext>
            </a:extLst>
          </p:cNvPr>
          <p:cNvCxnSpPr>
            <a:stCxn id="44" idx="3"/>
            <a:endCxn id="48" idx="1"/>
          </p:cNvCxnSpPr>
          <p:nvPr/>
        </p:nvCxnSpPr>
        <p:spPr>
          <a:xfrm flipV="1">
            <a:off x="5422167" y="3718711"/>
            <a:ext cx="1233197" cy="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id="{5902B91D-C04D-439F-A059-FC11BA6AC36A}"/>
              </a:ext>
            </a:extLst>
          </p:cNvPr>
          <p:cNvCxnSpPr>
            <a:stCxn id="45" idx="3"/>
            <a:endCxn id="43" idx="1"/>
          </p:cNvCxnSpPr>
          <p:nvPr/>
        </p:nvCxnSpPr>
        <p:spPr>
          <a:xfrm flipV="1">
            <a:off x="5385870" y="4624418"/>
            <a:ext cx="125935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E02E83E9-EE6D-4DC4-95CF-550B60AA2D2A}"/>
              </a:ext>
            </a:extLst>
          </p:cNvPr>
          <p:cNvCxnSpPr>
            <a:stCxn id="54" idx="3"/>
            <a:endCxn id="150" idx="1"/>
          </p:cNvCxnSpPr>
          <p:nvPr/>
        </p:nvCxnSpPr>
        <p:spPr>
          <a:xfrm>
            <a:off x="5422170" y="5482223"/>
            <a:ext cx="1223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9B8D260C-96DC-41FE-B4F6-CC3831D1337C}"/>
              </a:ext>
            </a:extLst>
          </p:cNvPr>
          <p:cNvSpPr txBox="1"/>
          <p:nvPr/>
        </p:nvSpPr>
        <p:spPr>
          <a:xfrm>
            <a:off x="379831" y="64015"/>
            <a:ext cx="11240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cap="all" dirty="0">
                <a:solidFill>
                  <a:srgbClr val="012863"/>
                </a:solidFill>
              </a:rPr>
              <a:t>IV.2.2. Kutatási modell a projekt 2. tanévétől*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2550287-1D88-4086-868F-53E837558434}"/>
              </a:ext>
            </a:extLst>
          </p:cNvPr>
          <p:cNvSpPr txBox="1"/>
          <p:nvPr/>
        </p:nvSpPr>
        <p:spPr>
          <a:xfrm>
            <a:off x="1121797" y="6053444"/>
            <a:ext cx="9660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Szalay, L., </a:t>
            </a:r>
            <a:r>
              <a:rPr lang="en-GB" dirty="0" err="1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Tóth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Z., </a:t>
            </a:r>
            <a:r>
              <a:rPr lang="en-GB" dirty="0" err="1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Borbás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R., (2021), Teaching of experimental design skills: results from a longitudinal study, </a:t>
            </a:r>
            <a:r>
              <a:rPr lang="en-GB" i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Chemistry Education Research and Practice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2021, </a:t>
            </a:r>
            <a:r>
              <a:rPr lang="en-GB" b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1054 – 1073</a:t>
            </a:r>
            <a:r>
              <a:rPr lang="hu-HU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hu-HU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76C8FC1-0BBD-4F7E-B0A9-3110B1819DBC}"/>
              </a:ext>
            </a:extLst>
          </p:cNvPr>
          <p:cNvSpPr txBox="1"/>
          <p:nvPr/>
        </p:nvSpPr>
        <p:spPr>
          <a:xfrm flipH="1">
            <a:off x="5857989" y="819909"/>
            <a:ext cx="6127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tanév végén a 2. és a 3. csoport jobban teljesít a kontrollcsoportnál.</a:t>
            </a:r>
          </a:p>
          <a:p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Ez a modell marad végig.</a:t>
            </a:r>
          </a:p>
        </p:txBody>
      </p: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0A90C0DC-B018-4B8E-879E-9F2E16AD3828}"/>
              </a:ext>
            </a:extLst>
          </p:cNvPr>
          <p:cNvCxnSpPr/>
          <p:nvPr/>
        </p:nvCxnSpPr>
        <p:spPr>
          <a:xfrm>
            <a:off x="5951984" y="1844824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AA54443F-1AD7-47B2-8A87-A1B3AA33586B}"/>
              </a:ext>
            </a:extLst>
          </p:cNvPr>
          <p:cNvCxnSpPr>
            <a:endCxn id="9" idx="0"/>
          </p:cNvCxnSpPr>
          <p:nvPr/>
        </p:nvCxnSpPr>
        <p:spPr>
          <a:xfrm>
            <a:off x="3055694" y="3269492"/>
            <a:ext cx="1" cy="112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61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9"/>
            <a:ext cx="12084148" cy="1176417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IV.3.1. A feltételezett paraméterek hatása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eredményeire </a:t>
            </a:r>
            <a:b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és a százalékos eredmények (%) a </a:t>
            </a:r>
            <a:r>
              <a:rPr lang="hu-HU" sz="28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kísérlettervező feladatokon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444967"/>
              </p:ext>
            </p:extLst>
          </p:nvPr>
        </p:nvGraphicFramePr>
        <p:xfrm>
          <a:off x="475746" y="1111700"/>
          <a:ext cx="10208033" cy="242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694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125420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25420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205807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045033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84659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44029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Paraméter ↓                               </a:t>
                      </a:r>
                      <a:r>
                        <a:rPr lang="hu-HU" sz="2000" i="1" dirty="0">
                          <a:latin typeface="+mn-lt"/>
                        </a:rPr>
                        <a:t>PES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Csoport (az oktatási módszer hatása)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0,061*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Iskola „rangja”</a:t>
                      </a:r>
                      <a:r>
                        <a:rPr lang="en-GB" sz="2000" b="1" dirty="0"/>
                        <a:t>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0,036*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0,072*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0,215*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 iskolai végzettsége</a:t>
                      </a:r>
                      <a:r>
                        <a:rPr lang="en-GB" sz="2000" b="1" dirty="0"/>
                        <a:t>***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0,055</a:t>
                      </a: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493288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0,032*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489583"/>
                  </a:ext>
                </a:extLst>
              </a:tr>
              <a:tr h="396557">
                <a:tc>
                  <a:txBody>
                    <a:bodyPr/>
                    <a:lstStyle/>
                    <a:p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Előzetes tudás (T0)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0,083*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0,052*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0,068*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14597"/>
                  </a:ext>
                </a:extLst>
              </a:tr>
            </a:tbl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710DF7FC-2367-4DFA-9E8B-64BB4840105A}"/>
              </a:ext>
            </a:extLst>
          </p:cNvPr>
          <p:cNvSpPr txBox="1"/>
          <p:nvPr/>
        </p:nvSpPr>
        <p:spPr>
          <a:xfrm>
            <a:off x="996250" y="582250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12863"/>
                </a:solidFill>
              </a:rPr>
              <a:t>*</a:t>
            </a:r>
            <a:r>
              <a:rPr lang="hu-HU" sz="2000" b="1" dirty="0">
                <a:solidFill>
                  <a:srgbClr val="012863"/>
                </a:solidFill>
              </a:rPr>
              <a:t>p&lt;0,01</a:t>
            </a:r>
          </a:p>
          <a:p>
            <a:r>
              <a:rPr lang="en-GB" sz="2000" b="1" dirty="0">
                <a:solidFill>
                  <a:srgbClr val="012863"/>
                </a:solidFill>
              </a:rPr>
              <a:t>* *</a:t>
            </a:r>
            <a:r>
              <a:rPr lang="hu-HU" sz="2000" b="1" dirty="0">
                <a:solidFill>
                  <a:srgbClr val="012863"/>
                </a:solidFill>
              </a:rPr>
              <a:t> az alacsonyabb „rangú” iskolák tanulói szignifikánsan kevesebb pontot értek el</a:t>
            </a:r>
            <a:endParaRPr lang="en-US" sz="2000" b="1" dirty="0">
              <a:solidFill>
                <a:srgbClr val="012863"/>
              </a:solidFill>
            </a:endParaRPr>
          </a:p>
          <a:p>
            <a:r>
              <a:rPr lang="en-GB" sz="2000" b="1" dirty="0">
                <a:solidFill>
                  <a:srgbClr val="012863"/>
                </a:solidFill>
              </a:rPr>
              <a:t>* * *</a:t>
            </a:r>
            <a:r>
              <a:rPr lang="hu-HU" sz="2000" b="1" dirty="0">
                <a:solidFill>
                  <a:srgbClr val="012863"/>
                </a:solidFill>
              </a:rPr>
              <a:t> az anya iskolai végzettsége (</a:t>
            </a:r>
            <a:r>
              <a:rPr lang="hu-HU" sz="2000" b="1" dirty="0" err="1">
                <a:solidFill>
                  <a:srgbClr val="012863"/>
                </a:solidFill>
              </a:rPr>
              <a:t>szocioökonómiai</a:t>
            </a:r>
            <a:r>
              <a:rPr lang="hu-HU" sz="2000" b="1" dirty="0">
                <a:solidFill>
                  <a:srgbClr val="012863"/>
                </a:solidFill>
              </a:rPr>
              <a:t> háttér) a projekt elején hat</a:t>
            </a:r>
            <a:endParaRPr lang="en-US" sz="2000" b="1" dirty="0">
              <a:solidFill>
                <a:srgbClr val="012863"/>
              </a:solidFill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FEF4597-D1F5-493B-B7BE-F89547CFC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61112"/>
              </p:ext>
            </p:extLst>
          </p:nvPr>
        </p:nvGraphicFramePr>
        <p:xfrm>
          <a:off x="475746" y="3666312"/>
          <a:ext cx="10208033" cy="215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694">
                  <a:extLst>
                    <a:ext uri="{9D8B030D-6E8A-4147-A177-3AD203B41FA5}">
                      <a16:colId xmlns:a16="http://schemas.microsoft.com/office/drawing/2014/main" val="4238573388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872949280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786586553"/>
                    </a:ext>
                  </a:extLst>
                </a:gridCol>
                <a:gridCol w="1205808">
                  <a:extLst>
                    <a:ext uri="{9D8B030D-6E8A-4147-A177-3AD203B41FA5}">
                      <a16:colId xmlns:a16="http://schemas.microsoft.com/office/drawing/2014/main" val="2578979281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570959783"/>
                    </a:ext>
                  </a:extLst>
                </a:gridCol>
                <a:gridCol w="1004274">
                  <a:extLst>
                    <a:ext uri="{9D8B030D-6E8A-4147-A177-3AD203B41FA5}">
                      <a16:colId xmlns:a16="http://schemas.microsoft.com/office/drawing/2014/main" val="455018314"/>
                    </a:ext>
                  </a:extLst>
                </a:gridCol>
              </a:tblGrid>
              <a:tr h="291329">
                <a:tc>
                  <a:txBody>
                    <a:bodyPr/>
                    <a:lstStyle/>
                    <a:p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                         (%)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latin typeface="+mn-lt"/>
                        </a:rPr>
                        <a:t>→</a:t>
                      </a:r>
                      <a:endParaRPr lang="en-GB" sz="2000" b="1" i="0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7191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csoport (kontroll)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158856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5115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630185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hu-HU" sz="2000" b="1" kern="1200" noProof="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zignifikáns</a:t>
                      </a: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különbség a csoportok között</a:t>
                      </a:r>
                      <a:endParaRPr lang="en-US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1-2, 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1-2, 1-3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719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03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2855</Words>
  <Application>Microsoft Office PowerPoint</Application>
  <PresentationFormat>Szélesvásznú</PresentationFormat>
  <Paragraphs>446</Paragraphs>
  <Slides>20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IV.3.1. A feltételezett paraméterek hatása (PES) a diákok eredményeire  és a százalékos eredmények (%) a kísérlettervező feladatokon (N = 461)</vt:lpstr>
      <vt:lpstr>IV.3.2. A módszer (csoport) és az iskola „rangjának” hatása (PES) </vt:lpstr>
      <vt:lpstr>IV.3.3. A tantárgy kedveltsége az évekkel egyre csökken…</vt:lpstr>
      <vt:lpstr>IV.3.3. A kísérletek fontosságának megítélésében   a 7. évfolyamon (T1) látványos negatív hatás</vt:lpstr>
      <vt:lpstr>IV.3.4. A receptszerű kísérletezés végig kedveltebb (a 3 és 4 értékek),  de 8. osztálytól a receptszerű kísérletezés veszít népszerűségéből</vt:lpstr>
      <vt:lpstr>IV.3.5. A kezdeti nagyon jó érdemjegyek lényegesen  csökkennek a 7. osztályban, de aztán stabilizálódnak</vt:lpstr>
      <vt:lpstr>PowerPoint-bemutató</vt:lpstr>
      <vt:lpstr>PowerPoint-bemutató</vt:lpstr>
      <vt:lpstr>V.2.1. A feltételezett paraméterek hatása (PES) a diákok eredményeire és a T1 teszt becsült átlagai (%) a teljes teszten és résztesztjein (N = 890)</vt:lpstr>
      <vt:lpstr>V.2.2. A teljes teszt és résztesztek becsült eredményei az iskola „rangjának” és az anya iskolai végzettségének függvényében (N = 890)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Dr. Szalay Luca</cp:lastModifiedBy>
  <cp:revision>139</cp:revision>
  <dcterms:created xsi:type="dcterms:W3CDTF">2021-07-01T15:39:11Z</dcterms:created>
  <dcterms:modified xsi:type="dcterms:W3CDTF">2022-09-01T16:14:44Z</dcterms:modified>
</cp:coreProperties>
</file>