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4" r:id="rId2"/>
    <p:sldId id="361" r:id="rId3"/>
    <p:sldId id="355" r:id="rId4"/>
    <p:sldId id="358" r:id="rId5"/>
    <p:sldId id="351" r:id="rId6"/>
    <p:sldId id="347" r:id="rId7"/>
    <p:sldId id="346" r:id="rId8"/>
    <p:sldId id="357" r:id="rId9"/>
    <p:sldId id="359" r:id="rId10"/>
    <p:sldId id="360" r:id="rId11"/>
    <p:sldId id="365" r:id="rId12"/>
    <p:sldId id="353" r:id="rId13"/>
    <p:sldId id="362" r:id="rId14"/>
    <p:sldId id="364" r:id="rId15"/>
    <p:sldId id="266" r:id="rId16"/>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66"/>
    <a:srgbClr val="EAEAEA"/>
    <a:srgbClr val="CCFFFF"/>
    <a:srgbClr val="CCFF99"/>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557" autoAdjust="0"/>
  </p:normalViewPr>
  <p:slideViewPr>
    <p:cSldViewPr snapToGrid="0">
      <p:cViewPr varScale="1">
        <p:scale>
          <a:sx n="60" d="100"/>
          <a:sy n="60" d="100"/>
        </p:scale>
        <p:origin x="908" y="48"/>
      </p:cViewPr>
      <p:guideLst/>
    </p:cSldViewPr>
  </p:slideViewPr>
  <p:notesTextViewPr>
    <p:cViewPr>
      <p:scale>
        <a:sx n="1" d="1"/>
        <a:sy n="1" d="1"/>
      </p:scale>
      <p:origin x="0" y="0"/>
    </p:cViewPr>
  </p:notesTextViewPr>
  <p:notesViewPr>
    <p:cSldViewPr snapToGrid="0">
      <p:cViewPr>
        <p:scale>
          <a:sx n="98" d="100"/>
          <a:sy n="98" d="100"/>
        </p:scale>
        <p:origin x="185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CD35D6-B352-456A-BBC6-DC66D7FB198D}" type="datetimeFigureOut">
              <a:rPr lang="hu-HU" smtClean="0"/>
              <a:t>2025. 10. 10.</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81BB6F-A323-438A-8772-FAF1E391C9A2}" type="slidenum">
              <a:rPr lang="hu-HU" smtClean="0"/>
              <a:t>‹#›</a:t>
            </a:fld>
            <a:endParaRPr lang="hu-HU"/>
          </a:p>
        </p:txBody>
      </p:sp>
    </p:spTree>
    <p:extLst>
      <p:ext uri="{BB962C8B-B14F-4D97-AF65-F5344CB8AC3E}">
        <p14:creationId xmlns:p14="http://schemas.microsoft.com/office/powerpoint/2010/main" val="1982715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Az </a:t>
            </a:r>
            <a:r>
              <a:rPr lang="hu-HU" dirty="0" err="1"/>
              <a:t>acaSTEMy</a:t>
            </a:r>
            <a:r>
              <a:rPr lang="hu-HU" dirty="0"/>
              <a:t> ERASMUS projekt 2023. nyarán indult azzal a céllal, hogy valamilyen módon segítse a STEM tanárok munkáját.</a:t>
            </a:r>
          </a:p>
          <a:p>
            <a:r>
              <a:rPr lang="hu-HU" dirty="0"/>
              <a:t>A célok összetettek. Egyrészt diszciplináris és módszertani megújulást szeretnénk elérni, másrészt mindezt szeretnénk kiegészíteni egy olyan iránnyal, amely segít a tanároknak a STEM karrier felé terelgetni a tanítványaikat.</a:t>
            </a:r>
          </a:p>
          <a:p>
            <a:r>
              <a:rPr lang="hu-HU" dirty="0"/>
              <a:t>Mindemellett fontosnak tartjuk az aktuális, globális társadalmi problémák megvilágítását is, így került bele a projektbe a </a:t>
            </a:r>
            <a:r>
              <a:rPr lang="hu-HU" dirty="0" err="1"/>
              <a:t>Green</a:t>
            </a:r>
            <a:r>
              <a:rPr lang="hu-HU" dirty="0"/>
              <a:t> </a:t>
            </a:r>
            <a:r>
              <a:rPr lang="hu-HU" dirty="0" err="1"/>
              <a:t>Deal</a:t>
            </a:r>
            <a:r>
              <a:rPr lang="hu-HU" dirty="0"/>
              <a:t> (Zöld Megállapodás) és a fenntarthatóság témája nem csak az élet, de speciálisan az oktatás területén is.</a:t>
            </a:r>
          </a:p>
        </p:txBody>
      </p:sp>
      <p:sp>
        <p:nvSpPr>
          <p:cNvPr id="4" name="Dia számának helye 3"/>
          <p:cNvSpPr>
            <a:spLocks noGrp="1"/>
          </p:cNvSpPr>
          <p:nvPr>
            <p:ph type="sldNum" sz="quarter" idx="5"/>
          </p:nvPr>
        </p:nvSpPr>
        <p:spPr/>
        <p:txBody>
          <a:bodyPr/>
          <a:lstStyle/>
          <a:p>
            <a:fld id="{CF81BB6F-A323-438A-8772-FAF1E391C9A2}" type="slidenum">
              <a:rPr lang="hu-HU" smtClean="0"/>
              <a:t>2</a:t>
            </a:fld>
            <a:endParaRPr lang="hu-HU"/>
          </a:p>
        </p:txBody>
      </p:sp>
    </p:spTree>
    <p:extLst>
      <p:ext uri="{BB962C8B-B14F-4D97-AF65-F5344CB8AC3E}">
        <p14:creationId xmlns:p14="http://schemas.microsoft.com/office/powerpoint/2010/main" val="3379738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sz="1200" kern="1200" dirty="0">
                <a:solidFill>
                  <a:schemeClr val="tx1"/>
                </a:solidFill>
                <a:effectLst/>
                <a:latin typeface="+mn-lt"/>
                <a:ea typeface="+mn-ea"/>
                <a:cs typeface="+mn-cs"/>
              </a:rPr>
              <a:t>A moduláris felépítésből következően, a fentiek közül egy </a:t>
            </a:r>
            <a:r>
              <a:rPr lang="hu-HU" sz="1200" kern="1200" dirty="0" err="1">
                <a:solidFill>
                  <a:schemeClr val="tx1"/>
                </a:solidFill>
                <a:effectLst/>
                <a:latin typeface="+mn-lt"/>
                <a:ea typeface="+mn-ea"/>
                <a:cs typeface="+mn-cs"/>
              </a:rPr>
              <a:t>mikortanúsítvány</a:t>
            </a:r>
            <a:r>
              <a:rPr lang="hu-HU" sz="1200" kern="1200" dirty="0">
                <a:solidFill>
                  <a:schemeClr val="tx1"/>
                </a:solidFill>
                <a:effectLst/>
                <a:latin typeface="+mn-lt"/>
                <a:ea typeface="+mn-ea"/>
                <a:cs typeface="+mn-cs"/>
              </a:rPr>
              <a:t> megszerzése után egy másik megszerzéséhez csak az újabb </a:t>
            </a:r>
            <a:r>
              <a:rPr lang="hu-HU" sz="1200" kern="1200" dirty="0" err="1">
                <a:solidFill>
                  <a:schemeClr val="tx1"/>
                </a:solidFill>
                <a:effectLst/>
                <a:latin typeface="+mn-lt"/>
                <a:ea typeface="+mn-ea"/>
                <a:cs typeface="+mn-cs"/>
              </a:rPr>
              <a:t>mikrotanúsítvány</a:t>
            </a:r>
            <a:r>
              <a:rPr lang="hu-HU" sz="1200" kern="1200" dirty="0">
                <a:solidFill>
                  <a:schemeClr val="tx1"/>
                </a:solidFill>
                <a:effectLst/>
                <a:latin typeface="+mn-lt"/>
                <a:ea typeface="+mn-ea"/>
                <a:cs typeface="+mn-cs"/>
              </a:rPr>
              <a:t> tananyagának 6. elemét kell elvégezni. Azonban a hallgató munkájának </a:t>
            </a:r>
            <a:r>
              <a:rPr lang="hu-HU" sz="1200" kern="1200" dirty="0" err="1">
                <a:solidFill>
                  <a:schemeClr val="tx1"/>
                </a:solidFill>
                <a:effectLst/>
                <a:latin typeface="+mn-lt"/>
                <a:ea typeface="+mn-ea"/>
                <a:cs typeface="+mn-cs"/>
              </a:rPr>
              <a:t>szummatív</a:t>
            </a:r>
            <a:r>
              <a:rPr lang="hu-HU" sz="1200" kern="1200" dirty="0">
                <a:solidFill>
                  <a:schemeClr val="tx1"/>
                </a:solidFill>
                <a:effectLst/>
                <a:latin typeface="+mn-lt"/>
                <a:ea typeface="+mn-ea"/>
                <a:cs typeface="+mn-cs"/>
              </a:rPr>
              <a:t> értékelése az újabb képzés végén egy új, az adott képzés esetében specifikus és hangsúlyos területre fókuszáló óravázlat alapján történik.</a:t>
            </a:r>
            <a:endParaRPr lang="hu-HU" dirty="0"/>
          </a:p>
        </p:txBody>
      </p:sp>
      <p:sp>
        <p:nvSpPr>
          <p:cNvPr id="4" name="Dia számának helye 3"/>
          <p:cNvSpPr>
            <a:spLocks noGrp="1"/>
          </p:cNvSpPr>
          <p:nvPr>
            <p:ph type="sldNum" sz="quarter" idx="5"/>
          </p:nvPr>
        </p:nvSpPr>
        <p:spPr/>
        <p:txBody>
          <a:bodyPr/>
          <a:lstStyle/>
          <a:p>
            <a:fld id="{CF81BB6F-A323-438A-8772-FAF1E391C9A2}" type="slidenum">
              <a:rPr lang="hu-HU" smtClean="0"/>
              <a:t>11</a:t>
            </a:fld>
            <a:endParaRPr lang="hu-HU"/>
          </a:p>
        </p:txBody>
      </p:sp>
    </p:spTree>
    <p:extLst>
      <p:ext uri="{BB962C8B-B14F-4D97-AF65-F5344CB8AC3E}">
        <p14:creationId xmlns:p14="http://schemas.microsoft.com/office/powerpoint/2010/main" val="1184499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lvl="0"/>
            <a:r>
              <a:rPr lang="hu-HU" dirty="0"/>
              <a:t>Előfeltételek:</a:t>
            </a:r>
          </a:p>
          <a:p>
            <a:pPr lvl="0"/>
            <a:r>
              <a:rPr lang="hu-HU" dirty="0"/>
              <a:t>Az ELTE vagy más magyar egyetemek aktív hallgatói esetében legalább egy STEM területhez tartozó tanár szakon aktív jogviszony és tanári szakmódszertani ismeretek (tanárszakos képzésben elvégzett szakmódszertani tárgyak vagy tanítási gyakorlat tanúsítványával igazolható).</a:t>
            </a:r>
          </a:p>
          <a:p>
            <a:pPr lvl="0"/>
            <a:r>
              <a:rPr lang="hu-HU" dirty="0"/>
              <a:t>Gyakorló STEM tanárok esetében bármely hazai vagy külföldi felsőoktatási intézményben szerzett, az a) pontban felsorolt tanár szakoknak megfeleltethető diploma.</a:t>
            </a:r>
          </a:p>
          <a:p>
            <a:endParaRPr lang="hu-HU" dirty="0"/>
          </a:p>
        </p:txBody>
      </p:sp>
      <p:sp>
        <p:nvSpPr>
          <p:cNvPr id="4" name="Dia számának helye 3"/>
          <p:cNvSpPr>
            <a:spLocks noGrp="1"/>
          </p:cNvSpPr>
          <p:nvPr>
            <p:ph type="sldNum" sz="quarter" idx="5"/>
          </p:nvPr>
        </p:nvSpPr>
        <p:spPr/>
        <p:txBody>
          <a:bodyPr/>
          <a:lstStyle/>
          <a:p>
            <a:fld id="{48D7D0D1-4E32-4AEB-89DA-CCE99679C82E}" type="slidenum">
              <a:rPr lang="hu-HU" smtClean="0"/>
              <a:t>12</a:t>
            </a:fld>
            <a:endParaRPr lang="hu-HU"/>
          </a:p>
        </p:txBody>
      </p:sp>
    </p:spTree>
    <p:extLst>
      <p:ext uri="{BB962C8B-B14F-4D97-AF65-F5344CB8AC3E}">
        <p14:creationId xmlns:p14="http://schemas.microsoft.com/office/powerpoint/2010/main" val="3420386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1200" kern="1200" dirty="0">
                <a:solidFill>
                  <a:schemeClr val="tx1"/>
                </a:solidFill>
                <a:effectLst/>
                <a:latin typeface="+mn-lt"/>
                <a:ea typeface="+mn-ea"/>
                <a:cs typeface="+mn-cs"/>
              </a:rPr>
              <a:t>A tesztek eredménye egyrészt visszajelzést ad a hallgatónak arra, hogy a minimum kritériumnak még nem megfelelő eredmény esetén vissza kell térnie a tananyaghoz, és pótolnia kell a hiányosságokat. Másrészt az előírt minimális teljesítmény elérése egyben kritériuma is a következő tanulási egység elsajátításának, majd az utolsó tanulási egység sikeres teljesítése után a </a:t>
            </a:r>
            <a:r>
              <a:rPr lang="hu-HU" sz="1200" kern="1200" dirty="0" err="1">
                <a:solidFill>
                  <a:schemeClr val="tx1"/>
                </a:solidFill>
                <a:effectLst/>
                <a:latin typeface="+mn-lt"/>
                <a:ea typeface="+mn-ea"/>
                <a:cs typeface="+mn-cs"/>
              </a:rPr>
              <a:t>szummatív</a:t>
            </a:r>
            <a:r>
              <a:rPr lang="hu-HU" sz="1200" kern="1200" dirty="0">
                <a:solidFill>
                  <a:schemeClr val="tx1"/>
                </a:solidFill>
                <a:effectLst/>
                <a:latin typeface="+mn-lt"/>
                <a:ea typeface="+mn-ea"/>
                <a:cs typeface="+mn-cs"/>
              </a:rPr>
              <a:t> értékelés elkezdésének. </a:t>
            </a:r>
          </a:p>
          <a:p>
            <a:endParaRPr lang="hu-HU" dirty="0"/>
          </a:p>
        </p:txBody>
      </p:sp>
      <p:sp>
        <p:nvSpPr>
          <p:cNvPr id="4" name="Dia számának helye 3"/>
          <p:cNvSpPr>
            <a:spLocks noGrp="1"/>
          </p:cNvSpPr>
          <p:nvPr>
            <p:ph type="sldNum" sz="quarter" idx="5"/>
          </p:nvPr>
        </p:nvSpPr>
        <p:spPr/>
        <p:txBody>
          <a:bodyPr/>
          <a:lstStyle/>
          <a:p>
            <a:fld id="{CF81BB6F-A323-438A-8772-FAF1E391C9A2}" type="slidenum">
              <a:rPr lang="hu-HU" smtClean="0"/>
              <a:t>14</a:t>
            </a:fld>
            <a:endParaRPr lang="hu-HU"/>
          </a:p>
        </p:txBody>
      </p:sp>
    </p:spTree>
    <p:extLst>
      <p:ext uri="{BB962C8B-B14F-4D97-AF65-F5344CB8AC3E}">
        <p14:creationId xmlns:p14="http://schemas.microsoft.com/office/powerpoint/2010/main" val="3426189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fld id="{48D7D0D1-4E32-4AEB-89DA-CCE99679C82E}" type="slidenum">
              <a:rPr lang="hu-HU" smtClean="0"/>
              <a:t>3</a:t>
            </a:fld>
            <a:endParaRPr lang="hu-HU"/>
          </a:p>
        </p:txBody>
      </p:sp>
    </p:spTree>
    <p:extLst>
      <p:ext uri="{BB962C8B-B14F-4D97-AF65-F5344CB8AC3E}">
        <p14:creationId xmlns:p14="http://schemas.microsoft.com/office/powerpoint/2010/main" val="2705160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a:xfrm>
            <a:off x="685800" y="4400549"/>
            <a:ext cx="5486400" cy="4743451"/>
          </a:xfrm>
        </p:spPr>
        <p:txBody>
          <a:bodyPr/>
          <a:lstStyle/>
          <a:p>
            <a:r>
              <a:rPr lang="hu-HU" dirty="0"/>
              <a:t>Itt láthatóak az egyes modulok nevei, röviden utalva annak tartalmára.</a:t>
            </a:r>
          </a:p>
          <a:p>
            <a:r>
              <a:rPr lang="hu-HU" dirty="0"/>
              <a:t>Minden modul két tanulási egységből áll. Ennek még lesz a későbbiekben szerepe a </a:t>
            </a:r>
            <a:r>
              <a:rPr lang="hu-HU" dirty="0" err="1"/>
              <a:t>mikrotanúsítványok</a:t>
            </a:r>
            <a:r>
              <a:rPr lang="hu-HU" dirty="0"/>
              <a:t> felépítésében.</a:t>
            </a:r>
          </a:p>
          <a:p>
            <a:r>
              <a:rPr lang="hu-HU" dirty="0"/>
              <a:t>Bizonyos modulok, pl. az Egészség és orvostudomány, valamint a Zöld megállapodás inkább a diszciplináris ismereteket bővíti, míg mások a módszertani megújulást, pl. a Digitalizáció vagy a Diverzitás és </a:t>
            </a:r>
            <a:r>
              <a:rPr lang="hu-HU" dirty="0" err="1"/>
              <a:t>inklúzió</a:t>
            </a:r>
            <a:r>
              <a:rPr lang="hu-HU" dirty="0"/>
              <a:t>. Ugyanakkor a Transzverzális készségek egészen átfogó, nem specifikusan a tanári pályán alkalmazható területeket fejleszti, hanem azokat, melyek bárhol máshol az életben szükségesek lehetnek a munkánk során. A </a:t>
            </a:r>
            <a:r>
              <a:rPr lang="hu-HU" b="1" dirty="0"/>
              <a:t>transzverzális készségek</a:t>
            </a:r>
            <a:r>
              <a:rPr lang="hu-HU" dirty="0"/>
              <a:t> </a:t>
            </a:r>
            <a:r>
              <a:rPr lang="hu-HU" b="1" dirty="0"/>
              <a:t>átívelnek</a:t>
            </a:r>
            <a:r>
              <a:rPr lang="hu-HU" dirty="0"/>
              <a:t> a személyes, szociális, kognitív, digitális és tanulási készségek csoportjain.</a:t>
            </a:r>
          </a:p>
          <a:p>
            <a:r>
              <a:rPr lang="hu-HU" b="1" dirty="0"/>
              <a:t>Szociális és kommunikációs készségek (</a:t>
            </a:r>
            <a:r>
              <a:rPr lang="hu-HU" dirty="0"/>
              <a:t>együttműködés, csapatmunka</a:t>
            </a:r>
          </a:p>
          <a:p>
            <a:pPr lvl="1"/>
            <a:r>
              <a:rPr lang="hu-HU" dirty="0"/>
              <a:t>empátia, konfliktuskezelés, hatékony kommunikáció (írásban és szóban))</a:t>
            </a:r>
          </a:p>
          <a:p>
            <a:r>
              <a:rPr lang="hu-HU" b="1" dirty="0"/>
              <a:t>Kognitív és gondolkodási készségek (</a:t>
            </a:r>
            <a:r>
              <a:rPr lang="hu-HU" dirty="0"/>
              <a:t>problémamegoldás, kritikai gondolkodás,</a:t>
            </a:r>
          </a:p>
          <a:p>
            <a:pPr lvl="1"/>
            <a:r>
              <a:rPr lang="hu-HU" dirty="0"/>
              <a:t>kreativitás és innováció, döntéshozatal)</a:t>
            </a:r>
          </a:p>
          <a:p>
            <a:r>
              <a:rPr lang="hu-HU" b="1" dirty="0"/>
              <a:t>Digitális és technológiai készségek (</a:t>
            </a:r>
            <a:r>
              <a:rPr lang="hu-HU" dirty="0"/>
              <a:t>digitális írástudás, információkeresés és –értékelés, adatbiztonság, online etika)</a:t>
            </a:r>
          </a:p>
          <a:p>
            <a:r>
              <a:rPr lang="hu-HU" b="1" dirty="0"/>
              <a:t>Személyes és önmenedzselési készségek (</a:t>
            </a:r>
            <a:r>
              <a:rPr lang="hu-HU" dirty="0"/>
              <a:t>önismeret, önreflexió, felelősségvállalás, rugalmasság, alkalmazkodóképesség, időgazdálkodás)</a:t>
            </a:r>
          </a:p>
          <a:p>
            <a:r>
              <a:rPr lang="hu-HU" b="1" dirty="0"/>
              <a:t>Tanulási készségek (</a:t>
            </a:r>
            <a:r>
              <a:rPr lang="hu-HU" dirty="0"/>
              <a:t>önálló tanulás, élethosszig tartó tanulás iránti nyitottság</a:t>
            </a:r>
          </a:p>
          <a:p>
            <a:pPr lvl="1"/>
            <a:r>
              <a:rPr lang="hu-HU" dirty="0"/>
              <a:t>tanulási stratégiák alkalmazása)</a:t>
            </a:r>
          </a:p>
          <a:p>
            <a:r>
              <a:rPr lang="hu-HU" b="1" dirty="0"/>
              <a:t>Vállalkozói és kezdeményezőkészség (</a:t>
            </a:r>
            <a:r>
              <a:rPr lang="hu-HU" dirty="0"/>
              <a:t>célkitűzés, tervezés, kockázatvállalás</a:t>
            </a:r>
          </a:p>
          <a:p>
            <a:pPr lvl="1"/>
            <a:r>
              <a:rPr lang="hu-HU" dirty="0"/>
              <a:t>innovatív gondolkodás)</a:t>
            </a:r>
          </a:p>
          <a:p>
            <a:pPr lvl="1"/>
            <a:r>
              <a:rPr lang="hu-HU" dirty="0"/>
              <a:t>Itt sem csak a tanár saját készségeinek a fejlesztéséről van szó, hanem a diákjaiéról is.</a:t>
            </a:r>
          </a:p>
          <a:p>
            <a:endParaRPr lang="hu-HU" dirty="0"/>
          </a:p>
        </p:txBody>
      </p:sp>
      <p:sp>
        <p:nvSpPr>
          <p:cNvPr id="4" name="Dia számának helye 3"/>
          <p:cNvSpPr>
            <a:spLocks noGrp="1"/>
          </p:cNvSpPr>
          <p:nvPr>
            <p:ph type="sldNum" sz="quarter" idx="5"/>
          </p:nvPr>
        </p:nvSpPr>
        <p:spPr/>
        <p:txBody>
          <a:bodyPr/>
          <a:lstStyle/>
          <a:p>
            <a:fld id="{CF81BB6F-A323-438A-8772-FAF1E391C9A2}" type="slidenum">
              <a:rPr lang="hu-HU" smtClean="0"/>
              <a:t>4</a:t>
            </a:fld>
            <a:endParaRPr lang="hu-HU"/>
          </a:p>
        </p:txBody>
      </p:sp>
    </p:spTree>
    <p:extLst>
      <p:ext uri="{BB962C8B-B14F-4D97-AF65-F5344CB8AC3E}">
        <p14:creationId xmlns:p14="http://schemas.microsoft.com/office/powerpoint/2010/main" val="1282098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5"/>
          </p:nvPr>
        </p:nvSpPr>
        <p:spPr/>
        <p:txBody>
          <a:bodyPr/>
          <a:lstStyle/>
          <a:p>
            <a:fld id="{48D7D0D1-4E32-4AEB-89DA-CCE99679C82E}" type="slidenum">
              <a:rPr lang="hu-HU" smtClean="0"/>
              <a:t>5</a:t>
            </a:fld>
            <a:endParaRPr lang="hu-HU"/>
          </a:p>
        </p:txBody>
      </p:sp>
    </p:spTree>
    <p:extLst>
      <p:ext uri="{BB962C8B-B14F-4D97-AF65-F5344CB8AC3E}">
        <p14:creationId xmlns:p14="http://schemas.microsoft.com/office/powerpoint/2010/main" val="1524766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5"/>
          </p:nvPr>
        </p:nvSpPr>
        <p:spPr/>
        <p:txBody>
          <a:bodyPr/>
          <a:lstStyle/>
          <a:p>
            <a:fld id="{48D7D0D1-4E32-4AEB-89DA-CCE99679C82E}" type="slidenum">
              <a:rPr lang="hu-HU" smtClean="0"/>
              <a:t>6</a:t>
            </a:fld>
            <a:endParaRPr lang="hu-HU"/>
          </a:p>
        </p:txBody>
      </p:sp>
    </p:spTree>
    <p:extLst>
      <p:ext uri="{BB962C8B-B14F-4D97-AF65-F5344CB8AC3E}">
        <p14:creationId xmlns:p14="http://schemas.microsoft.com/office/powerpoint/2010/main" val="3793875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5"/>
          </p:nvPr>
        </p:nvSpPr>
        <p:spPr/>
        <p:txBody>
          <a:bodyPr/>
          <a:lstStyle/>
          <a:p>
            <a:fld id="{48D7D0D1-4E32-4AEB-89DA-CCE99679C82E}" type="slidenum">
              <a:rPr lang="hu-HU" smtClean="0"/>
              <a:t>7</a:t>
            </a:fld>
            <a:endParaRPr lang="hu-HU"/>
          </a:p>
        </p:txBody>
      </p:sp>
    </p:spTree>
    <p:extLst>
      <p:ext uri="{BB962C8B-B14F-4D97-AF65-F5344CB8AC3E}">
        <p14:creationId xmlns:p14="http://schemas.microsoft.com/office/powerpoint/2010/main" val="30218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dirty="0"/>
              <a:t>Az Európai Tanács 2022-es ajánlása alapján.</a:t>
            </a:r>
          </a:p>
          <a:p>
            <a:endParaRPr lang="hu-HU" dirty="0"/>
          </a:p>
          <a:p>
            <a:r>
              <a:rPr lang="hu-HU" dirty="0"/>
              <a:t>2024. július 2-án egy, az ELTE TTK-n szervezett hibrid szeminárium keretében kerültek megvitatásra a társadalmi igények. Ezen a projekt külföldi partnerintézményeinek képviselői online formában vettek részt. Magyar részről a jelenléti és online formában bekapcsolódó gyakorló tanárokon kívül a tanárképzés, az ipar és a Magyar Tudományos Akadémia képviseltették magukat. </a:t>
            </a:r>
          </a:p>
          <a:p>
            <a:r>
              <a:rPr lang="hu-HU" dirty="0"/>
              <a:t>Továbbá egy online kérdőívet is kitöltött projekt szinten nyolc országban több mint 800 STEM szakos tanár, ill. tanár szakos hallgató arról, hogy hogyan értékelik a saját képességeiket a tervezett MT képzések által megcélzott területeken. A válaszok statisztikai elemzésének projekt szinten való összesítése nyomán erről összefoglaló dokumentum is készült, amelynek megállapításai felhasználhatók voltak a tananyag tervezéséhez.</a:t>
            </a:r>
          </a:p>
          <a:p>
            <a:endParaRPr lang="hu-HU" dirty="0"/>
          </a:p>
        </p:txBody>
      </p:sp>
      <p:sp>
        <p:nvSpPr>
          <p:cNvPr id="4" name="Dia számának helye 3"/>
          <p:cNvSpPr>
            <a:spLocks noGrp="1"/>
          </p:cNvSpPr>
          <p:nvPr>
            <p:ph type="sldNum" sz="quarter" idx="5"/>
          </p:nvPr>
        </p:nvSpPr>
        <p:spPr/>
        <p:txBody>
          <a:bodyPr/>
          <a:lstStyle/>
          <a:p>
            <a:fld id="{CF81BB6F-A323-438A-8772-FAF1E391C9A2}" type="slidenum">
              <a:rPr lang="hu-HU" smtClean="0"/>
              <a:t>8</a:t>
            </a:fld>
            <a:endParaRPr lang="hu-HU"/>
          </a:p>
        </p:txBody>
      </p:sp>
    </p:spTree>
    <p:extLst>
      <p:ext uri="{BB962C8B-B14F-4D97-AF65-F5344CB8AC3E}">
        <p14:creationId xmlns:p14="http://schemas.microsoft.com/office/powerpoint/2010/main" val="2045195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r>
              <a:rPr lang="hu-HU" b="1" dirty="0">
                <a:solidFill>
                  <a:srgbClr val="012851"/>
                </a:solidFill>
                <a:latin typeface="Open Sans" panose="020B0606030504020204" pitchFamily="34" charset="0"/>
                <a:ea typeface="Open Sans" panose="020B0606030504020204" pitchFamily="34" charset="0"/>
                <a:cs typeface="Open Sans" panose="020B0606030504020204" pitchFamily="34" charset="0"/>
              </a:rPr>
              <a:t>Gyorsan átültették a 2011. évi CCIV. nemzeti felsőoktatási törvénybe (</a:t>
            </a:r>
            <a:r>
              <a:rPr lang="hu-HU" b="1" dirty="0" err="1">
                <a:solidFill>
                  <a:srgbClr val="012851"/>
                </a:solidFill>
                <a:latin typeface="Open Sans" panose="020B0606030504020204" pitchFamily="34" charset="0"/>
                <a:ea typeface="Open Sans" panose="020B0606030504020204" pitchFamily="34" charset="0"/>
                <a:cs typeface="Open Sans" panose="020B0606030504020204" pitchFamily="34" charset="0"/>
              </a:rPr>
              <a:t>Nftv</a:t>
            </a:r>
            <a:r>
              <a:rPr lang="hu-HU" b="1" dirty="0">
                <a:solidFill>
                  <a:srgbClr val="012851"/>
                </a:solidFill>
                <a:latin typeface="Open Sans" panose="020B0606030504020204" pitchFamily="34" charset="0"/>
                <a:ea typeface="Open Sans" panose="020B0606030504020204" pitchFamily="34" charset="0"/>
                <a:cs typeface="Open Sans" panose="020B0606030504020204" pitchFamily="34" charset="0"/>
              </a:rPr>
              <a:t>.), az alábbi paragrafus 2023. szeptember 1-től hatályos: </a:t>
            </a:r>
          </a:p>
          <a:p>
            <a:endParaRPr lang="hu-HU" dirty="0"/>
          </a:p>
          <a:p>
            <a:r>
              <a:rPr lang="hu-HU" dirty="0"/>
              <a:t>A </a:t>
            </a:r>
            <a:r>
              <a:rPr lang="hu-HU" dirty="0" err="1"/>
              <a:t>mikrotanúsítványos</a:t>
            </a:r>
            <a:r>
              <a:rPr lang="hu-HU" dirty="0"/>
              <a:t> képzés (MT képzés) célja, hogy (tovább) támogassa a gyakorló STEM-tanárokat és a tanárszakos hallgatókat a modern, előremutató oktatási megközelítés megvalósításához szükséges készségekkel és ismeretekkel, az EU célkitűzéseivel összhangban. Az elsődleges cél az, hogy (tovább) ösztönözze a pedagógusokat arra, hogy olyan oktatást nyújtsanak, amely elősegíti a befogadást (</a:t>
            </a:r>
            <a:r>
              <a:rPr lang="hu-HU" dirty="0" err="1"/>
              <a:t>inklúzió</a:t>
            </a:r>
            <a:r>
              <a:rPr lang="hu-HU" dirty="0"/>
              <a:t>), foglalkozik a sokszínűséggel (diverzitás) és támogatja a fenntartható fejlődést.</a:t>
            </a:r>
          </a:p>
          <a:p>
            <a:r>
              <a:rPr lang="hu-HU" dirty="0"/>
              <a:t> </a:t>
            </a:r>
          </a:p>
          <a:p>
            <a:r>
              <a:rPr lang="hu-HU" dirty="0"/>
              <a:t>A tanfolyam tartalma az alapvető uniós prioritásokra összpontosít, többek között a zöld megállapodás (</a:t>
            </a:r>
            <a:r>
              <a:rPr lang="hu-HU" dirty="0" err="1"/>
              <a:t>green</a:t>
            </a:r>
            <a:r>
              <a:rPr lang="hu-HU" dirty="0"/>
              <a:t> </a:t>
            </a:r>
            <a:r>
              <a:rPr lang="hu-HU" dirty="0" err="1"/>
              <a:t>deal</a:t>
            </a:r>
            <a:r>
              <a:rPr lang="hu-HU" dirty="0"/>
              <a:t>), az egészség és az orvostudomány témáinak a tantervbe való integrálásával. Hangsúlyozza továbbá a transzverzális készségek – például a kritikus gondolkodás, a digitális kompetencia és a problémamegoldó képesség – fejlesztésének fontosságát, amelyek elengedhetetlenek a diákok sikeréhez egy gyorsan változó világban.</a:t>
            </a:r>
          </a:p>
          <a:p>
            <a:endParaRPr lang="hu-HU" dirty="0"/>
          </a:p>
        </p:txBody>
      </p:sp>
      <p:sp>
        <p:nvSpPr>
          <p:cNvPr id="4" name="Dia számának helye 3"/>
          <p:cNvSpPr>
            <a:spLocks noGrp="1"/>
          </p:cNvSpPr>
          <p:nvPr>
            <p:ph type="sldNum" sz="quarter" idx="5"/>
          </p:nvPr>
        </p:nvSpPr>
        <p:spPr/>
        <p:txBody>
          <a:bodyPr/>
          <a:lstStyle/>
          <a:p>
            <a:fld id="{CF81BB6F-A323-438A-8772-FAF1E391C9A2}" type="slidenum">
              <a:rPr lang="hu-HU" smtClean="0"/>
              <a:t>9</a:t>
            </a:fld>
            <a:endParaRPr lang="hu-HU"/>
          </a:p>
        </p:txBody>
      </p:sp>
    </p:spTree>
    <p:extLst>
      <p:ext uri="{BB962C8B-B14F-4D97-AF65-F5344CB8AC3E}">
        <p14:creationId xmlns:p14="http://schemas.microsoft.com/office/powerpoint/2010/main" val="118039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a:xfrm>
            <a:off x="685800" y="4400549"/>
            <a:ext cx="5486400" cy="4373799"/>
          </a:xfrm>
        </p:spPr>
        <p:txBody>
          <a:bodyPr/>
          <a:lstStyle/>
          <a:p>
            <a:r>
              <a:rPr lang="hu-HU" dirty="0"/>
              <a:t>Ezek azok a modulok, amelyek mind a négy </a:t>
            </a:r>
            <a:r>
              <a:rPr lang="hu-HU" dirty="0" err="1"/>
              <a:t>mikrotanúsítványban</a:t>
            </a:r>
            <a:r>
              <a:rPr lang="hu-HU" dirty="0"/>
              <a:t> jelen vannak, azaz az egyes modulok első tanulási egységéről beszélünk.</a:t>
            </a:r>
          </a:p>
          <a:p>
            <a:r>
              <a:rPr lang="hu-HU" dirty="0"/>
              <a:t>Az </a:t>
            </a:r>
            <a:r>
              <a:rPr lang="hu-HU" b="1" dirty="0"/>
              <a:t>ECTS</a:t>
            </a:r>
            <a:r>
              <a:rPr lang="hu-HU" dirty="0"/>
              <a:t> rövidítés jelentése:</a:t>
            </a:r>
            <a:br>
              <a:rPr lang="hu-HU" dirty="0"/>
            </a:br>
            <a:r>
              <a:rPr lang="hu-HU" b="1" dirty="0"/>
              <a:t>European Credit </a:t>
            </a:r>
            <a:r>
              <a:rPr lang="hu-HU" b="1" dirty="0" err="1"/>
              <a:t>Transfer</a:t>
            </a:r>
            <a:r>
              <a:rPr lang="hu-HU" b="1" dirty="0"/>
              <a:t> and </a:t>
            </a:r>
            <a:r>
              <a:rPr lang="hu-HU" b="1" dirty="0" err="1"/>
              <a:t>Accumulation</a:t>
            </a:r>
            <a:r>
              <a:rPr lang="hu-HU" b="1" dirty="0"/>
              <a:t> System</a:t>
            </a:r>
            <a:r>
              <a:rPr lang="hu-HU" dirty="0"/>
              <a:t>,</a:t>
            </a:r>
            <a:br>
              <a:rPr lang="hu-HU" dirty="0"/>
            </a:br>
            <a:r>
              <a:rPr lang="hu-HU" dirty="0"/>
              <a:t>magyarul: </a:t>
            </a:r>
            <a:r>
              <a:rPr lang="hu-HU" b="1" dirty="0"/>
              <a:t>Európai Kreditátviteli és Gyűjtési Rendszer</a:t>
            </a:r>
            <a:r>
              <a:rPr lang="hu-HU" dirty="0"/>
              <a:t>.</a:t>
            </a:r>
          </a:p>
          <a:p>
            <a:r>
              <a:rPr lang="hu-HU" dirty="0"/>
              <a:t>Ez az európai felsőoktatásban használt egységes rendszer, amely:</a:t>
            </a:r>
          </a:p>
          <a:p>
            <a:r>
              <a:rPr lang="hu-HU" dirty="0"/>
              <a:t>lehetővé teszi a </a:t>
            </a:r>
            <a:r>
              <a:rPr lang="hu-HU" b="1" dirty="0"/>
              <a:t>tanulmányi eredmények átvitelét</a:t>
            </a:r>
            <a:r>
              <a:rPr lang="hu-HU" dirty="0"/>
              <a:t> különböző egyetemek és országok között,</a:t>
            </a:r>
          </a:p>
          <a:p>
            <a:r>
              <a:rPr lang="hu-HU" dirty="0"/>
              <a:t>és segíti a </a:t>
            </a:r>
            <a:r>
              <a:rPr lang="hu-HU" b="1" dirty="0"/>
              <a:t>tanulmányi teljesítmény mérését és elismerését</a:t>
            </a:r>
            <a:r>
              <a:rPr lang="hu-HU" dirty="0"/>
              <a:t>.</a:t>
            </a:r>
          </a:p>
          <a:p>
            <a:r>
              <a:rPr lang="hu-HU" b="1" dirty="0"/>
              <a:t>1 ECTS kredit</a:t>
            </a:r>
            <a:r>
              <a:rPr lang="hu-HU" dirty="0"/>
              <a:t> általában kb. </a:t>
            </a:r>
            <a:r>
              <a:rPr lang="hu-HU" b="1" dirty="0"/>
              <a:t>25–30 órányi hallgatói munkát</a:t>
            </a:r>
            <a:r>
              <a:rPr lang="hu-HU" dirty="0"/>
              <a:t> (tanulást, előadást, gyakorlást, stb.) jelent.</a:t>
            </a:r>
          </a:p>
          <a:p>
            <a:endParaRPr lang="hu-HU" dirty="0"/>
          </a:p>
          <a:p>
            <a:r>
              <a:rPr lang="hu-HU" dirty="0"/>
              <a:t>A kurzus úgy épül fel, hogy a tanárok felkészüljenek:</a:t>
            </a:r>
          </a:p>
          <a:p>
            <a:pPr lvl="0"/>
            <a:r>
              <a:rPr lang="hu-HU" dirty="0"/>
              <a:t>a tanulók transzverzális készségeinek, például az együttműködésnek, a rugalmasságnak és az alkalmazkodóképességnek a fejlesztésére.</a:t>
            </a:r>
          </a:p>
          <a:p>
            <a:pPr lvl="0"/>
            <a:r>
              <a:rPr lang="hu-HU" dirty="0"/>
              <a:t>tanári gyakorlatuk olyan formában való átalakítására, hogy megfeleljenek a különböző tanulói igényeknek, és inkluzív tanulási környezetet teremtsenek.</a:t>
            </a:r>
          </a:p>
          <a:p>
            <a:pPr lvl="0"/>
            <a:r>
              <a:rPr lang="hu-HU" dirty="0"/>
              <a:t>a fenntarthatósággal, az egészséggel és a jólléttel kapcsolatos témák beépítésére, támogatva az európai zöld megállapodás céljait.</a:t>
            </a:r>
          </a:p>
          <a:p>
            <a:r>
              <a:rPr lang="hu-HU" dirty="0"/>
              <a:t>Az MT kurzus végzősei képesek lesznek innovatív tanítási módszereket a gyakorlatba ültetni, az EU által preferált oktatási témákat tanítani, és aktívan hozzájárulni a fenntartható és befogadó jövőhöz az oktatásban.</a:t>
            </a:r>
          </a:p>
          <a:p>
            <a:endParaRPr lang="hu-HU" dirty="0"/>
          </a:p>
        </p:txBody>
      </p:sp>
      <p:sp>
        <p:nvSpPr>
          <p:cNvPr id="4" name="Dia számának helye 3"/>
          <p:cNvSpPr>
            <a:spLocks noGrp="1"/>
          </p:cNvSpPr>
          <p:nvPr>
            <p:ph type="sldNum" sz="quarter" idx="5"/>
          </p:nvPr>
        </p:nvSpPr>
        <p:spPr/>
        <p:txBody>
          <a:bodyPr/>
          <a:lstStyle/>
          <a:p>
            <a:fld id="{CF81BB6F-A323-438A-8772-FAF1E391C9A2}" type="slidenum">
              <a:rPr lang="hu-HU" smtClean="0"/>
              <a:t>10</a:t>
            </a:fld>
            <a:endParaRPr lang="hu-HU"/>
          </a:p>
        </p:txBody>
      </p:sp>
    </p:spTree>
    <p:extLst>
      <p:ext uri="{BB962C8B-B14F-4D97-AF65-F5344CB8AC3E}">
        <p14:creationId xmlns:p14="http://schemas.microsoft.com/office/powerpoint/2010/main" val="2618811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jpeg"/></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5B00E35-310D-F0D7-F6C1-B632E3513CAC}"/>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728A4523-0600-005D-E866-01D3C78492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5F331006-A4D5-1C73-03B3-D9DD33A8B002}"/>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5" name="Élőláb helye 4">
            <a:extLst>
              <a:ext uri="{FF2B5EF4-FFF2-40B4-BE49-F238E27FC236}">
                <a16:creationId xmlns:a16="http://schemas.microsoft.com/office/drawing/2014/main" id="{F9576243-5328-1A06-CE23-5C03E4F1A32B}"/>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DCC179D-70AC-B9A4-909C-2C21EC7D7507}"/>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111035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D5C3554-BC0E-3A1D-4523-41636FDCD627}"/>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4F0C3D4D-C52B-C128-26AF-3B954170ED04}"/>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90EDCFEE-42F8-06FF-BEAC-F518D1C5FF0C}"/>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5" name="Élőláb helye 4">
            <a:extLst>
              <a:ext uri="{FF2B5EF4-FFF2-40B4-BE49-F238E27FC236}">
                <a16:creationId xmlns:a16="http://schemas.microsoft.com/office/drawing/2014/main" id="{ED7456A1-FF6A-D523-322F-A0B59AC4C1EB}"/>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67897CB-E084-E5C9-D9E0-A4ABEC6E7551}"/>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306034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27C52455-E947-5B4D-53B3-D2710A6187DF}"/>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5C2127BB-2A52-294D-0CDA-F9A9C20C0984}"/>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EECA928-D604-EA06-97E0-C13888A5B327}"/>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5" name="Élőláb helye 4">
            <a:extLst>
              <a:ext uri="{FF2B5EF4-FFF2-40B4-BE49-F238E27FC236}">
                <a16:creationId xmlns:a16="http://schemas.microsoft.com/office/drawing/2014/main" id="{1D58A9D1-2BA2-A116-C811-F6A550F3E1C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6590513D-117C-44D3-CB59-72360F570FDC}"/>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22143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pic>
        <p:nvPicPr>
          <p:cNvPr id="3" name="Kuva 2" descr="Kuva, joka sisältää kohteen teksti, Fontti, Grafiikka, graafinen suunnittelu&#10;&#10;Kuvaus luotu automaattisesti">
            <a:extLst>
              <a:ext uri="{FF2B5EF4-FFF2-40B4-BE49-F238E27FC236}">
                <a16:creationId xmlns:a16="http://schemas.microsoft.com/office/drawing/2014/main" id="{355D9DA0-BA2B-AFD9-328A-E0D76C4FAEC9}"/>
              </a:ext>
            </a:extLst>
          </p:cNvPr>
          <p:cNvPicPr>
            <a:picLocks noChangeAspect="1"/>
          </p:cNvPicPr>
          <p:nvPr userDrawn="1"/>
        </p:nvPicPr>
        <p:blipFill>
          <a:blip r:embed="rId2"/>
          <a:stretch>
            <a:fillRect/>
          </a:stretch>
        </p:blipFill>
        <p:spPr>
          <a:xfrm>
            <a:off x="110532" y="-135012"/>
            <a:ext cx="1097583" cy="1481491"/>
          </a:xfrm>
          <a:prstGeom prst="rect">
            <a:avLst/>
          </a:prstGeom>
        </p:spPr>
      </p:pic>
      <p:sp>
        <p:nvSpPr>
          <p:cNvPr id="6" name="Otsikko 1">
            <a:extLst>
              <a:ext uri="{FF2B5EF4-FFF2-40B4-BE49-F238E27FC236}">
                <a16:creationId xmlns:a16="http://schemas.microsoft.com/office/drawing/2014/main" id="{312D0DF0-11C2-F32F-22D5-8BF5DDB09B6D}"/>
              </a:ext>
            </a:extLst>
          </p:cNvPr>
          <p:cNvSpPr>
            <a:spLocks noGrp="1"/>
          </p:cNvSpPr>
          <p:nvPr>
            <p:ph type="title"/>
          </p:nvPr>
        </p:nvSpPr>
        <p:spPr>
          <a:xfrm>
            <a:off x="1340618" y="345028"/>
            <a:ext cx="10515600" cy="1325563"/>
          </a:xfrm>
          <a:prstGeom prst="rect">
            <a:avLst/>
          </a:prstGeom>
        </p:spPr>
        <p:txBody>
          <a:bodyPr/>
          <a:lstStyle>
            <a:lvl1pPr>
              <a:defRPr b="1">
                <a:latin typeface="Open Sans" panose="020B0606030504020204" pitchFamily="34" charset="0"/>
                <a:ea typeface="Open Sans" panose="020B0606030504020204" pitchFamily="34" charset="0"/>
                <a:cs typeface="Open Sans" panose="020B0606030504020204" pitchFamily="34" charset="0"/>
              </a:defRPr>
            </a:lvl1pPr>
          </a:lstStyle>
          <a:p>
            <a:endParaRPr lang="en-GB" dirty="0"/>
          </a:p>
        </p:txBody>
      </p:sp>
      <p:sp>
        <p:nvSpPr>
          <p:cNvPr id="10" name="Sisällön paikkamerkki 2">
            <a:extLst>
              <a:ext uri="{FF2B5EF4-FFF2-40B4-BE49-F238E27FC236}">
                <a16:creationId xmlns:a16="http://schemas.microsoft.com/office/drawing/2014/main" id="{498E920D-8819-DCBA-B698-6C49FE6E523C}"/>
              </a:ext>
            </a:extLst>
          </p:cNvPr>
          <p:cNvSpPr>
            <a:spLocks noGrp="1"/>
          </p:cNvSpPr>
          <p:nvPr>
            <p:ph idx="1"/>
          </p:nvPr>
        </p:nvSpPr>
        <p:spPr>
          <a:xfrm>
            <a:off x="1340618" y="1876761"/>
            <a:ext cx="9186928" cy="3890993"/>
          </a:xfrm>
          <a:prstGeom prst="rect">
            <a:avLst/>
          </a:prstGeo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endParaRPr lang="en-GB" dirty="0"/>
          </a:p>
        </p:txBody>
      </p:sp>
    </p:spTree>
    <p:extLst>
      <p:ext uri="{BB962C8B-B14F-4D97-AF65-F5344CB8AC3E}">
        <p14:creationId xmlns:p14="http://schemas.microsoft.com/office/powerpoint/2010/main" val="2685799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grpSp>
        <p:nvGrpSpPr>
          <p:cNvPr id="5" name="Stakeholder logos">
            <a:extLst>
              <a:ext uri="{FF2B5EF4-FFF2-40B4-BE49-F238E27FC236}">
                <a16:creationId xmlns:a16="http://schemas.microsoft.com/office/drawing/2014/main" id="{31BBA35F-1C88-B57C-727B-06FF20685FA6}"/>
              </a:ext>
            </a:extLst>
          </p:cNvPr>
          <p:cNvGrpSpPr/>
          <p:nvPr userDrawn="1"/>
        </p:nvGrpSpPr>
        <p:grpSpPr>
          <a:xfrm>
            <a:off x="1586789" y="5037812"/>
            <a:ext cx="7703059" cy="1453410"/>
            <a:chOff x="55324" y="1470"/>
            <a:chExt cx="6174119" cy="1175162"/>
          </a:xfrm>
        </p:grpSpPr>
        <p:pic>
          <p:nvPicPr>
            <p:cNvPr id="6" name="LMU">
              <a:extLst>
                <a:ext uri="{FF2B5EF4-FFF2-40B4-BE49-F238E27FC236}">
                  <a16:creationId xmlns:a16="http://schemas.microsoft.com/office/drawing/2014/main" id="{98421F42-99A8-D4E3-02AC-69B76B29250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116939" y="568615"/>
              <a:ext cx="1112504" cy="582159"/>
            </a:xfrm>
            <a:prstGeom prst="rect">
              <a:avLst/>
            </a:prstGeom>
            <a:noFill/>
          </p:spPr>
        </p:pic>
        <p:pic>
          <p:nvPicPr>
            <p:cNvPr id="8" name="UEF" descr="Contact - Logo Network">
              <a:extLst>
                <a:ext uri="{FF2B5EF4-FFF2-40B4-BE49-F238E27FC236}">
                  <a16:creationId xmlns:a16="http://schemas.microsoft.com/office/drawing/2014/main" id="{C5201EAD-F048-B281-89BE-EC6DF7828E05}"/>
                </a:ext>
              </a:extLst>
            </p:cNvPr>
            <p:cNvPicPr/>
            <p:nvPr/>
          </p:nvPicPr>
          <p:blipFill rotWithShape="1">
            <a:blip r:embed="rId3">
              <a:extLst>
                <a:ext uri="{28A0092B-C50C-407E-A947-70E740481C1C}">
                  <a14:useLocalDpi xmlns:a14="http://schemas.microsoft.com/office/drawing/2010/main" val="0"/>
                </a:ext>
              </a:extLst>
            </a:blip>
            <a:srcRect l="9968" t="11435" r="10325" b="9073"/>
            <a:stretch/>
          </p:blipFill>
          <p:spPr bwMode="auto">
            <a:xfrm>
              <a:off x="3810334" y="536257"/>
              <a:ext cx="736987" cy="640375"/>
            </a:xfrm>
            <a:prstGeom prst="rect">
              <a:avLst/>
            </a:prstGeom>
            <a:noFill/>
            <a:ln>
              <a:noFill/>
            </a:ln>
            <a:extLst>
              <a:ext uri="{53640926-AAD7-44D8-BBD7-CCE9431645EC}">
                <a14:shadowObscured xmlns:a14="http://schemas.microsoft.com/office/drawing/2010/main"/>
              </a:ext>
            </a:extLst>
          </p:spPr>
        </p:pic>
        <p:pic>
          <p:nvPicPr>
            <p:cNvPr id="10" name="ContextMinds" descr="Concept Mapping Academy">
              <a:extLst>
                <a:ext uri="{FF2B5EF4-FFF2-40B4-BE49-F238E27FC236}">
                  <a16:creationId xmlns:a16="http://schemas.microsoft.com/office/drawing/2014/main" id="{1F33E53E-4B2B-501D-97D8-BECC1A30079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169875" y="623581"/>
              <a:ext cx="1035225" cy="465727"/>
            </a:xfrm>
            <a:prstGeom prst="rect">
              <a:avLst/>
            </a:prstGeom>
            <a:noFill/>
          </p:spPr>
        </p:pic>
        <p:pic>
          <p:nvPicPr>
            <p:cNvPr id="12" name="Lisboa" descr="University of Lisbon in Portugal : Reviews &amp; Rankings | Student Reviews &amp;  University Rankings EDUopinions">
              <a:extLst>
                <a:ext uri="{FF2B5EF4-FFF2-40B4-BE49-F238E27FC236}">
                  <a16:creationId xmlns:a16="http://schemas.microsoft.com/office/drawing/2014/main" id="{9B49D6B6-9151-C627-ED32-9CA3AA776C3A}"/>
                </a:ext>
              </a:extLst>
            </p:cNvPr>
            <p:cNvPicPr/>
            <p:nvPr/>
          </p:nvPicPr>
          <p:blipFill rotWithShape="1">
            <a:blip r:embed="rId5">
              <a:extLst>
                <a:ext uri="{28A0092B-C50C-407E-A947-70E740481C1C}">
                  <a14:useLocalDpi xmlns:a14="http://schemas.microsoft.com/office/drawing/2010/main" val="0"/>
                </a:ext>
              </a:extLst>
            </a:blip>
            <a:srcRect l="10823" t="36254" r="11324" b="37040"/>
            <a:stretch/>
          </p:blipFill>
          <p:spPr bwMode="auto">
            <a:xfrm>
              <a:off x="55324" y="667247"/>
              <a:ext cx="1544932" cy="378403"/>
            </a:xfrm>
            <a:prstGeom prst="rect">
              <a:avLst/>
            </a:prstGeom>
            <a:noFill/>
            <a:ln>
              <a:noFill/>
            </a:ln>
            <a:extLst>
              <a:ext uri="{53640926-AAD7-44D8-BBD7-CCE9431645EC}">
                <a14:shadowObscured xmlns:a14="http://schemas.microsoft.com/office/drawing/2010/main"/>
              </a:ext>
            </a:extLst>
          </p:spPr>
        </p:pic>
        <p:pic>
          <p:nvPicPr>
            <p:cNvPr id="13" name="DEU" descr="Dokuz Eylül University - Wikipedia">
              <a:extLst>
                <a:ext uri="{FF2B5EF4-FFF2-40B4-BE49-F238E27FC236}">
                  <a16:creationId xmlns:a16="http://schemas.microsoft.com/office/drawing/2014/main" id="{8023E41C-5619-AEAB-C02F-3989178726FC}"/>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5638995" y="1470"/>
              <a:ext cx="590448" cy="553051"/>
            </a:xfrm>
            <a:prstGeom prst="rect">
              <a:avLst/>
            </a:prstGeom>
            <a:noFill/>
          </p:spPr>
        </p:pic>
        <p:pic>
          <p:nvPicPr>
            <p:cNvPr id="14" name="UOL" descr="☑️Latvijas Universitate - UL - University of Latvia — Academic Institution  from Latvia, experience with EC, FP7, Horizon 2020, Horizon Europe —  Education, Research sectors — DevelopmentAid">
              <a:extLst>
                <a:ext uri="{FF2B5EF4-FFF2-40B4-BE49-F238E27FC236}">
                  <a16:creationId xmlns:a16="http://schemas.microsoft.com/office/drawing/2014/main" id="{0A78DB48-407F-9CBE-A8CA-1214E76A29A9}"/>
                </a:ext>
              </a:extLst>
            </p:cNvPr>
            <p:cNvPicPr/>
            <p:nvPr/>
          </p:nvPicPr>
          <p:blipFill rotWithShape="1">
            <a:blip r:embed="rId7">
              <a:extLst>
                <a:ext uri="{28A0092B-C50C-407E-A947-70E740481C1C}">
                  <a14:useLocalDpi xmlns:a14="http://schemas.microsoft.com/office/drawing/2010/main" val="0"/>
                </a:ext>
              </a:extLst>
            </a:blip>
            <a:srcRect l="16359" t="9771" r="13991" b="12135"/>
            <a:stretch/>
          </p:blipFill>
          <p:spPr bwMode="auto">
            <a:xfrm>
              <a:off x="4576515" y="1470"/>
              <a:ext cx="571362" cy="640376"/>
            </a:xfrm>
            <a:prstGeom prst="rect">
              <a:avLst/>
            </a:prstGeom>
            <a:noFill/>
            <a:ln>
              <a:noFill/>
            </a:ln>
            <a:extLst>
              <a:ext uri="{53640926-AAD7-44D8-BBD7-CCE9431645EC}">
                <a14:shadowObscured xmlns:a14="http://schemas.microsoft.com/office/drawing/2010/main"/>
              </a:ext>
            </a:extLst>
          </p:spPr>
        </p:pic>
        <p:pic>
          <p:nvPicPr>
            <p:cNvPr id="15" name="IVO PILAR" descr="institut-ivo-pilar-logo500x338 - PROMISE: Youth involvement and social  engagement">
              <a:extLst>
                <a:ext uri="{FF2B5EF4-FFF2-40B4-BE49-F238E27FC236}">
                  <a16:creationId xmlns:a16="http://schemas.microsoft.com/office/drawing/2014/main" id="{6E39892C-5457-1B03-D379-2A3EBF916E86}"/>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3180588" y="1471"/>
              <a:ext cx="818567" cy="553051"/>
            </a:xfrm>
            <a:prstGeom prst="rect">
              <a:avLst/>
            </a:prstGeom>
            <a:noFill/>
          </p:spPr>
        </p:pic>
        <p:pic>
          <p:nvPicPr>
            <p:cNvPr id="16" name="ELTE" descr="ELTE is changing its image">
              <a:extLst>
                <a:ext uri="{FF2B5EF4-FFF2-40B4-BE49-F238E27FC236}">
                  <a16:creationId xmlns:a16="http://schemas.microsoft.com/office/drawing/2014/main" id="{B29480C3-0E9A-1999-4042-CE301F1C35FC}"/>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1275474" y="1471"/>
              <a:ext cx="1261367" cy="553052"/>
            </a:xfrm>
            <a:prstGeom prst="rect">
              <a:avLst/>
            </a:prstGeom>
            <a:noFill/>
          </p:spPr>
        </p:pic>
        <p:pic>
          <p:nvPicPr>
            <p:cNvPr id="17" name="Tartu Uni" descr="University of Tartu - Wikipedia">
              <a:extLst>
                <a:ext uri="{FF2B5EF4-FFF2-40B4-BE49-F238E27FC236}">
                  <a16:creationId xmlns:a16="http://schemas.microsoft.com/office/drawing/2014/main" id="{5609032A-5290-7101-EBB5-B705BBEF2C74}"/>
                </a:ext>
              </a:extLst>
            </p:cNvPr>
            <p:cNvPicPr/>
            <p:nvPr/>
          </p:nvPicPr>
          <p:blipFill>
            <a:blip r:embed="rId10">
              <a:extLst>
                <a:ext uri="{28A0092B-C50C-407E-A947-70E740481C1C}">
                  <a14:useLocalDpi xmlns:a14="http://schemas.microsoft.com/office/drawing/2010/main" val="0"/>
                </a:ext>
              </a:extLst>
            </a:blip>
            <a:srcRect/>
            <a:stretch>
              <a:fillRect/>
            </a:stretch>
          </p:blipFill>
          <p:spPr bwMode="auto">
            <a:xfrm>
              <a:off x="55324" y="2142"/>
              <a:ext cx="640375" cy="640375"/>
            </a:xfrm>
            <a:prstGeom prst="rect">
              <a:avLst/>
            </a:prstGeom>
            <a:noFill/>
          </p:spPr>
        </p:pic>
      </p:grpSp>
      <p:sp>
        <p:nvSpPr>
          <p:cNvPr id="21" name="Tekstiruutu 20">
            <a:extLst>
              <a:ext uri="{FF2B5EF4-FFF2-40B4-BE49-F238E27FC236}">
                <a16:creationId xmlns:a16="http://schemas.microsoft.com/office/drawing/2014/main" id="{1CB108B2-23A3-D67F-1EB8-ABEEF6754017}"/>
              </a:ext>
            </a:extLst>
          </p:cNvPr>
          <p:cNvSpPr txBox="1"/>
          <p:nvPr userDrawn="1"/>
        </p:nvSpPr>
        <p:spPr>
          <a:xfrm>
            <a:off x="201433" y="6575401"/>
            <a:ext cx="11990567" cy="253916"/>
          </a:xfrm>
          <a:prstGeom prst="rect">
            <a:avLst/>
          </a:prstGeom>
          <a:noFill/>
        </p:spPr>
        <p:txBody>
          <a:bodyPr wrap="square">
            <a:spAutoFit/>
          </a:bodyPr>
          <a:lstStyle/>
          <a:p>
            <a:r>
              <a:rPr lang="en-GB" sz="1050" b="0" i="0" u="none" strike="noStrike" noProof="1">
                <a:solidFill>
                  <a:srgbClr val="000A48"/>
                </a:solidFill>
                <a:effectLst/>
                <a:latin typeface="Open Sans" panose="020B0606030504020204" pitchFamily="34" charset="0"/>
              </a:rPr>
              <a:t>Funded by the European Union. Neither the European Union nor the European Education and Culture Executive Agency (EACEA) can be held responsible for the content of this publication</a:t>
            </a:r>
            <a:endParaRPr lang="en-GB" sz="1050" noProof="1"/>
          </a:p>
        </p:txBody>
      </p:sp>
      <p:pic>
        <p:nvPicPr>
          <p:cNvPr id="23" name="Kuva 22" descr="Kuva, joka sisältää kohteen teksti, Fontti, Grafiikka, graafinen suunnittelu&#10;&#10;Kuvaus luotu automaattisesti">
            <a:extLst>
              <a:ext uri="{FF2B5EF4-FFF2-40B4-BE49-F238E27FC236}">
                <a16:creationId xmlns:a16="http://schemas.microsoft.com/office/drawing/2014/main" id="{C9B15CAE-08F0-FB30-8B03-8AC3BE9411AC}"/>
              </a:ext>
            </a:extLst>
          </p:cNvPr>
          <p:cNvPicPr>
            <a:picLocks noChangeAspect="1"/>
          </p:cNvPicPr>
          <p:nvPr userDrawn="1"/>
        </p:nvPicPr>
        <p:blipFill>
          <a:blip r:embed="rId11"/>
          <a:stretch>
            <a:fillRect/>
          </a:stretch>
        </p:blipFill>
        <p:spPr>
          <a:xfrm>
            <a:off x="9106522" y="1136189"/>
            <a:ext cx="2145176" cy="2895507"/>
          </a:xfrm>
          <a:prstGeom prst="rect">
            <a:avLst/>
          </a:prstGeom>
        </p:spPr>
      </p:pic>
      <p:sp>
        <p:nvSpPr>
          <p:cNvPr id="24" name="Acastemy info">
            <a:extLst>
              <a:ext uri="{FF2B5EF4-FFF2-40B4-BE49-F238E27FC236}">
                <a16:creationId xmlns:a16="http://schemas.microsoft.com/office/drawing/2014/main" id="{1478DDDE-3F39-F98E-27DB-11B55319072D}"/>
              </a:ext>
            </a:extLst>
          </p:cNvPr>
          <p:cNvSpPr/>
          <p:nvPr userDrawn="1"/>
        </p:nvSpPr>
        <p:spPr bwMode="auto">
          <a:xfrm>
            <a:off x="8547427" y="277314"/>
            <a:ext cx="32564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1pPr>
            <a:lvl2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2pPr>
            <a:lvl3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3pPr>
            <a:lvl4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4pPr>
            <a:lvl5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5pPr>
            <a:lvl6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6pPr>
            <a:lvl7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7pPr>
            <a:lvl8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8pPr>
            <a:lvl9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3060700" algn="ctr"/>
                <a:tab pos="6119813" algn="r"/>
              </a:tabLst>
            </a:pPr>
            <a:r>
              <a:rPr kumimoji="0" lang="en-US" altLang="fi-FI" sz="1400" b="1" i="0" u="none" strike="noStrike" cap="none" normalizeH="0" baseline="0">
                <a:ln>
                  <a:noFill/>
                </a:ln>
                <a:solidFill>
                  <a:schemeClr val="tx1"/>
                </a:solidFill>
                <a:effectLst/>
                <a:latin typeface="Open Sans ExtraBold" panose="020B0906030804020204" pitchFamily="34" charset="0"/>
                <a:ea typeface="Open Sans ExtraBold" panose="020B0906030804020204" pitchFamily="34" charset="0"/>
                <a:cs typeface="Open Sans ExtraBold" panose="020B0906030804020204" pitchFamily="34" charset="0"/>
              </a:rPr>
              <a:t>acaSTEMy – </a:t>
            </a:r>
          </a:p>
          <a:p>
            <a:pPr marL="0" marR="0" lvl="0" indent="0" algn="ctr" defTabSz="914400" rtl="0" eaLnBrk="0" fontAlgn="base" latinLnBrk="0" hangingPunct="0">
              <a:lnSpc>
                <a:spcPct val="100000"/>
              </a:lnSpc>
              <a:spcBef>
                <a:spcPct val="0"/>
              </a:spcBef>
              <a:spcAft>
                <a:spcPct val="0"/>
              </a:spcAft>
              <a:buClrTx/>
              <a:buSzTx/>
              <a:buFontTx/>
              <a:buNone/>
              <a:tabLst>
                <a:tab pos="3060700" algn="ctr"/>
                <a:tab pos="6119813" algn="r"/>
              </a:tabLst>
            </a:pPr>
            <a:r>
              <a:rPr kumimoji="0" lang="en-US" altLang="fi-FI" sz="1400" b="1" i="0" u="none" strike="noStrike" cap="none" normalizeH="0" baseline="0">
                <a:ln>
                  <a:noFill/>
                </a:ln>
                <a:solidFill>
                  <a:schemeClr val="tx1"/>
                </a:solidFill>
                <a:effectLst/>
                <a:latin typeface="Open Sans ExtraBold" panose="020B0906030804020204" pitchFamily="34" charset="0"/>
                <a:ea typeface="Open Sans ExtraBold" panose="020B0906030804020204" pitchFamily="34" charset="0"/>
                <a:cs typeface="Open Sans ExtraBold" panose="020B0906030804020204" pitchFamily="34" charset="0"/>
              </a:rPr>
              <a:t>Teacher Academy 2023-2026</a:t>
            </a:r>
            <a:endParaRPr kumimoji="0" lang="en-US" altLang="fi-FI" sz="3600" b="1" i="0" u="none" strike="noStrike" cap="none" normalizeH="0" baseline="0">
              <a:ln>
                <a:noFill/>
              </a:ln>
              <a:solidFill>
                <a:schemeClr val="tx1"/>
              </a:solidFill>
              <a:effectLst/>
              <a:latin typeface="Open Sans ExtraBold" panose="020B0906030804020204" pitchFamily="34" charset="0"/>
              <a:ea typeface="Open Sans ExtraBold" panose="020B0906030804020204" pitchFamily="34" charset="0"/>
              <a:cs typeface="Open Sans ExtraBold" panose="020B0906030804020204" pitchFamily="34" charset="0"/>
            </a:endParaRPr>
          </a:p>
        </p:txBody>
      </p:sp>
      <p:sp>
        <p:nvSpPr>
          <p:cNvPr id="26" name="Tekstiruutu 25">
            <a:extLst>
              <a:ext uri="{FF2B5EF4-FFF2-40B4-BE49-F238E27FC236}">
                <a16:creationId xmlns:a16="http://schemas.microsoft.com/office/drawing/2014/main" id="{B3A418E0-97F2-5F17-B293-20E29980DBEB}"/>
              </a:ext>
            </a:extLst>
          </p:cNvPr>
          <p:cNvSpPr txBox="1"/>
          <p:nvPr userDrawn="1"/>
        </p:nvSpPr>
        <p:spPr>
          <a:xfrm>
            <a:off x="11635991" y="5486400"/>
            <a:ext cx="184731" cy="369332"/>
          </a:xfrm>
          <a:prstGeom prst="rect">
            <a:avLst/>
          </a:prstGeom>
          <a:noFill/>
        </p:spPr>
        <p:txBody>
          <a:bodyPr wrap="none" rtlCol="0">
            <a:spAutoFit/>
          </a:bodyPr>
          <a:lstStyle/>
          <a:p>
            <a:endParaRPr lang="en-GB"/>
          </a:p>
        </p:txBody>
      </p:sp>
      <p:sp>
        <p:nvSpPr>
          <p:cNvPr id="29" name="Tekstin paikkamerkki 1">
            <a:extLst>
              <a:ext uri="{FF2B5EF4-FFF2-40B4-BE49-F238E27FC236}">
                <a16:creationId xmlns:a16="http://schemas.microsoft.com/office/drawing/2014/main" id="{EB376B31-2047-4A7F-2C0E-A8EAAF41ABD9}"/>
              </a:ext>
            </a:extLst>
          </p:cNvPr>
          <p:cNvSpPr>
            <a:spLocks noGrp="1"/>
          </p:cNvSpPr>
          <p:nvPr>
            <p:ph type="body" sz="quarter" idx="10"/>
          </p:nvPr>
        </p:nvSpPr>
        <p:spPr>
          <a:xfrm>
            <a:off x="888732" y="4037246"/>
            <a:ext cx="5278514" cy="618142"/>
          </a:xfrm>
          <a:prstGeom prst="rect">
            <a:avLst/>
          </a:prstGeo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endParaRPr lang="en-GB"/>
          </a:p>
        </p:txBody>
      </p:sp>
      <p:sp>
        <p:nvSpPr>
          <p:cNvPr id="30" name="Otsikko 2">
            <a:extLst>
              <a:ext uri="{FF2B5EF4-FFF2-40B4-BE49-F238E27FC236}">
                <a16:creationId xmlns:a16="http://schemas.microsoft.com/office/drawing/2014/main" id="{C2C55EEF-F84E-0CE3-520C-580CCAC17293}"/>
              </a:ext>
            </a:extLst>
          </p:cNvPr>
          <p:cNvSpPr>
            <a:spLocks noGrp="1"/>
          </p:cNvSpPr>
          <p:nvPr>
            <p:ph type="title"/>
          </p:nvPr>
        </p:nvSpPr>
        <p:spPr>
          <a:xfrm>
            <a:off x="859913" y="1093483"/>
            <a:ext cx="6319819" cy="2862225"/>
          </a:xfrm>
          <a:prstGeom prst="rect">
            <a:avLst/>
          </a:prstGeom>
        </p:spPr>
        <p:txBody>
          <a:bodyPr/>
          <a:lstStyle>
            <a:lvl1pPr>
              <a:defRPr sz="5400" b="1">
                <a:latin typeface="Open Sans" panose="020B0606030504020204" pitchFamily="34" charset="0"/>
                <a:ea typeface="Open Sans" panose="020B0606030504020204" pitchFamily="34" charset="0"/>
                <a:cs typeface="Open Sans" panose="020B0606030504020204" pitchFamily="34" charset="0"/>
              </a:defRPr>
            </a:lvl1pPr>
          </a:lstStyle>
          <a:p>
            <a:endParaRPr lang="en-GB"/>
          </a:p>
        </p:txBody>
      </p:sp>
      <p:pic>
        <p:nvPicPr>
          <p:cNvPr id="3" name="Kuva 2">
            <a:extLst>
              <a:ext uri="{FF2B5EF4-FFF2-40B4-BE49-F238E27FC236}">
                <a16:creationId xmlns:a16="http://schemas.microsoft.com/office/drawing/2014/main" id="{BCE5B141-F74A-0ED8-EFC6-85DEDEB906D2}"/>
              </a:ext>
            </a:extLst>
          </p:cNvPr>
          <p:cNvPicPr>
            <a:picLocks noChangeAspect="1"/>
          </p:cNvPicPr>
          <p:nvPr userDrawn="1"/>
        </p:nvPicPr>
        <p:blipFill>
          <a:blip r:embed="rId12"/>
          <a:stretch>
            <a:fillRect/>
          </a:stretch>
        </p:blipFill>
        <p:spPr>
          <a:xfrm>
            <a:off x="10103556" y="4816316"/>
            <a:ext cx="1736191" cy="1759085"/>
          </a:xfrm>
          <a:prstGeom prst="rect">
            <a:avLst/>
          </a:prstGeom>
        </p:spPr>
      </p:pic>
    </p:spTree>
    <p:extLst>
      <p:ext uri="{BB962C8B-B14F-4D97-AF65-F5344CB8AC3E}">
        <p14:creationId xmlns:p14="http://schemas.microsoft.com/office/powerpoint/2010/main" val="1406679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losing">
    <p:spTree>
      <p:nvGrpSpPr>
        <p:cNvPr id="1" name=""/>
        <p:cNvGrpSpPr/>
        <p:nvPr/>
      </p:nvGrpSpPr>
      <p:grpSpPr>
        <a:xfrm>
          <a:off x="0" y="0"/>
          <a:ext cx="0" cy="0"/>
          <a:chOff x="0" y="0"/>
          <a:chExt cx="0" cy="0"/>
        </a:xfrm>
      </p:grpSpPr>
      <p:sp>
        <p:nvSpPr>
          <p:cNvPr id="12" name="Acastemy info">
            <a:extLst>
              <a:ext uri="{FF2B5EF4-FFF2-40B4-BE49-F238E27FC236}">
                <a16:creationId xmlns:a16="http://schemas.microsoft.com/office/drawing/2014/main" id="{8A0863BB-6354-26BA-F687-40E64EAD211B}"/>
              </a:ext>
            </a:extLst>
          </p:cNvPr>
          <p:cNvSpPr/>
          <p:nvPr/>
        </p:nvSpPr>
        <p:spPr bwMode="auto">
          <a:xfrm>
            <a:off x="189025" y="341660"/>
            <a:ext cx="2880000" cy="462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1pPr>
            <a:lvl2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2pPr>
            <a:lvl3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3pPr>
            <a:lvl4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4pPr>
            <a:lvl5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5pPr>
            <a:lvl6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6pPr>
            <a:lvl7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7pPr>
            <a:lvl8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8pPr>
            <a:lvl9pPr eaLnBrk="0" fontAlgn="base" hangingPunct="0">
              <a:spcBef>
                <a:spcPct val="0"/>
              </a:spcBef>
              <a:spcAft>
                <a:spcPct val="0"/>
              </a:spcAft>
              <a:tabLst>
                <a:tab pos="3060700" algn="ctr"/>
                <a:tab pos="6119813" algn="r"/>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3060700" algn="ctr"/>
                <a:tab pos="6119813" algn="r"/>
              </a:tabLst>
            </a:pPr>
            <a:r>
              <a:rPr kumimoji="0" lang="en-US" altLang="fi-FI" sz="140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acaSTEMy – </a:t>
            </a:r>
          </a:p>
          <a:p>
            <a:pPr marL="0" marR="0" lvl="0" indent="0" algn="ctr" defTabSz="914400" rtl="0" eaLnBrk="0" fontAlgn="base" latinLnBrk="0" hangingPunct="0">
              <a:lnSpc>
                <a:spcPct val="100000"/>
              </a:lnSpc>
              <a:spcBef>
                <a:spcPct val="0"/>
              </a:spcBef>
              <a:spcAft>
                <a:spcPct val="0"/>
              </a:spcAft>
              <a:buClrTx/>
              <a:buSzTx/>
              <a:buFontTx/>
              <a:buNone/>
              <a:tabLst>
                <a:tab pos="3060700" algn="ctr"/>
                <a:tab pos="6119813" algn="r"/>
              </a:tabLst>
            </a:pPr>
            <a:r>
              <a:rPr kumimoji="0" lang="en-US" altLang="fi-FI" sz="140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Teacher Academy 2023-2026</a:t>
            </a:r>
            <a:endParaRPr kumimoji="0" lang="en-US" altLang="fi-FI" sz="3600" i="0" u="none" strike="noStrike" cap="none" normalizeH="0" baseline="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p:txBody>
      </p:sp>
      <p:grpSp>
        <p:nvGrpSpPr>
          <p:cNvPr id="14" name="Stakeholder logos">
            <a:extLst>
              <a:ext uri="{FF2B5EF4-FFF2-40B4-BE49-F238E27FC236}">
                <a16:creationId xmlns:a16="http://schemas.microsoft.com/office/drawing/2014/main" id="{3CB1525B-A4F6-3291-D9A6-AA052BEE76B3}"/>
              </a:ext>
            </a:extLst>
          </p:cNvPr>
          <p:cNvGrpSpPr>
            <a:grpSpLocks noChangeAspect="1"/>
          </p:cNvGrpSpPr>
          <p:nvPr userDrawn="1"/>
        </p:nvGrpSpPr>
        <p:grpSpPr>
          <a:xfrm>
            <a:off x="1056000" y="4826461"/>
            <a:ext cx="8932062" cy="1685271"/>
            <a:chOff x="55324" y="1470"/>
            <a:chExt cx="6174119" cy="1175162"/>
          </a:xfrm>
        </p:grpSpPr>
        <p:pic>
          <p:nvPicPr>
            <p:cNvPr id="15" name="LMU">
              <a:extLst>
                <a:ext uri="{FF2B5EF4-FFF2-40B4-BE49-F238E27FC236}">
                  <a16:creationId xmlns:a16="http://schemas.microsoft.com/office/drawing/2014/main" id="{E1CCE24A-3045-3632-4322-20AB8FBEEE7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116939" y="568615"/>
              <a:ext cx="1112504" cy="582159"/>
            </a:xfrm>
            <a:prstGeom prst="rect">
              <a:avLst/>
            </a:prstGeom>
            <a:noFill/>
          </p:spPr>
        </p:pic>
        <p:pic>
          <p:nvPicPr>
            <p:cNvPr id="16" name="UEF" descr="Contact - Logo Network">
              <a:extLst>
                <a:ext uri="{FF2B5EF4-FFF2-40B4-BE49-F238E27FC236}">
                  <a16:creationId xmlns:a16="http://schemas.microsoft.com/office/drawing/2014/main" id="{585B9844-E147-D556-1816-2370172C70D9}"/>
                </a:ext>
              </a:extLst>
            </p:cNvPr>
            <p:cNvPicPr/>
            <p:nvPr/>
          </p:nvPicPr>
          <p:blipFill rotWithShape="1">
            <a:blip r:embed="rId3">
              <a:extLst>
                <a:ext uri="{28A0092B-C50C-407E-A947-70E740481C1C}">
                  <a14:useLocalDpi xmlns:a14="http://schemas.microsoft.com/office/drawing/2010/main" val="0"/>
                </a:ext>
              </a:extLst>
            </a:blip>
            <a:srcRect l="9968" t="11435" r="10325" b="9073"/>
            <a:stretch/>
          </p:blipFill>
          <p:spPr bwMode="auto">
            <a:xfrm>
              <a:off x="3810334" y="536257"/>
              <a:ext cx="736987" cy="640375"/>
            </a:xfrm>
            <a:prstGeom prst="rect">
              <a:avLst/>
            </a:prstGeom>
            <a:noFill/>
            <a:ln>
              <a:noFill/>
            </a:ln>
            <a:extLst>
              <a:ext uri="{53640926-AAD7-44D8-BBD7-CCE9431645EC}">
                <a14:shadowObscured xmlns:a14="http://schemas.microsoft.com/office/drawing/2010/main"/>
              </a:ext>
            </a:extLst>
          </p:spPr>
        </p:pic>
        <p:pic>
          <p:nvPicPr>
            <p:cNvPr id="17" name="ContextMinds" descr="Concept Mapping Academy">
              <a:extLst>
                <a:ext uri="{FF2B5EF4-FFF2-40B4-BE49-F238E27FC236}">
                  <a16:creationId xmlns:a16="http://schemas.microsoft.com/office/drawing/2014/main" id="{C6BFE8A5-44D5-FE25-EF64-40A0E60CE72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169875" y="623581"/>
              <a:ext cx="1035225" cy="465727"/>
            </a:xfrm>
            <a:prstGeom prst="rect">
              <a:avLst/>
            </a:prstGeom>
            <a:noFill/>
          </p:spPr>
        </p:pic>
        <p:pic>
          <p:nvPicPr>
            <p:cNvPr id="18" name="Lisboa" descr="University of Lisbon in Portugal : Reviews &amp; Rankings | Student Reviews &amp;  University Rankings EDUopinions">
              <a:extLst>
                <a:ext uri="{FF2B5EF4-FFF2-40B4-BE49-F238E27FC236}">
                  <a16:creationId xmlns:a16="http://schemas.microsoft.com/office/drawing/2014/main" id="{17446247-4A8A-CBDA-09DB-677CADB75174}"/>
                </a:ext>
              </a:extLst>
            </p:cNvPr>
            <p:cNvPicPr/>
            <p:nvPr/>
          </p:nvPicPr>
          <p:blipFill rotWithShape="1">
            <a:blip r:embed="rId5">
              <a:extLst>
                <a:ext uri="{28A0092B-C50C-407E-A947-70E740481C1C}">
                  <a14:useLocalDpi xmlns:a14="http://schemas.microsoft.com/office/drawing/2010/main" val="0"/>
                </a:ext>
              </a:extLst>
            </a:blip>
            <a:srcRect l="10823" t="36254" r="11324" b="37040"/>
            <a:stretch/>
          </p:blipFill>
          <p:spPr bwMode="auto">
            <a:xfrm>
              <a:off x="55324" y="667247"/>
              <a:ext cx="1544932" cy="378403"/>
            </a:xfrm>
            <a:prstGeom prst="rect">
              <a:avLst/>
            </a:prstGeom>
            <a:noFill/>
            <a:ln>
              <a:noFill/>
            </a:ln>
            <a:extLst>
              <a:ext uri="{53640926-AAD7-44D8-BBD7-CCE9431645EC}">
                <a14:shadowObscured xmlns:a14="http://schemas.microsoft.com/office/drawing/2010/main"/>
              </a:ext>
            </a:extLst>
          </p:spPr>
        </p:pic>
        <p:pic>
          <p:nvPicPr>
            <p:cNvPr id="19" name="DEU" descr="Dokuz Eylül University - Wikipedia">
              <a:extLst>
                <a:ext uri="{FF2B5EF4-FFF2-40B4-BE49-F238E27FC236}">
                  <a16:creationId xmlns:a16="http://schemas.microsoft.com/office/drawing/2014/main" id="{A54F39EC-55D9-0401-B9B0-C8D1871F9B14}"/>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5638995" y="1470"/>
              <a:ext cx="590448" cy="553051"/>
            </a:xfrm>
            <a:prstGeom prst="rect">
              <a:avLst/>
            </a:prstGeom>
            <a:noFill/>
          </p:spPr>
        </p:pic>
        <p:pic>
          <p:nvPicPr>
            <p:cNvPr id="20" name="UOL" descr="☑️Latvijas Universitate - UL - University of Latvia — Academic Institution  from Latvia, experience with EC, FP7, Horizon 2020, Horizon Europe —  Education, Research sectors — DevelopmentAid">
              <a:extLst>
                <a:ext uri="{FF2B5EF4-FFF2-40B4-BE49-F238E27FC236}">
                  <a16:creationId xmlns:a16="http://schemas.microsoft.com/office/drawing/2014/main" id="{1841AB96-4D1D-96A3-9181-40138C050214}"/>
                </a:ext>
              </a:extLst>
            </p:cNvPr>
            <p:cNvPicPr/>
            <p:nvPr/>
          </p:nvPicPr>
          <p:blipFill rotWithShape="1">
            <a:blip r:embed="rId7">
              <a:extLst>
                <a:ext uri="{28A0092B-C50C-407E-A947-70E740481C1C}">
                  <a14:useLocalDpi xmlns:a14="http://schemas.microsoft.com/office/drawing/2010/main" val="0"/>
                </a:ext>
              </a:extLst>
            </a:blip>
            <a:srcRect l="16359" t="9771" r="13991" b="12135"/>
            <a:stretch/>
          </p:blipFill>
          <p:spPr bwMode="auto">
            <a:xfrm>
              <a:off x="4576515" y="1470"/>
              <a:ext cx="571362" cy="640376"/>
            </a:xfrm>
            <a:prstGeom prst="rect">
              <a:avLst/>
            </a:prstGeom>
            <a:noFill/>
            <a:ln>
              <a:noFill/>
            </a:ln>
            <a:extLst>
              <a:ext uri="{53640926-AAD7-44D8-BBD7-CCE9431645EC}">
                <a14:shadowObscured xmlns:a14="http://schemas.microsoft.com/office/drawing/2010/main"/>
              </a:ext>
            </a:extLst>
          </p:spPr>
        </p:pic>
        <p:pic>
          <p:nvPicPr>
            <p:cNvPr id="21" name="IVO PILAR" descr="institut-ivo-pilar-logo500x338 - PROMISE: Youth involvement and social  engagement">
              <a:extLst>
                <a:ext uri="{FF2B5EF4-FFF2-40B4-BE49-F238E27FC236}">
                  <a16:creationId xmlns:a16="http://schemas.microsoft.com/office/drawing/2014/main" id="{09CCC102-EEEC-A1B6-C7BC-BDAF521EE760}"/>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3180588" y="1471"/>
              <a:ext cx="818567" cy="553051"/>
            </a:xfrm>
            <a:prstGeom prst="rect">
              <a:avLst/>
            </a:prstGeom>
            <a:noFill/>
          </p:spPr>
        </p:pic>
        <p:pic>
          <p:nvPicPr>
            <p:cNvPr id="22" name="ELTE" descr="ELTE is changing its image">
              <a:extLst>
                <a:ext uri="{FF2B5EF4-FFF2-40B4-BE49-F238E27FC236}">
                  <a16:creationId xmlns:a16="http://schemas.microsoft.com/office/drawing/2014/main" id="{E7C3BCAB-1914-AAD6-B5EC-6D5261BD3A5D}"/>
                </a:ext>
              </a:extLst>
            </p:cNvPr>
            <p:cNvPicPr/>
            <p:nvPr/>
          </p:nvPicPr>
          <p:blipFill>
            <a:blip r:embed="rId9">
              <a:extLst>
                <a:ext uri="{28A0092B-C50C-407E-A947-70E740481C1C}">
                  <a14:useLocalDpi xmlns:a14="http://schemas.microsoft.com/office/drawing/2010/main" val="0"/>
                </a:ext>
              </a:extLst>
            </a:blip>
            <a:srcRect/>
            <a:stretch>
              <a:fillRect/>
            </a:stretch>
          </p:blipFill>
          <p:spPr bwMode="auto">
            <a:xfrm>
              <a:off x="1275474" y="1471"/>
              <a:ext cx="1261367" cy="553052"/>
            </a:xfrm>
            <a:prstGeom prst="rect">
              <a:avLst/>
            </a:prstGeom>
            <a:noFill/>
          </p:spPr>
        </p:pic>
        <p:pic>
          <p:nvPicPr>
            <p:cNvPr id="23" name="Tartu Uni" descr="University of Tartu - Wikipedia">
              <a:extLst>
                <a:ext uri="{FF2B5EF4-FFF2-40B4-BE49-F238E27FC236}">
                  <a16:creationId xmlns:a16="http://schemas.microsoft.com/office/drawing/2014/main" id="{368FFB71-814F-6646-834C-00E2D95C9D61}"/>
                </a:ext>
              </a:extLst>
            </p:cNvPr>
            <p:cNvPicPr/>
            <p:nvPr/>
          </p:nvPicPr>
          <p:blipFill>
            <a:blip r:embed="rId10">
              <a:extLst>
                <a:ext uri="{28A0092B-C50C-407E-A947-70E740481C1C}">
                  <a14:useLocalDpi xmlns:a14="http://schemas.microsoft.com/office/drawing/2010/main" val="0"/>
                </a:ext>
              </a:extLst>
            </a:blip>
            <a:srcRect/>
            <a:stretch>
              <a:fillRect/>
            </a:stretch>
          </p:blipFill>
          <p:spPr bwMode="auto">
            <a:xfrm>
              <a:off x="55324" y="2142"/>
              <a:ext cx="640375" cy="640375"/>
            </a:xfrm>
            <a:prstGeom prst="rect">
              <a:avLst/>
            </a:prstGeom>
            <a:noFill/>
          </p:spPr>
        </p:pic>
      </p:grpSp>
      <p:sp>
        <p:nvSpPr>
          <p:cNvPr id="24" name="Tekstiruutu 23">
            <a:extLst>
              <a:ext uri="{FF2B5EF4-FFF2-40B4-BE49-F238E27FC236}">
                <a16:creationId xmlns:a16="http://schemas.microsoft.com/office/drawing/2014/main" id="{D00C2FB5-1AB1-14B1-823B-95933E537798}"/>
              </a:ext>
            </a:extLst>
          </p:cNvPr>
          <p:cNvSpPr txBox="1"/>
          <p:nvPr userDrawn="1"/>
        </p:nvSpPr>
        <p:spPr>
          <a:xfrm>
            <a:off x="5353326" y="3536860"/>
            <a:ext cx="1386020" cy="369332"/>
          </a:xfrm>
          <a:prstGeom prst="rect">
            <a:avLst/>
          </a:prstGeom>
          <a:noFill/>
        </p:spPr>
        <p:txBody>
          <a:bodyPr wrap="none" rtlCol="0">
            <a:spAutoFit/>
          </a:bodyPr>
          <a:lstStyle/>
          <a:p>
            <a:r>
              <a:rPr lang="en-GB"/>
              <a:t>Acastemy.eu</a:t>
            </a:r>
          </a:p>
        </p:txBody>
      </p:sp>
      <p:pic>
        <p:nvPicPr>
          <p:cNvPr id="27" name="Kuva 26" descr="Kuva, joka sisältää kohteen teksti, Fontti, Grafiikka, graafinen suunnittelu&#10;&#10;Kuvaus luotu automaattisesti">
            <a:extLst>
              <a:ext uri="{FF2B5EF4-FFF2-40B4-BE49-F238E27FC236}">
                <a16:creationId xmlns:a16="http://schemas.microsoft.com/office/drawing/2014/main" id="{2593142C-E5DB-BC78-C4EF-D94DA9D4C05E}"/>
              </a:ext>
            </a:extLst>
          </p:cNvPr>
          <p:cNvPicPr>
            <a:picLocks noChangeAspect="1"/>
          </p:cNvPicPr>
          <p:nvPr userDrawn="1"/>
        </p:nvPicPr>
        <p:blipFill>
          <a:blip r:embed="rId11"/>
          <a:stretch>
            <a:fillRect/>
          </a:stretch>
        </p:blipFill>
        <p:spPr>
          <a:xfrm>
            <a:off x="491227" y="839866"/>
            <a:ext cx="2569662" cy="3468468"/>
          </a:xfrm>
          <a:prstGeom prst="rect">
            <a:avLst/>
          </a:prstGeom>
        </p:spPr>
      </p:pic>
      <p:sp>
        <p:nvSpPr>
          <p:cNvPr id="2" name="Tekstiruutu 1">
            <a:extLst>
              <a:ext uri="{FF2B5EF4-FFF2-40B4-BE49-F238E27FC236}">
                <a16:creationId xmlns:a16="http://schemas.microsoft.com/office/drawing/2014/main" id="{D00909F7-B9B3-7AB8-8BB3-5ADE59C428B6}"/>
              </a:ext>
            </a:extLst>
          </p:cNvPr>
          <p:cNvSpPr txBox="1"/>
          <p:nvPr userDrawn="1"/>
        </p:nvSpPr>
        <p:spPr>
          <a:xfrm>
            <a:off x="4306028" y="2231869"/>
            <a:ext cx="3903476" cy="769441"/>
          </a:xfrm>
          <a:prstGeom prst="rect">
            <a:avLst/>
          </a:prstGeom>
          <a:noFill/>
        </p:spPr>
        <p:txBody>
          <a:bodyPr wrap="square" rtlCol="0">
            <a:spAutoFit/>
          </a:bodyPr>
          <a:lstStyle/>
          <a:p>
            <a:r>
              <a:rPr lang="en-GB" sz="4400" b="1">
                <a:latin typeface="Open Sans" panose="020B0606030504020204" pitchFamily="34" charset="0"/>
                <a:ea typeface="Open Sans" panose="020B0606030504020204" pitchFamily="34" charset="0"/>
                <a:cs typeface="Open Sans" panose="020B0606030504020204" pitchFamily="34" charset="0"/>
              </a:rPr>
              <a:t>THANK YOU!</a:t>
            </a:r>
          </a:p>
        </p:txBody>
      </p:sp>
      <p:pic>
        <p:nvPicPr>
          <p:cNvPr id="3" name="Kuva 2">
            <a:extLst>
              <a:ext uri="{FF2B5EF4-FFF2-40B4-BE49-F238E27FC236}">
                <a16:creationId xmlns:a16="http://schemas.microsoft.com/office/drawing/2014/main" id="{A1B2C2AE-6566-9B19-B39E-55D363781755}"/>
              </a:ext>
            </a:extLst>
          </p:cNvPr>
          <p:cNvPicPr>
            <a:picLocks noChangeAspect="1"/>
          </p:cNvPicPr>
          <p:nvPr userDrawn="1"/>
        </p:nvPicPr>
        <p:blipFill>
          <a:blip r:embed="rId12"/>
          <a:stretch>
            <a:fillRect/>
          </a:stretch>
        </p:blipFill>
        <p:spPr>
          <a:xfrm>
            <a:off x="10103556" y="4816316"/>
            <a:ext cx="1736191" cy="1759085"/>
          </a:xfrm>
          <a:prstGeom prst="rect">
            <a:avLst/>
          </a:prstGeom>
        </p:spPr>
      </p:pic>
    </p:spTree>
    <p:extLst>
      <p:ext uri="{BB962C8B-B14F-4D97-AF65-F5344CB8AC3E}">
        <p14:creationId xmlns:p14="http://schemas.microsoft.com/office/powerpoint/2010/main" val="1225002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CB0CE5F-71E1-1B69-A47F-1FB50BEBBFE0}"/>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50E97B9C-B93C-2F69-D7A4-B38A08A67297}"/>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BDCF0FAC-C148-A4EF-343E-DF6293D0D4F8}"/>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5" name="Élőláb helye 4">
            <a:extLst>
              <a:ext uri="{FF2B5EF4-FFF2-40B4-BE49-F238E27FC236}">
                <a16:creationId xmlns:a16="http://schemas.microsoft.com/office/drawing/2014/main" id="{E292DCCD-C8B4-D91A-9F62-F81FF0B69F1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2E947CF1-50FF-8E03-0BD9-A734C6641973}"/>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93664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A649CEC-BC09-116B-4404-EE89D29AED8F}"/>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699D72E1-B0AD-F436-758D-5B2CB51FF5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62D62E97-71C3-A0AF-8EC5-51E4503BB9BB}"/>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5" name="Élőláb helye 4">
            <a:extLst>
              <a:ext uri="{FF2B5EF4-FFF2-40B4-BE49-F238E27FC236}">
                <a16:creationId xmlns:a16="http://schemas.microsoft.com/office/drawing/2014/main" id="{39A06CE9-3854-D6A4-1C81-E063E0E969AB}"/>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3FFDA85-DC13-7457-5BD0-5E2A7348AFEA}"/>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4204178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EC57CD7-0A79-D2FF-68BE-30AB84D64F13}"/>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0595AB44-CF42-65DF-75F1-A8151E0301B1}"/>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038272A6-B42B-FD92-AADF-8434F985AB50}"/>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17029DA9-A842-2040-08E9-D0163E36294D}"/>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6" name="Élőláb helye 5">
            <a:extLst>
              <a:ext uri="{FF2B5EF4-FFF2-40B4-BE49-F238E27FC236}">
                <a16:creationId xmlns:a16="http://schemas.microsoft.com/office/drawing/2014/main" id="{842C0A5D-60D8-40C5-07BE-12491EC6206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7EFD8368-1249-D1BC-A319-EF6646EC9E3D}"/>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4180844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01F0F46-5B47-3690-E349-FE976C47568C}"/>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3F89238C-E5FF-1D46-83D5-B83688296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5079F0D2-50BC-EA56-9A82-2112078EE8E9}"/>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9FAE6AB4-86F7-39D0-44CC-43DC77C91F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C1D3CB8E-584A-FCCE-31BE-6C1656A71462}"/>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C59B4851-B09B-9A55-8F33-67A1460A937A}"/>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8" name="Élőláb helye 7">
            <a:extLst>
              <a:ext uri="{FF2B5EF4-FFF2-40B4-BE49-F238E27FC236}">
                <a16:creationId xmlns:a16="http://schemas.microsoft.com/office/drawing/2014/main" id="{C37BD918-32E7-C0EF-19C4-7F5CA825B732}"/>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5CD1C948-F3DB-176B-F881-90EA15E5A014}"/>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3965945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0601D9F-0947-AFD9-6891-536E42DD489F}"/>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DC156EF1-6F71-A0A0-5C5A-FCA6321501ED}"/>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4" name="Élőláb helye 3">
            <a:extLst>
              <a:ext uri="{FF2B5EF4-FFF2-40B4-BE49-F238E27FC236}">
                <a16:creationId xmlns:a16="http://schemas.microsoft.com/office/drawing/2014/main" id="{38A9C7F1-74C9-20A3-4DC2-CBF337D9087F}"/>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63215FB9-B824-88A2-082C-75FAECE8ADA6}"/>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3949299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27A36A6D-B324-A6AD-2088-074F8E65EA2F}"/>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3" name="Élőláb helye 2">
            <a:extLst>
              <a:ext uri="{FF2B5EF4-FFF2-40B4-BE49-F238E27FC236}">
                <a16:creationId xmlns:a16="http://schemas.microsoft.com/office/drawing/2014/main" id="{47E06AC8-2686-438E-501C-3DE0D6AF703D}"/>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D2595C6B-EDB3-AF7C-69BE-58A3910F4D96}"/>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3018961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171EDF5-FF5E-E175-1E61-A439478BCF74}"/>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EE04200B-3F07-B1FB-B883-4087ABB60B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6BC15BC3-03C0-1437-0436-257D99DABD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B225E6F7-4B18-9661-A220-70110F785F46}"/>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6" name="Élőláb helye 5">
            <a:extLst>
              <a:ext uri="{FF2B5EF4-FFF2-40B4-BE49-F238E27FC236}">
                <a16:creationId xmlns:a16="http://schemas.microsoft.com/office/drawing/2014/main" id="{472972AB-113F-FE2A-BBE8-2CAF7E07490C}"/>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C982D8A0-3A69-0C53-5FE3-4ABA1F8C0FC0}"/>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945723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E27673D-7EF4-AB00-F9F7-902C41BB207D}"/>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EC628E3B-F3B9-8F9B-7C95-7B8B68F6C5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4A554C0D-2A84-92AB-F258-27AC81BAE8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D8DCB605-4254-6740-6830-2F7EDEF02ECE}"/>
              </a:ext>
            </a:extLst>
          </p:cNvPr>
          <p:cNvSpPr>
            <a:spLocks noGrp="1"/>
          </p:cNvSpPr>
          <p:nvPr>
            <p:ph type="dt" sz="half" idx="10"/>
          </p:nvPr>
        </p:nvSpPr>
        <p:spPr/>
        <p:txBody>
          <a:bodyPr/>
          <a:lstStyle/>
          <a:p>
            <a:fld id="{AE665388-B070-44C1-B9BD-1F181AE58B85}" type="datetimeFigureOut">
              <a:rPr lang="hu-HU" smtClean="0"/>
              <a:t>2025. 10. 10.</a:t>
            </a:fld>
            <a:endParaRPr lang="hu-HU"/>
          </a:p>
        </p:txBody>
      </p:sp>
      <p:sp>
        <p:nvSpPr>
          <p:cNvPr id="6" name="Élőláb helye 5">
            <a:extLst>
              <a:ext uri="{FF2B5EF4-FFF2-40B4-BE49-F238E27FC236}">
                <a16:creationId xmlns:a16="http://schemas.microsoft.com/office/drawing/2014/main" id="{8C9FA854-9CBF-412A-489C-A56C045C4344}"/>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B9E74D34-A4FE-03E3-DEC7-8887EA9B4FC5}"/>
              </a:ext>
            </a:extLst>
          </p:cNvPr>
          <p:cNvSpPr>
            <a:spLocks noGrp="1"/>
          </p:cNvSpPr>
          <p:nvPr>
            <p:ph type="sldNum" sz="quarter" idx="12"/>
          </p:nvPr>
        </p:nvSpPr>
        <p:spPr/>
        <p:txBody>
          <a:bodyPr/>
          <a:lstStyle/>
          <a:p>
            <a:fld id="{A57A01F3-3595-4C16-83AE-7DAB5944C1E1}" type="slidenum">
              <a:rPr lang="hu-HU" smtClean="0"/>
              <a:t>‹#›</a:t>
            </a:fld>
            <a:endParaRPr lang="hu-HU"/>
          </a:p>
        </p:txBody>
      </p:sp>
    </p:spTree>
    <p:extLst>
      <p:ext uri="{BB962C8B-B14F-4D97-AF65-F5344CB8AC3E}">
        <p14:creationId xmlns:p14="http://schemas.microsoft.com/office/powerpoint/2010/main" val="2916708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31BDF90E-B7C8-55BB-47EE-8C4DCB49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017A6573-F1DC-1A9E-9B9B-6CADA39D6C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48D6E54-7180-AFAB-9C9D-B6A82FE2FF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E665388-B070-44C1-B9BD-1F181AE58B85}" type="datetimeFigureOut">
              <a:rPr lang="hu-HU" smtClean="0"/>
              <a:t>2025. 10. 10.</a:t>
            </a:fld>
            <a:endParaRPr lang="hu-HU"/>
          </a:p>
        </p:txBody>
      </p:sp>
      <p:sp>
        <p:nvSpPr>
          <p:cNvPr id="5" name="Élőláb helye 4">
            <a:extLst>
              <a:ext uri="{FF2B5EF4-FFF2-40B4-BE49-F238E27FC236}">
                <a16:creationId xmlns:a16="http://schemas.microsoft.com/office/drawing/2014/main" id="{2248F068-A545-8841-AAB0-1C86350295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hu-HU"/>
          </a:p>
        </p:txBody>
      </p:sp>
      <p:sp>
        <p:nvSpPr>
          <p:cNvPr id="6" name="Dia számának helye 5">
            <a:extLst>
              <a:ext uri="{FF2B5EF4-FFF2-40B4-BE49-F238E27FC236}">
                <a16:creationId xmlns:a16="http://schemas.microsoft.com/office/drawing/2014/main" id="{604036CB-DF08-932C-CD6F-6F3B35FCDA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7A01F3-3595-4C16-83AE-7DAB5944C1E1}" type="slidenum">
              <a:rPr lang="hu-HU" smtClean="0"/>
              <a:t>‹#›</a:t>
            </a:fld>
            <a:endParaRPr lang="hu-HU"/>
          </a:p>
        </p:txBody>
      </p:sp>
    </p:spTree>
    <p:extLst>
      <p:ext uri="{BB962C8B-B14F-4D97-AF65-F5344CB8AC3E}">
        <p14:creationId xmlns:p14="http://schemas.microsoft.com/office/powerpoint/2010/main" val="2822833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mailto:luca.szalay@ttk.elte.hu" TargetMode="External"/><Relationship Id="rId2" Type="http://schemas.openxmlformats.org/officeDocument/2006/relationships/hyperlink" Target="mailto:edina.kiss@ttk.elte.hu"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www.acastemy.e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1">
            <a:extLst>
              <a:ext uri="{FF2B5EF4-FFF2-40B4-BE49-F238E27FC236}">
                <a16:creationId xmlns:a16="http://schemas.microsoft.com/office/drawing/2014/main" id="{423851EC-FCC2-7CEC-0F72-86B057A52E34}"/>
              </a:ext>
            </a:extLst>
          </p:cNvPr>
          <p:cNvSpPr txBox="1">
            <a:spLocks/>
          </p:cNvSpPr>
          <p:nvPr/>
        </p:nvSpPr>
        <p:spPr>
          <a:xfrm>
            <a:off x="392623" y="433154"/>
            <a:ext cx="9144000" cy="15403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5400" b="1"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hu-HU" sz="4800" dirty="0"/>
              <a:t>Új képzések az </a:t>
            </a:r>
            <a:r>
              <a:rPr lang="hu-HU" sz="4800" i="1" dirty="0" err="1"/>
              <a:t>acaSTEMy</a:t>
            </a:r>
            <a:r>
              <a:rPr lang="hu-HU" sz="4800" dirty="0"/>
              <a:t> ERASMUS projektben</a:t>
            </a:r>
          </a:p>
        </p:txBody>
      </p:sp>
      <p:sp>
        <p:nvSpPr>
          <p:cNvPr id="7" name="Alcím 2">
            <a:extLst>
              <a:ext uri="{FF2B5EF4-FFF2-40B4-BE49-F238E27FC236}">
                <a16:creationId xmlns:a16="http://schemas.microsoft.com/office/drawing/2014/main" id="{988BAEBC-2054-9D05-8523-4064EB174C38}"/>
              </a:ext>
            </a:extLst>
          </p:cNvPr>
          <p:cNvSpPr txBox="1">
            <a:spLocks/>
          </p:cNvSpPr>
          <p:nvPr/>
        </p:nvSpPr>
        <p:spPr>
          <a:xfrm>
            <a:off x="1709980" y="2177402"/>
            <a:ext cx="4814806" cy="113467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hu-HU" sz="3200" dirty="0"/>
              <a:t>Kiss Edina – Szalay Luca</a:t>
            </a:r>
          </a:p>
          <a:p>
            <a:r>
              <a:rPr lang="hu-HU" sz="3200" dirty="0"/>
              <a:t>ELTE TTK, Kémiai Intézet</a:t>
            </a:r>
          </a:p>
        </p:txBody>
      </p:sp>
      <p:sp>
        <p:nvSpPr>
          <p:cNvPr id="8" name="Szöveg helye 7">
            <a:extLst>
              <a:ext uri="{FF2B5EF4-FFF2-40B4-BE49-F238E27FC236}">
                <a16:creationId xmlns:a16="http://schemas.microsoft.com/office/drawing/2014/main" id="{77B251AA-7377-E29F-330A-470D7215AA1B}"/>
              </a:ext>
            </a:extLst>
          </p:cNvPr>
          <p:cNvSpPr txBox="1">
            <a:spLocks noGrp="1"/>
          </p:cNvSpPr>
          <p:nvPr>
            <p:ph type="body" sz="quarter" idx="10"/>
          </p:nvPr>
        </p:nvSpPr>
        <p:spPr>
          <a:xfrm>
            <a:off x="392623" y="3744511"/>
            <a:ext cx="8317424" cy="829971"/>
          </a:xfrm>
          <a:prstGeom prst="rect">
            <a:avLst/>
          </a:prstGeom>
          <a:noFill/>
        </p:spPr>
        <p:txBody>
          <a:bodyPr wrap="square" rtlCol="0">
            <a:spAutoFit/>
          </a:bodyPr>
          <a:lstStyle/>
          <a:p>
            <a:pPr marL="0" indent="0">
              <a:buNone/>
            </a:pPr>
            <a:r>
              <a:rPr lang="hu-HU" sz="2200" b="1" dirty="0"/>
              <a:t>RICHTER A TERMÉSZETTUDOMÁNYOS OKTATÁSÉRT KLUB</a:t>
            </a:r>
          </a:p>
          <a:p>
            <a:pPr marL="0" indent="0">
              <a:buNone/>
            </a:pPr>
            <a:r>
              <a:rPr lang="hu-HU" sz="2200" b="1" dirty="0"/>
              <a:t>Balatonszemes, 2025. október 9-11.</a:t>
            </a:r>
          </a:p>
        </p:txBody>
      </p:sp>
    </p:spTree>
    <p:extLst>
      <p:ext uri="{BB962C8B-B14F-4D97-AF65-F5344CB8AC3E}">
        <p14:creationId xmlns:p14="http://schemas.microsoft.com/office/powerpoint/2010/main" val="3220887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EA0252C5-C8A3-C225-19D6-EC121CE39D41}"/>
            </a:ext>
          </a:extLst>
        </p:cNvPr>
        <p:cNvGrpSpPr/>
        <p:nvPr/>
      </p:nvGrpSpPr>
      <p:grpSpPr>
        <a:xfrm>
          <a:off x="0" y="0"/>
          <a:ext cx="0" cy="0"/>
          <a:chOff x="0" y="0"/>
          <a:chExt cx="0" cy="0"/>
        </a:xfrm>
      </p:grpSpPr>
      <p:pic>
        <p:nvPicPr>
          <p:cNvPr id="5" name="Kuva 4">
            <a:extLst>
              <a:ext uri="{FF2B5EF4-FFF2-40B4-BE49-F238E27FC236}">
                <a16:creationId xmlns:a16="http://schemas.microsoft.com/office/drawing/2014/main" id="{E2B68BC0-6776-9D0E-A74F-830211FE95BF}"/>
              </a:ext>
            </a:extLst>
          </p:cNvPr>
          <p:cNvPicPr>
            <a:picLocks noChangeAspect="1"/>
          </p:cNvPicPr>
          <p:nvPr/>
        </p:nvPicPr>
        <p:blipFill>
          <a:blip r:embed="rId3"/>
          <a:stretch>
            <a:fillRect/>
          </a:stretch>
        </p:blipFill>
        <p:spPr>
          <a:xfrm>
            <a:off x="10103556" y="4869479"/>
            <a:ext cx="1736191" cy="1759085"/>
          </a:xfrm>
          <a:prstGeom prst="rect">
            <a:avLst/>
          </a:prstGeom>
        </p:spPr>
      </p:pic>
      <p:sp>
        <p:nvSpPr>
          <p:cNvPr id="2" name="Szövegdoboz 1">
            <a:extLst>
              <a:ext uri="{FF2B5EF4-FFF2-40B4-BE49-F238E27FC236}">
                <a16:creationId xmlns:a16="http://schemas.microsoft.com/office/drawing/2014/main" id="{2EC461FD-E4A5-CBFD-829A-85EFE55CBE40}"/>
              </a:ext>
            </a:extLst>
          </p:cNvPr>
          <p:cNvSpPr txBox="1"/>
          <p:nvPr/>
        </p:nvSpPr>
        <p:spPr>
          <a:xfrm>
            <a:off x="1518833" y="371959"/>
            <a:ext cx="10311990" cy="707886"/>
          </a:xfrm>
          <a:prstGeom prst="rect">
            <a:avLst/>
          </a:prstGeom>
          <a:noFill/>
        </p:spPr>
        <p:txBody>
          <a:bodyPr wrap="none" rtlCol="0">
            <a:spAutoFit/>
          </a:bodyPr>
          <a:lstStyle/>
          <a:p>
            <a:r>
              <a:rPr lang="hu-HU" sz="4000" b="1" dirty="0"/>
              <a:t>A </a:t>
            </a:r>
            <a:r>
              <a:rPr lang="hu-HU" sz="4000" b="1" dirty="0" err="1"/>
              <a:t>mikrotanúsítványok</a:t>
            </a:r>
            <a:r>
              <a:rPr lang="hu-HU" sz="4000" b="1" dirty="0"/>
              <a:t> moduláris szerkezete</a:t>
            </a:r>
          </a:p>
        </p:txBody>
      </p:sp>
      <p:sp>
        <p:nvSpPr>
          <p:cNvPr id="3" name="Szövegdoboz 2">
            <a:extLst>
              <a:ext uri="{FF2B5EF4-FFF2-40B4-BE49-F238E27FC236}">
                <a16:creationId xmlns:a16="http://schemas.microsoft.com/office/drawing/2014/main" id="{2D9138DB-5F4D-1C26-C572-E770EA56042F}"/>
              </a:ext>
            </a:extLst>
          </p:cNvPr>
          <p:cNvSpPr txBox="1"/>
          <p:nvPr/>
        </p:nvSpPr>
        <p:spPr>
          <a:xfrm>
            <a:off x="1053885" y="1595021"/>
            <a:ext cx="9201750" cy="5262979"/>
          </a:xfrm>
          <a:prstGeom prst="rect">
            <a:avLst/>
          </a:prstGeom>
          <a:noFill/>
        </p:spPr>
        <p:txBody>
          <a:bodyPr wrap="none" rtlCol="0">
            <a:spAutoFit/>
          </a:bodyPr>
          <a:lstStyle/>
          <a:p>
            <a:pPr lvl="0"/>
            <a:r>
              <a:rPr lang="hu-HU" sz="2800" b="1" dirty="0"/>
              <a:t>Állandó tartalmak</a:t>
            </a:r>
          </a:p>
          <a:p>
            <a:pPr marL="514350" lvl="0" indent="-514350">
              <a:buAutoNum type="arabicPeriod"/>
            </a:pPr>
            <a:endParaRPr lang="hu-HU" sz="2800" dirty="0"/>
          </a:p>
          <a:p>
            <a:pPr lvl="0"/>
            <a:r>
              <a:rPr lang="hu-HU" sz="2800" dirty="0"/>
              <a:t>Digitalizáció 1. (1 ECTS)</a:t>
            </a:r>
          </a:p>
          <a:p>
            <a:pPr marL="514350" lvl="0" indent="-514350">
              <a:buAutoNum type="arabicPeriod"/>
            </a:pPr>
            <a:endParaRPr lang="hu-HU" sz="2800" dirty="0"/>
          </a:p>
          <a:p>
            <a:pPr lvl="0"/>
            <a:r>
              <a:rPr lang="hu-HU" sz="2800" dirty="0"/>
              <a:t>Transzverzális készségek 1. (1 ECTS)</a:t>
            </a:r>
          </a:p>
          <a:p>
            <a:pPr lvl="0"/>
            <a:endParaRPr lang="hu-HU" sz="2800" dirty="0"/>
          </a:p>
          <a:p>
            <a:pPr lvl="0"/>
            <a:r>
              <a:rPr lang="hu-HU" sz="2800" dirty="0"/>
              <a:t>Sokszínűség (diverzitás) és befogadás (</a:t>
            </a:r>
            <a:r>
              <a:rPr lang="hu-HU" sz="2800" dirty="0" err="1"/>
              <a:t>inklúzió</a:t>
            </a:r>
            <a:r>
              <a:rPr lang="hu-HU" sz="2800" dirty="0"/>
              <a:t>) 1. (1 ECTS)</a:t>
            </a:r>
          </a:p>
          <a:p>
            <a:pPr lvl="0"/>
            <a:endParaRPr lang="hu-HU" sz="2800" dirty="0"/>
          </a:p>
          <a:p>
            <a:pPr lvl="0"/>
            <a:r>
              <a:rPr lang="hu-HU" sz="2800" dirty="0"/>
              <a:t>Zöld megállapodás (</a:t>
            </a:r>
            <a:r>
              <a:rPr lang="hu-HU" sz="2800" dirty="0" err="1"/>
              <a:t>Green</a:t>
            </a:r>
            <a:r>
              <a:rPr lang="hu-HU" sz="2800" dirty="0"/>
              <a:t> </a:t>
            </a:r>
            <a:r>
              <a:rPr lang="hu-HU" sz="2800" dirty="0" err="1"/>
              <a:t>Deal</a:t>
            </a:r>
            <a:r>
              <a:rPr lang="hu-HU" sz="2800" dirty="0"/>
              <a:t>) 1. (1 ECTS)</a:t>
            </a:r>
          </a:p>
          <a:p>
            <a:pPr lvl="0"/>
            <a:endParaRPr lang="hu-HU" sz="2800" dirty="0"/>
          </a:p>
          <a:p>
            <a:pPr lvl="0"/>
            <a:r>
              <a:rPr lang="hu-HU" sz="2800" dirty="0"/>
              <a:t>Egészség és gyógyszergyártás 1. (1 ECTS)</a:t>
            </a:r>
          </a:p>
          <a:p>
            <a:endParaRPr lang="hu-HU" sz="2800" dirty="0"/>
          </a:p>
        </p:txBody>
      </p:sp>
    </p:spTree>
    <p:extLst>
      <p:ext uri="{BB962C8B-B14F-4D97-AF65-F5344CB8AC3E}">
        <p14:creationId xmlns:p14="http://schemas.microsoft.com/office/powerpoint/2010/main" val="1769902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6B90E837-4D0C-D892-18AB-9ED9E5FF2DA3}"/>
            </a:ext>
          </a:extLst>
        </p:cNvPr>
        <p:cNvGrpSpPr/>
        <p:nvPr/>
      </p:nvGrpSpPr>
      <p:grpSpPr>
        <a:xfrm>
          <a:off x="0" y="0"/>
          <a:ext cx="0" cy="0"/>
          <a:chOff x="0" y="0"/>
          <a:chExt cx="0" cy="0"/>
        </a:xfrm>
      </p:grpSpPr>
      <p:pic>
        <p:nvPicPr>
          <p:cNvPr id="5" name="Kuva 4">
            <a:extLst>
              <a:ext uri="{FF2B5EF4-FFF2-40B4-BE49-F238E27FC236}">
                <a16:creationId xmlns:a16="http://schemas.microsoft.com/office/drawing/2014/main" id="{BA0B40A4-77DF-B434-F21C-D178FC014934}"/>
              </a:ext>
            </a:extLst>
          </p:cNvPr>
          <p:cNvPicPr>
            <a:picLocks noChangeAspect="1"/>
          </p:cNvPicPr>
          <p:nvPr/>
        </p:nvPicPr>
        <p:blipFill>
          <a:blip r:embed="rId3"/>
          <a:stretch>
            <a:fillRect/>
          </a:stretch>
        </p:blipFill>
        <p:spPr>
          <a:xfrm>
            <a:off x="10383271" y="5098915"/>
            <a:ext cx="1736191" cy="1759085"/>
          </a:xfrm>
          <a:prstGeom prst="rect">
            <a:avLst/>
          </a:prstGeom>
        </p:spPr>
      </p:pic>
      <p:sp>
        <p:nvSpPr>
          <p:cNvPr id="2" name="Szövegdoboz 1">
            <a:extLst>
              <a:ext uri="{FF2B5EF4-FFF2-40B4-BE49-F238E27FC236}">
                <a16:creationId xmlns:a16="http://schemas.microsoft.com/office/drawing/2014/main" id="{7BC5BB67-1074-AD5F-4C31-25A736E79311}"/>
              </a:ext>
            </a:extLst>
          </p:cNvPr>
          <p:cNvSpPr txBox="1"/>
          <p:nvPr/>
        </p:nvSpPr>
        <p:spPr>
          <a:xfrm>
            <a:off x="1518833" y="371959"/>
            <a:ext cx="10311990" cy="707886"/>
          </a:xfrm>
          <a:prstGeom prst="rect">
            <a:avLst/>
          </a:prstGeom>
          <a:noFill/>
        </p:spPr>
        <p:txBody>
          <a:bodyPr wrap="none" rtlCol="0">
            <a:spAutoFit/>
          </a:bodyPr>
          <a:lstStyle/>
          <a:p>
            <a:r>
              <a:rPr lang="hu-HU" sz="4000" b="1" dirty="0"/>
              <a:t>A </a:t>
            </a:r>
            <a:r>
              <a:rPr lang="hu-HU" sz="4000" b="1" dirty="0" err="1"/>
              <a:t>mikrotanúsítványok</a:t>
            </a:r>
            <a:r>
              <a:rPr lang="hu-HU" sz="4000" b="1" dirty="0"/>
              <a:t> moduláris szerkezete</a:t>
            </a:r>
          </a:p>
        </p:txBody>
      </p:sp>
      <p:sp>
        <p:nvSpPr>
          <p:cNvPr id="4" name="Szövegdoboz 3">
            <a:extLst>
              <a:ext uri="{FF2B5EF4-FFF2-40B4-BE49-F238E27FC236}">
                <a16:creationId xmlns:a16="http://schemas.microsoft.com/office/drawing/2014/main" id="{480B87F5-A61C-3040-B2FF-0F0B363C22FF}"/>
              </a:ext>
            </a:extLst>
          </p:cNvPr>
          <p:cNvSpPr txBox="1"/>
          <p:nvPr/>
        </p:nvSpPr>
        <p:spPr>
          <a:xfrm>
            <a:off x="352253" y="1594037"/>
            <a:ext cx="10899114" cy="5262979"/>
          </a:xfrm>
          <a:prstGeom prst="rect">
            <a:avLst/>
          </a:prstGeom>
          <a:noFill/>
        </p:spPr>
        <p:txBody>
          <a:bodyPr wrap="square" rtlCol="0">
            <a:spAutoFit/>
          </a:bodyPr>
          <a:lstStyle/>
          <a:p>
            <a:pPr lvl="0"/>
            <a:r>
              <a:rPr lang="hu-HU" sz="2400" b="1" dirty="0"/>
              <a:t>1. Digitális és fenntartható STEM oktatás, Zöld megállapodás (</a:t>
            </a:r>
            <a:r>
              <a:rPr lang="hu-HU" sz="2400" b="1" dirty="0" err="1"/>
              <a:t>Green</a:t>
            </a:r>
            <a:r>
              <a:rPr lang="hu-HU" sz="2400" b="1" dirty="0"/>
              <a:t> </a:t>
            </a:r>
            <a:r>
              <a:rPr lang="hu-HU" sz="2400" b="1" dirty="0" err="1"/>
              <a:t>Deal</a:t>
            </a:r>
            <a:r>
              <a:rPr lang="hu-HU" sz="2400" b="1" dirty="0"/>
              <a:t>), Egészség, és Transzverzális készségek</a:t>
            </a:r>
            <a:r>
              <a:rPr lang="hu-HU" sz="2400" dirty="0"/>
              <a:t>: a 6. elem a Digitalizáció 2. tanulási egysége</a:t>
            </a:r>
          </a:p>
          <a:p>
            <a:pPr lvl="0"/>
            <a:endParaRPr lang="hu-HU" sz="2400" dirty="0"/>
          </a:p>
          <a:p>
            <a:pPr lvl="0"/>
            <a:r>
              <a:rPr lang="hu-HU" sz="2400" b="1" dirty="0"/>
              <a:t>2. A diákok transzverzális készségeinek erősítése a STEM oktatásban</a:t>
            </a:r>
            <a:r>
              <a:rPr lang="hu-HU" sz="2400" dirty="0"/>
              <a:t>: a 6. elem a Transzverzális készségek 2. tanulási egysége</a:t>
            </a:r>
          </a:p>
          <a:p>
            <a:pPr lvl="0"/>
            <a:endParaRPr lang="hu-HU" sz="2400" dirty="0"/>
          </a:p>
          <a:p>
            <a:pPr lvl="0"/>
            <a:r>
              <a:rPr lang="hu-HU" sz="2400" b="1" dirty="0"/>
              <a:t>3. Inkluzív STEM Oktatás: A tanárok képzése az összes diák oktatására:</a:t>
            </a:r>
            <a:r>
              <a:rPr lang="hu-HU" sz="2400" dirty="0"/>
              <a:t> a 6. elem a Sokszínűség (diverzitás) és befogadás (</a:t>
            </a:r>
            <a:r>
              <a:rPr lang="hu-HU" sz="2400" dirty="0" err="1"/>
              <a:t>inklúzió</a:t>
            </a:r>
            <a:r>
              <a:rPr lang="hu-HU" sz="2400" dirty="0"/>
              <a:t>) 2. tanulási egysége</a:t>
            </a:r>
          </a:p>
          <a:p>
            <a:pPr lvl="0"/>
            <a:endParaRPr lang="hu-HU" sz="2400" dirty="0"/>
          </a:p>
          <a:p>
            <a:pPr lvl="0"/>
            <a:r>
              <a:rPr lang="hu-HU" sz="2400" b="1" dirty="0"/>
              <a:t>4. STEM egy fenntartható jövőért: Zöld megállapodás és Egészség az oktatásban</a:t>
            </a:r>
            <a:r>
              <a:rPr lang="hu-HU" sz="2400" dirty="0"/>
              <a:t> a 6. elem a Zöld megállapodás (</a:t>
            </a:r>
            <a:r>
              <a:rPr lang="hu-HU" sz="2400" dirty="0" err="1"/>
              <a:t>Green</a:t>
            </a:r>
            <a:r>
              <a:rPr lang="hu-HU" sz="2400" dirty="0"/>
              <a:t> </a:t>
            </a:r>
            <a:r>
              <a:rPr lang="hu-HU" sz="2400" dirty="0" err="1"/>
              <a:t>Deal</a:t>
            </a:r>
            <a:r>
              <a:rPr lang="hu-HU" sz="2400" dirty="0"/>
              <a:t>) </a:t>
            </a:r>
            <a:r>
              <a:rPr lang="hu-HU" sz="2400" b="1" dirty="0">
                <a:solidFill>
                  <a:srgbClr val="FF0000"/>
                </a:solidFill>
              </a:rPr>
              <a:t>vagy</a:t>
            </a:r>
            <a:r>
              <a:rPr lang="hu-HU" sz="2400" dirty="0"/>
              <a:t> az Egészség és gyógyszergyártás 2. tanulási egysége</a:t>
            </a:r>
          </a:p>
          <a:p>
            <a:endParaRPr lang="hu-HU" sz="2400" dirty="0"/>
          </a:p>
        </p:txBody>
      </p:sp>
    </p:spTree>
    <p:extLst>
      <p:ext uri="{BB962C8B-B14F-4D97-AF65-F5344CB8AC3E}">
        <p14:creationId xmlns:p14="http://schemas.microsoft.com/office/powerpoint/2010/main" val="3697180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1BF84FD1-BC88-02AD-84F2-6D43DBBDD5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C85FCF-3FB1-300E-DC8B-A9340C3F0C98}"/>
              </a:ext>
            </a:extLst>
          </p:cNvPr>
          <p:cNvSpPr>
            <a:spLocks noGrp="1"/>
          </p:cNvSpPr>
          <p:nvPr>
            <p:ph type="title"/>
          </p:nvPr>
        </p:nvSpPr>
        <p:spPr>
          <a:xfrm>
            <a:off x="1340618" y="345028"/>
            <a:ext cx="10515600" cy="893837"/>
          </a:xfrm>
        </p:spPr>
        <p:txBody>
          <a:bodyPr/>
          <a:lstStyle/>
          <a:p>
            <a:r>
              <a:rPr lang="hu-HU" dirty="0">
                <a:latin typeface="+mj-lt"/>
              </a:rPr>
              <a:t>Tervek a </a:t>
            </a:r>
            <a:r>
              <a:rPr lang="hu-HU" dirty="0" err="1">
                <a:latin typeface="+mj-lt"/>
              </a:rPr>
              <a:t>mikrotanúsítványok</a:t>
            </a:r>
            <a:r>
              <a:rPr lang="hu-HU" dirty="0">
                <a:latin typeface="+mj-lt"/>
              </a:rPr>
              <a:t> elvégzéséhez</a:t>
            </a:r>
            <a:endParaRPr lang="en-GB" dirty="0">
              <a:latin typeface="+mj-lt"/>
            </a:endParaRPr>
          </a:p>
        </p:txBody>
      </p:sp>
      <p:sp>
        <p:nvSpPr>
          <p:cNvPr id="3" name="Content Placeholder 2">
            <a:extLst>
              <a:ext uri="{FF2B5EF4-FFF2-40B4-BE49-F238E27FC236}">
                <a16:creationId xmlns:a16="http://schemas.microsoft.com/office/drawing/2014/main" id="{35B35232-A9B9-7284-2ED4-A71854219473}"/>
              </a:ext>
            </a:extLst>
          </p:cNvPr>
          <p:cNvSpPr>
            <a:spLocks noGrp="1"/>
          </p:cNvSpPr>
          <p:nvPr>
            <p:ph idx="1"/>
          </p:nvPr>
        </p:nvSpPr>
        <p:spPr>
          <a:xfrm>
            <a:off x="721921" y="1542108"/>
            <a:ext cx="9553456" cy="4753887"/>
          </a:xfrm>
        </p:spPr>
        <p:txBody>
          <a:bodyPr>
            <a:noAutofit/>
          </a:bodyPr>
          <a:lstStyle/>
          <a:p>
            <a:pPr>
              <a:lnSpc>
                <a:spcPct val="150000"/>
              </a:lnSpc>
              <a:spcBef>
                <a:spcPts val="0"/>
              </a:spcBef>
            </a:pPr>
            <a:r>
              <a:rPr lang="hu-HU" dirty="0">
                <a:latin typeface="+mj-lt"/>
              </a:rPr>
              <a:t>5+1 modulrészlet /</a:t>
            </a:r>
            <a:r>
              <a:rPr lang="hu-HU" dirty="0" err="1">
                <a:latin typeface="+mj-lt"/>
              </a:rPr>
              <a:t>mikrotanúsítvány</a:t>
            </a:r>
            <a:endParaRPr lang="hu-HU" dirty="0">
              <a:latin typeface="+mj-lt"/>
            </a:endParaRPr>
          </a:p>
          <a:p>
            <a:pPr>
              <a:lnSpc>
                <a:spcPct val="150000"/>
              </a:lnSpc>
              <a:spcBef>
                <a:spcPts val="0"/>
              </a:spcBef>
            </a:pPr>
            <a:r>
              <a:rPr lang="hu-HU" dirty="0">
                <a:latin typeface="+mj-lt"/>
              </a:rPr>
              <a:t>26 óra /modulrészlet (1 ECTS)</a:t>
            </a:r>
          </a:p>
          <a:p>
            <a:pPr>
              <a:lnSpc>
                <a:spcPct val="150000"/>
              </a:lnSpc>
              <a:spcBef>
                <a:spcPts val="0"/>
              </a:spcBef>
            </a:pPr>
            <a:r>
              <a:rPr lang="hu-HU" dirty="0">
                <a:latin typeface="+mj-lt"/>
              </a:rPr>
              <a:t>Összesen 6 x 26 = 156 óra </a:t>
            </a:r>
            <a:r>
              <a:rPr lang="hu-HU" dirty="0" err="1">
                <a:latin typeface="+mj-lt"/>
              </a:rPr>
              <a:t>mikrotanúsítványonként</a:t>
            </a:r>
            <a:r>
              <a:rPr lang="hu-HU" dirty="0">
                <a:latin typeface="+mj-lt"/>
              </a:rPr>
              <a:t> (6 ECTS)</a:t>
            </a:r>
          </a:p>
          <a:p>
            <a:pPr>
              <a:lnSpc>
                <a:spcPct val="150000"/>
              </a:lnSpc>
              <a:spcBef>
                <a:spcPts val="0"/>
              </a:spcBef>
            </a:pPr>
            <a:r>
              <a:rPr lang="hu-HU" dirty="0">
                <a:latin typeface="+mj-lt"/>
              </a:rPr>
              <a:t>Aszinkron online megvalósítás (</a:t>
            </a:r>
            <a:r>
              <a:rPr lang="hu-HU" dirty="0" err="1">
                <a:latin typeface="+mj-lt"/>
              </a:rPr>
              <a:t>self-paced</a:t>
            </a:r>
            <a:r>
              <a:rPr lang="hu-HU" dirty="0">
                <a:latin typeface="+mj-lt"/>
              </a:rPr>
              <a:t>)</a:t>
            </a:r>
          </a:p>
          <a:p>
            <a:pPr>
              <a:lnSpc>
                <a:spcPct val="150000"/>
              </a:lnSpc>
              <a:spcBef>
                <a:spcPts val="0"/>
              </a:spcBef>
            </a:pPr>
            <a:r>
              <a:rPr lang="hu-HU" dirty="0">
                <a:latin typeface="+mj-lt"/>
              </a:rPr>
              <a:t>Kipróbáláskor ingyenes (2026. tavasz), később lesz költsége.</a:t>
            </a:r>
          </a:p>
          <a:p>
            <a:pPr>
              <a:lnSpc>
                <a:spcPct val="150000"/>
              </a:lnSpc>
              <a:spcBef>
                <a:spcPts val="0"/>
              </a:spcBef>
            </a:pPr>
            <a:r>
              <a:rPr lang="hu-HU" dirty="0">
                <a:latin typeface="+mj-lt"/>
              </a:rPr>
              <a:t>Előfeltétel: gyakorló STEM tanár, vagy STEM tanári szak hallgatója módszertani ismeretekkel</a:t>
            </a:r>
          </a:p>
          <a:p>
            <a:pPr>
              <a:lnSpc>
                <a:spcPct val="150000"/>
              </a:lnSpc>
              <a:spcBef>
                <a:spcPts val="0"/>
              </a:spcBef>
            </a:pPr>
            <a:endParaRPr lang="hu-HU" dirty="0">
              <a:latin typeface="+mj-lt"/>
            </a:endParaRPr>
          </a:p>
        </p:txBody>
      </p:sp>
      <p:pic>
        <p:nvPicPr>
          <p:cNvPr id="4" name="Kuva 4">
            <a:extLst>
              <a:ext uri="{FF2B5EF4-FFF2-40B4-BE49-F238E27FC236}">
                <a16:creationId xmlns:a16="http://schemas.microsoft.com/office/drawing/2014/main" id="{1A63C0F3-BF45-4A25-7D53-58F755186B18}"/>
              </a:ext>
            </a:extLst>
          </p:cNvPr>
          <p:cNvPicPr>
            <a:picLocks noChangeAspect="1"/>
          </p:cNvPicPr>
          <p:nvPr/>
        </p:nvPicPr>
        <p:blipFill>
          <a:blip r:embed="rId3"/>
          <a:stretch>
            <a:fillRect/>
          </a:stretch>
        </p:blipFill>
        <p:spPr>
          <a:xfrm>
            <a:off x="10455809" y="5098915"/>
            <a:ext cx="1736191" cy="1759085"/>
          </a:xfrm>
          <a:prstGeom prst="rect">
            <a:avLst/>
          </a:prstGeom>
        </p:spPr>
      </p:pic>
    </p:spTree>
    <p:extLst>
      <p:ext uri="{BB962C8B-B14F-4D97-AF65-F5344CB8AC3E}">
        <p14:creationId xmlns:p14="http://schemas.microsoft.com/office/powerpoint/2010/main" val="915509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DFA5D4DD-BAFB-88E1-9B76-04C3ABFFBB09}"/>
            </a:ext>
          </a:extLst>
        </p:cNvPr>
        <p:cNvGrpSpPr/>
        <p:nvPr/>
      </p:nvGrpSpPr>
      <p:grpSpPr>
        <a:xfrm>
          <a:off x="0" y="0"/>
          <a:ext cx="0" cy="0"/>
          <a:chOff x="0" y="0"/>
          <a:chExt cx="0" cy="0"/>
        </a:xfrm>
      </p:grpSpPr>
      <p:pic>
        <p:nvPicPr>
          <p:cNvPr id="5" name="Kuva 4">
            <a:extLst>
              <a:ext uri="{FF2B5EF4-FFF2-40B4-BE49-F238E27FC236}">
                <a16:creationId xmlns:a16="http://schemas.microsoft.com/office/drawing/2014/main" id="{D942A9E9-45CA-62DB-C6D0-79A37DF80D7C}"/>
              </a:ext>
            </a:extLst>
          </p:cNvPr>
          <p:cNvPicPr>
            <a:picLocks noChangeAspect="1"/>
          </p:cNvPicPr>
          <p:nvPr/>
        </p:nvPicPr>
        <p:blipFill>
          <a:blip r:embed="rId2"/>
          <a:stretch>
            <a:fillRect/>
          </a:stretch>
        </p:blipFill>
        <p:spPr>
          <a:xfrm>
            <a:off x="10103556" y="4869479"/>
            <a:ext cx="1736191" cy="1759085"/>
          </a:xfrm>
          <a:prstGeom prst="rect">
            <a:avLst/>
          </a:prstGeom>
        </p:spPr>
      </p:pic>
      <p:sp>
        <p:nvSpPr>
          <p:cNvPr id="2" name="Szövegdoboz 1">
            <a:extLst>
              <a:ext uri="{FF2B5EF4-FFF2-40B4-BE49-F238E27FC236}">
                <a16:creationId xmlns:a16="http://schemas.microsoft.com/office/drawing/2014/main" id="{A209C158-9B32-FF9D-8EE9-4EEF86626C9A}"/>
              </a:ext>
            </a:extLst>
          </p:cNvPr>
          <p:cNvSpPr txBox="1"/>
          <p:nvPr/>
        </p:nvSpPr>
        <p:spPr>
          <a:xfrm>
            <a:off x="2531389" y="495945"/>
            <a:ext cx="5619487" cy="769441"/>
          </a:xfrm>
          <a:prstGeom prst="rect">
            <a:avLst/>
          </a:prstGeom>
          <a:noFill/>
        </p:spPr>
        <p:txBody>
          <a:bodyPr wrap="none" rtlCol="0">
            <a:spAutoFit/>
          </a:bodyPr>
          <a:lstStyle/>
          <a:p>
            <a:r>
              <a:rPr lang="hu-HU" sz="4400" b="1" dirty="0"/>
              <a:t>Tanulási eredmények</a:t>
            </a:r>
          </a:p>
        </p:txBody>
      </p:sp>
      <p:sp>
        <p:nvSpPr>
          <p:cNvPr id="3" name="Szövegdoboz 2">
            <a:extLst>
              <a:ext uri="{FF2B5EF4-FFF2-40B4-BE49-F238E27FC236}">
                <a16:creationId xmlns:a16="http://schemas.microsoft.com/office/drawing/2014/main" id="{9D869C74-9B4F-D523-354E-7C446D58DF0B}"/>
              </a:ext>
            </a:extLst>
          </p:cNvPr>
          <p:cNvSpPr txBox="1"/>
          <p:nvPr/>
        </p:nvSpPr>
        <p:spPr>
          <a:xfrm flipH="1">
            <a:off x="743918" y="1461578"/>
            <a:ext cx="9933265" cy="5109091"/>
          </a:xfrm>
          <a:prstGeom prst="rect">
            <a:avLst/>
          </a:prstGeom>
          <a:noFill/>
        </p:spPr>
        <p:txBody>
          <a:bodyPr wrap="square" rtlCol="0">
            <a:spAutoFit/>
          </a:bodyPr>
          <a:lstStyle/>
          <a:p>
            <a:r>
              <a:rPr lang="hu-HU" sz="2400" b="1" dirty="0"/>
              <a:t>Tudás</a:t>
            </a:r>
            <a:r>
              <a:rPr lang="hu-HU" sz="2400" dirty="0"/>
              <a:t>: </a:t>
            </a:r>
            <a:r>
              <a:rPr lang="hu-HU" sz="2000" dirty="0"/>
              <a:t>pl.</a:t>
            </a:r>
            <a:r>
              <a:rPr lang="hu-HU" sz="2400" dirty="0"/>
              <a:t> </a:t>
            </a:r>
            <a:r>
              <a:rPr lang="hu-HU" sz="2000" dirty="0"/>
              <a:t>Ismer konkrét példákat az emberi testet alkotó molekuláris struktúrákban és biokémiai folyamatokban bekövetkező változások és a leggyakoribb egészségügyi rendellenességek közötti ok-okozati összefüggésekre.</a:t>
            </a:r>
          </a:p>
          <a:p>
            <a:endParaRPr lang="hu-HU" sz="2400" dirty="0"/>
          </a:p>
          <a:p>
            <a:r>
              <a:rPr lang="hu-HU" sz="2400" b="1" dirty="0"/>
              <a:t>Képesség</a:t>
            </a:r>
            <a:r>
              <a:rPr lang="hu-HU" sz="2400" dirty="0"/>
              <a:t>: </a:t>
            </a:r>
            <a:r>
              <a:rPr lang="hu-HU" sz="2000" dirty="0"/>
              <a:t>pl. Képes olyan módszerek alkalmazására, melyek segítségével fel lehet ébreszteni a STEM területen tanuló diákok felelősségét a fenntarthatóság érdekében történő változások előmozdítására.</a:t>
            </a:r>
          </a:p>
          <a:p>
            <a:endParaRPr lang="hu-HU" sz="2400" dirty="0"/>
          </a:p>
          <a:p>
            <a:r>
              <a:rPr lang="hu-HU" sz="2400" b="1" dirty="0"/>
              <a:t>Attitűd</a:t>
            </a:r>
            <a:r>
              <a:rPr lang="hu-HU" sz="2400" dirty="0"/>
              <a:t>: </a:t>
            </a:r>
            <a:r>
              <a:rPr lang="hu-HU" sz="2000" dirty="0"/>
              <a:t>pl. Nyitott az olyan befogadó nyelvezet és gyakorlatok alkalmazására, amelyek minden diákot, de különösen az </a:t>
            </a:r>
            <a:r>
              <a:rPr lang="hu-HU" sz="2000" dirty="0" err="1"/>
              <a:t>alulreprezentált</a:t>
            </a:r>
            <a:r>
              <a:rPr lang="hu-HU" sz="2000" dirty="0"/>
              <a:t> csoportokhoz tartozó diákokat arra ösztönöznek, hogy érezzék azt, értékelik őket és kompetensek a STEM területeken.</a:t>
            </a:r>
          </a:p>
          <a:p>
            <a:endParaRPr lang="hu-HU" sz="2000" dirty="0"/>
          </a:p>
          <a:p>
            <a:r>
              <a:rPr lang="hu-HU" sz="2400" b="1" dirty="0"/>
              <a:t>Autonómia</a:t>
            </a:r>
            <a:r>
              <a:rPr lang="hu-HU" sz="2400" dirty="0"/>
              <a:t>: </a:t>
            </a:r>
            <a:r>
              <a:rPr lang="hu-HU" sz="2000" dirty="0"/>
              <a:t>pl.</a:t>
            </a:r>
            <a:r>
              <a:rPr lang="hu-HU" sz="2400" dirty="0"/>
              <a:t> </a:t>
            </a:r>
            <a:r>
              <a:rPr lang="hu-HU" sz="2000" dirty="0"/>
              <a:t>Képes stratégiák kidolgozására a diákok digitális írástudásának támogatása érdekében a STEM területeken.</a:t>
            </a:r>
          </a:p>
          <a:p>
            <a:endParaRPr lang="hu-HU" sz="2400" dirty="0"/>
          </a:p>
        </p:txBody>
      </p:sp>
    </p:spTree>
    <p:extLst>
      <p:ext uri="{BB962C8B-B14F-4D97-AF65-F5344CB8AC3E}">
        <p14:creationId xmlns:p14="http://schemas.microsoft.com/office/powerpoint/2010/main" val="1797282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C8E04B39-DDE6-3FE4-6FF9-A5957B0E3563}"/>
            </a:ext>
          </a:extLst>
        </p:cNvPr>
        <p:cNvGrpSpPr/>
        <p:nvPr/>
      </p:nvGrpSpPr>
      <p:grpSpPr>
        <a:xfrm>
          <a:off x="0" y="0"/>
          <a:ext cx="0" cy="0"/>
          <a:chOff x="0" y="0"/>
          <a:chExt cx="0" cy="0"/>
        </a:xfrm>
      </p:grpSpPr>
      <p:pic>
        <p:nvPicPr>
          <p:cNvPr id="5" name="Kuva 4">
            <a:extLst>
              <a:ext uri="{FF2B5EF4-FFF2-40B4-BE49-F238E27FC236}">
                <a16:creationId xmlns:a16="http://schemas.microsoft.com/office/drawing/2014/main" id="{D7629924-5064-7D01-CF16-D94AFFC517B8}"/>
              </a:ext>
            </a:extLst>
          </p:cNvPr>
          <p:cNvPicPr>
            <a:picLocks noChangeAspect="1"/>
          </p:cNvPicPr>
          <p:nvPr/>
        </p:nvPicPr>
        <p:blipFill>
          <a:blip r:embed="rId3"/>
          <a:stretch>
            <a:fillRect/>
          </a:stretch>
        </p:blipFill>
        <p:spPr>
          <a:xfrm>
            <a:off x="10103556" y="4869479"/>
            <a:ext cx="1736191" cy="1759085"/>
          </a:xfrm>
          <a:prstGeom prst="rect">
            <a:avLst/>
          </a:prstGeom>
        </p:spPr>
      </p:pic>
      <p:sp>
        <p:nvSpPr>
          <p:cNvPr id="2" name="Szövegdoboz 1">
            <a:extLst>
              <a:ext uri="{FF2B5EF4-FFF2-40B4-BE49-F238E27FC236}">
                <a16:creationId xmlns:a16="http://schemas.microsoft.com/office/drawing/2014/main" id="{449103AC-CF11-5911-4CD4-423C2A2A37BD}"/>
              </a:ext>
            </a:extLst>
          </p:cNvPr>
          <p:cNvSpPr txBox="1"/>
          <p:nvPr/>
        </p:nvSpPr>
        <p:spPr>
          <a:xfrm>
            <a:off x="1983783" y="402957"/>
            <a:ext cx="6557885" cy="769441"/>
          </a:xfrm>
          <a:prstGeom prst="rect">
            <a:avLst/>
          </a:prstGeom>
          <a:noFill/>
        </p:spPr>
        <p:txBody>
          <a:bodyPr wrap="none" rtlCol="0">
            <a:spAutoFit/>
          </a:bodyPr>
          <a:lstStyle/>
          <a:p>
            <a:r>
              <a:rPr lang="hu-HU" sz="4400" b="1" dirty="0"/>
              <a:t>Értékelés a képzés végén</a:t>
            </a:r>
          </a:p>
        </p:txBody>
      </p:sp>
      <p:sp>
        <p:nvSpPr>
          <p:cNvPr id="4" name="Szövegdoboz 3">
            <a:extLst>
              <a:ext uri="{FF2B5EF4-FFF2-40B4-BE49-F238E27FC236}">
                <a16:creationId xmlns:a16="http://schemas.microsoft.com/office/drawing/2014/main" id="{ADA5AC60-ACEB-E0AC-7F15-32E687A95F15}"/>
              </a:ext>
            </a:extLst>
          </p:cNvPr>
          <p:cNvSpPr txBox="1"/>
          <p:nvPr/>
        </p:nvSpPr>
        <p:spPr>
          <a:xfrm>
            <a:off x="1007391" y="1430013"/>
            <a:ext cx="9593450" cy="5025030"/>
          </a:xfrm>
          <a:prstGeom prst="rect">
            <a:avLst/>
          </a:prstGeom>
          <a:noFill/>
        </p:spPr>
        <p:txBody>
          <a:bodyPr wrap="square">
            <a:spAutoFit/>
          </a:bodyPr>
          <a:lstStyle/>
          <a:p>
            <a:pPr marL="342900" indent="-342900">
              <a:lnSpc>
                <a:spcPct val="150000"/>
              </a:lnSpc>
              <a:spcBef>
                <a:spcPts val="0"/>
              </a:spcBef>
              <a:buFont typeface="Arial" panose="020B0604020202020204" pitchFamily="34" charset="0"/>
              <a:buChar char="•"/>
            </a:pPr>
            <a:r>
              <a:rPr lang="hu-HU" sz="2400" dirty="0">
                <a:latin typeface="+mj-lt"/>
              </a:rPr>
              <a:t>Formatív értékelés: tanulási egységenként online tesztek formájában</a:t>
            </a:r>
          </a:p>
          <a:p>
            <a:pPr marL="342900" indent="-342900">
              <a:lnSpc>
                <a:spcPct val="150000"/>
              </a:lnSpc>
              <a:spcBef>
                <a:spcPts val="0"/>
              </a:spcBef>
              <a:buFont typeface="Arial" panose="020B0604020202020204" pitchFamily="34" charset="0"/>
              <a:buChar char="•"/>
            </a:pPr>
            <a:r>
              <a:rPr lang="hu-HU" sz="2400" dirty="0" err="1">
                <a:latin typeface="+mj-lt"/>
              </a:rPr>
              <a:t>Szummatív</a:t>
            </a:r>
            <a:r>
              <a:rPr lang="hu-HU" sz="2400" dirty="0">
                <a:latin typeface="+mj-lt"/>
              </a:rPr>
              <a:t> értékelés: óravázlat készítése oktatási segédanyagokkal együtt, melyben megjelennek az egyes modulok ismeretei (elkészítése beleszámít a 156 órába)</a:t>
            </a:r>
          </a:p>
          <a:p>
            <a:pPr marL="342900" indent="-342900">
              <a:lnSpc>
                <a:spcPct val="150000"/>
              </a:lnSpc>
              <a:spcBef>
                <a:spcPts val="0"/>
              </a:spcBef>
              <a:buFont typeface="Arial" panose="020B0604020202020204" pitchFamily="34" charset="0"/>
              <a:buChar char="•"/>
            </a:pPr>
            <a:r>
              <a:rPr lang="hu-HU" sz="2400" dirty="0">
                <a:latin typeface="+mj-lt"/>
              </a:rPr>
              <a:t>Peer </a:t>
            </a:r>
            <a:r>
              <a:rPr lang="hu-HU" sz="2400" dirty="0" err="1">
                <a:latin typeface="+mj-lt"/>
              </a:rPr>
              <a:t>review</a:t>
            </a:r>
            <a:r>
              <a:rPr lang="hu-HU" sz="2400" dirty="0">
                <a:latin typeface="+mj-lt"/>
              </a:rPr>
              <a:t>: legalább egy hallgatótárs óravázlatának értékelése</a:t>
            </a:r>
          </a:p>
          <a:p>
            <a:pPr marL="342900" indent="-342900">
              <a:lnSpc>
                <a:spcPct val="150000"/>
              </a:lnSpc>
              <a:spcBef>
                <a:spcPts val="0"/>
              </a:spcBef>
              <a:buFont typeface="Arial" panose="020B0604020202020204" pitchFamily="34" charset="0"/>
              <a:buChar char="•"/>
            </a:pPr>
            <a:r>
              <a:rPr lang="hu-HU" sz="2400" dirty="0">
                <a:latin typeface="+mj-lt"/>
              </a:rPr>
              <a:t>Oktatói értékelés: a végső óravázlat előre ismertetett szempontok alapján való értékelése</a:t>
            </a:r>
          </a:p>
          <a:p>
            <a:pPr marL="342900" indent="-342900">
              <a:lnSpc>
                <a:spcPct val="150000"/>
              </a:lnSpc>
              <a:spcBef>
                <a:spcPts val="0"/>
              </a:spcBef>
              <a:buFont typeface="Arial" panose="020B0604020202020204" pitchFamily="34" charset="0"/>
              <a:buChar char="•"/>
            </a:pPr>
            <a:r>
              <a:rPr lang="hu-HU" sz="2400" dirty="0">
                <a:latin typeface="+mj-lt"/>
              </a:rPr>
              <a:t>Sikeres teljesítés: min. 65 % elérésével</a:t>
            </a:r>
          </a:p>
          <a:p>
            <a:pPr marL="342900" indent="-342900">
              <a:lnSpc>
                <a:spcPct val="150000"/>
              </a:lnSpc>
              <a:spcBef>
                <a:spcPts val="0"/>
              </a:spcBef>
              <a:buFont typeface="Arial" panose="020B0604020202020204" pitchFamily="34" charset="0"/>
              <a:buChar char="•"/>
            </a:pPr>
            <a:r>
              <a:rPr lang="hu-HU" sz="2400" dirty="0">
                <a:latin typeface="+mj-lt"/>
              </a:rPr>
              <a:t>Sikertelen teljesítés esetén egy alkalommal javítási lehetőség</a:t>
            </a:r>
          </a:p>
        </p:txBody>
      </p:sp>
    </p:spTree>
    <p:extLst>
      <p:ext uri="{BB962C8B-B14F-4D97-AF65-F5344CB8AC3E}">
        <p14:creationId xmlns:p14="http://schemas.microsoft.com/office/powerpoint/2010/main" val="1056405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Szövegdoboz 1">
            <a:extLst>
              <a:ext uri="{FF2B5EF4-FFF2-40B4-BE49-F238E27FC236}">
                <a16:creationId xmlns:a16="http://schemas.microsoft.com/office/drawing/2014/main" id="{3626DF31-8617-9DD3-2DBE-F1C06404B1AB}"/>
              </a:ext>
            </a:extLst>
          </p:cNvPr>
          <p:cNvSpPr txBox="1"/>
          <p:nvPr/>
        </p:nvSpPr>
        <p:spPr>
          <a:xfrm>
            <a:off x="8880528" y="542441"/>
            <a:ext cx="2777748" cy="1015663"/>
          </a:xfrm>
          <a:prstGeom prst="rect">
            <a:avLst/>
          </a:prstGeom>
          <a:noFill/>
        </p:spPr>
        <p:txBody>
          <a:bodyPr wrap="none" rtlCol="0">
            <a:spAutoFit/>
          </a:bodyPr>
          <a:lstStyle/>
          <a:p>
            <a:r>
              <a:rPr lang="hu-HU" sz="2000" dirty="0">
                <a:hlinkClick r:id="rId2"/>
              </a:rPr>
              <a:t>edina.kiss@ttk.elte.hu</a:t>
            </a:r>
            <a:endParaRPr lang="hu-HU" sz="2000" dirty="0"/>
          </a:p>
          <a:p>
            <a:r>
              <a:rPr lang="hu-HU" sz="2000" dirty="0">
                <a:hlinkClick r:id="rId3"/>
              </a:rPr>
              <a:t>luca.szalay@ttk.elte.hu</a:t>
            </a:r>
            <a:endParaRPr lang="hu-HU" sz="2000" dirty="0"/>
          </a:p>
          <a:p>
            <a:endParaRPr lang="hu-HU" sz="2000" dirty="0"/>
          </a:p>
        </p:txBody>
      </p:sp>
    </p:spTree>
    <p:extLst>
      <p:ext uri="{BB962C8B-B14F-4D97-AF65-F5344CB8AC3E}">
        <p14:creationId xmlns:p14="http://schemas.microsoft.com/office/powerpoint/2010/main" val="495870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64558-CD81-92D1-9102-E35EB73C45DF}"/>
            </a:ext>
          </a:extLst>
        </p:cNvPr>
        <p:cNvGrpSpPr/>
        <p:nvPr/>
      </p:nvGrpSpPr>
      <p:grpSpPr>
        <a:xfrm>
          <a:off x="0" y="0"/>
          <a:ext cx="0" cy="0"/>
          <a:chOff x="0" y="0"/>
          <a:chExt cx="0" cy="0"/>
        </a:xfrm>
      </p:grpSpPr>
      <p:pic>
        <p:nvPicPr>
          <p:cNvPr id="5" name="Kuva 4">
            <a:extLst>
              <a:ext uri="{FF2B5EF4-FFF2-40B4-BE49-F238E27FC236}">
                <a16:creationId xmlns:a16="http://schemas.microsoft.com/office/drawing/2014/main" id="{80C3019F-D5C5-E9D8-9107-554BB29DAF4A}"/>
              </a:ext>
            </a:extLst>
          </p:cNvPr>
          <p:cNvPicPr>
            <a:picLocks noChangeAspect="1"/>
          </p:cNvPicPr>
          <p:nvPr/>
        </p:nvPicPr>
        <p:blipFill>
          <a:blip r:embed="rId3"/>
          <a:stretch>
            <a:fillRect/>
          </a:stretch>
        </p:blipFill>
        <p:spPr>
          <a:xfrm>
            <a:off x="10103556" y="4869479"/>
            <a:ext cx="1736191" cy="1759085"/>
          </a:xfrm>
          <a:prstGeom prst="rect">
            <a:avLst/>
          </a:prstGeom>
        </p:spPr>
      </p:pic>
      <p:sp>
        <p:nvSpPr>
          <p:cNvPr id="2" name="Cím 1">
            <a:extLst>
              <a:ext uri="{FF2B5EF4-FFF2-40B4-BE49-F238E27FC236}">
                <a16:creationId xmlns:a16="http://schemas.microsoft.com/office/drawing/2014/main" id="{477B8EBA-4294-9139-CE58-92B3DE28C9D5}"/>
              </a:ext>
            </a:extLst>
          </p:cNvPr>
          <p:cNvSpPr>
            <a:spLocks noGrp="1"/>
          </p:cNvSpPr>
          <p:nvPr>
            <p:ph type="title"/>
          </p:nvPr>
        </p:nvSpPr>
        <p:spPr>
          <a:xfrm>
            <a:off x="1324147" y="365125"/>
            <a:ext cx="10515600" cy="1325563"/>
          </a:xfrm>
        </p:spPr>
        <p:txBody>
          <a:bodyPr>
            <a:noAutofit/>
          </a:bodyPr>
          <a:lstStyle/>
          <a:p>
            <a:r>
              <a:rPr lang="hu-HU" sz="3200" dirty="0">
                <a:latin typeface="+mj-lt"/>
              </a:rPr>
              <a:t>„</a:t>
            </a:r>
            <a:r>
              <a:rPr lang="hu-HU" sz="3200" i="1" dirty="0" err="1">
                <a:latin typeface="+mj-lt"/>
              </a:rPr>
              <a:t>Trans-national</a:t>
            </a:r>
            <a:r>
              <a:rPr lang="hu-HU" sz="3200" i="1" dirty="0">
                <a:latin typeface="+mj-lt"/>
              </a:rPr>
              <a:t> STEM </a:t>
            </a:r>
            <a:r>
              <a:rPr lang="hu-HU" sz="3200" i="1" dirty="0" err="1">
                <a:latin typeface="+mj-lt"/>
              </a:rPr>
              <a:t>teacher</a:t>
            </a:r>
            <a:r>
              <a:rPr lang="hu-HU" sz="3200" i="1" dirty="0">
                <a:latin typeface="+mj-lt"/>
              </a:rPr>
              <a:t> </a:t>
            </a:r>
            <a:r>
              <a:rPr lang="hu-HU" sz="3200" i="1" dirty="0" err="1">
                <a:latin typeface="+mj-lt"/>
              </a:rPr>
              <a:t>education</a:t>
            </a:r>
            <a:r>
              <a:rPr lang="hu-HU" sz="3200" i="1" dirty="0">
                <a:latin typeface="+mj-lt"/>
              </a:rPr>
              <a:t> </a:t>
            </a:r>
            <a:r>
              <a:rPr lang="hu-HU" sz="3200" i="1" dirty="0" err="1">
                <a:latin typeface="+mj-lt"/>
              </a:rPr>
              <a:t>focusing</a:t>
            </a:r>
            <a:r>
              <a:rPr lang="hu-HU" sz="3200" i="1" dirty="0">
                <a:latin typeface="+mj-lt"/>
              </a:rPr>
              <a:t> </a:t>
            </a:r>
            <a:r>
              <a:rPr lang="hu-HU" sz="3200" i="1" dirty="0" err="1">
                <a:latin typeface="+mj-lt"/>
              </a:rPr>
              <a:t>on</a:t>
            </a:r>
            <a:r>
              <a:rPr lang="hu-HU" sz="3200" i="1" dirty="0">
                <a:latin typeface="+mj-lt"/>
              </a:rPr>
              <a:t> </a:t>
            </a:r>
            <a:r>
              <a:rPr lang="hu-HU" sz="3200" i="1" dirty="0" err="1">
                <a:latin typeface="+mj-lt"/>
              </a:rPr>
              <a:t>transversal</a:t>
            </a:r>
            <a:r>
              <a:rPr lang="hu-HU" sz="3200" i="1" dirty="0">
                <a:latin typeface="+mj-lt"/>
              </a:rPr>
              <a:t> </a:t>
            </a:r>
            <a:r>
              <a:rPr lang="hu-HU" sz="3200" i="1" dirty="0" err="1">
                <a:latin typeface="+mj-lt"/>
              </a:rPr>
              <a:t>competence</a:t>
            </a:r>
            <a:r>
              <a:rPr lang="hu-HU" sz="3200" i="1" dirty="0">
                <a:latin typeface="+mj-lt"/>
              </a:rPr>
              <a:t> and </a:t>
            </a:r>
            <a:r>
              <a:rPr lang="hu-HU" sz="3200" i="1" dirty="0" err="1">
                <a:latin typeface="+mj-lt"/>
              </a:rPr>
              <a:t>sustainability</a:t>
            </a:r>
            <a:r>
              <a:rPr lang="hu-HU" sz="3200" i="1" dirty="0">
                <a:latin typeface="+mj-lt"/>
              </a:rPr>
              <a:t> </a:t>
            </a:r>
            <a:r>
              <a:rPr lang="hu-HU" sz="3200" i="1" dirty="0" err="1">
                <a:latin typeface="+mj-lt"/>
              </a:rPr>
              <a:t>education</a:t>
            </a:r>
            <a:r>
              <a:rPr lang="hu-HU" sz="3200" dirty="0">
                <a:latin typeface="+mj-lt"/>
              </a:rPr>
              <a:t>” („</a:t>
            </a:r>
            <a:r>
              <a:rPr lang="hu-HU" sz="3200" u="sng" dirty="0" err="1">
                <a:latin typeface="+mj-lt"/>
                <a:hlinkClick r:id="rId4"/>
              </a:rPr>
              <a:t>acaSTEMy</a:t>
            </a:r>
            <a:r>
              <a:rPr lang="hu-HU" sz="3200" dirty="0">
                <a:latin typeface="+mj-lt"/>
              </a:rPr>
              <a:t>”)</a:t>
            </a:r>
          </a:p>
        </p:txBody>
      </p:sp>
      <p:sp>
        <p:nvSpPr>
          <p:cNvPr id="3" name="Tartalom helye 2">
            <a:extLst>
              <a:ext uri="{FF2B5EF4-FFF2-40B4-BE49-F238E27FC236}">
                <a16:creationId xmlns:a16="http://schemas.microsoft.com/office/drawing/2014/main" id="{A29BCE65-6F52-AF34-D5A0-E902B92310F6}"/>
              </a:ext>
            </a:extLst>
          </p:cNvPr>
          <p:cNvSpPr>
            <a:spLocks noGrp="1"/>
          </p:cNvSpPr>
          <p:nvPr>
            <p:ph idx="1"/>
          </p:nvPr>
        </p:nvSpPr>
        <p:spPr>
          <a:xfrm>
            <a:off x="838200" y="2309247"/>
            <a:ext cx="10515600" cy="3867716"/>
          </a:xfrm>
        </p:spPr>
        <p:txBody>
          <a:bodyPr/>
          <a:lstStyle/>
          <a:p>
            <a:r>
              <a:rPr lang="hu-HU" dirty="0">
                <a:latin typeface="+mj-lt"/>
              </a:rPr>
              <a:t>ERASMUS+ </a:t>
            </a:r>
            <a:r>
              <a:rPr lang="hu-HU" dirty="0" err="1">
                <a:latin typeface="+mj-lt"/>
              </a:rPr>
              <a:t>Teachers</a:t>
            </a:r>
            <a:r>
              <a:rPr lang="hu-HU" dirty="0">
                <a:latin typeface="+mj-lt"/>
              </a:rPr>
              <a:t>’ </a:t>
            </a:r>
            <a:r>
              <a:rPr lang="hu-HU" dirty="0" err="1">
                <a:latin typeface="+mj-lt"/>
              </a:rPr>
              <a:t>Academy</a:t>
            </a:r>
            <a:r>
              <a:rPr lang="hu-HU" dirty="0">
                <a:latin typeface="+mj-lt"/>
              </a:rPr>
              <a:t> projekt</a:t>
            </a:r>
          </a:p>
          <a:p>
            <a:endParaRPr lang="hu-HU" dirty="0">
              <a:latin typeface="+mj-lt"/>
            </a:endParaRPr>
          </a:p>
          <a:p>
            <a:r>
              <a:rPr lang="hu-HU" dirty="0">
                <a:latin typeface="+mj-lt"/>
              </a:rPr>
              <a:t>2023. június 1. – 2026. május 31. (később 4 hónappal hosszabbítva)</a:t>
            </a:r>
          </a:p>
          <a:p>
            <a:endParaRPr lang="hu-HU" dirty="0">
              <a:latin typeface="+mj-lt"/>
            </a:endParaRPr>
          </a:p>
          <a:p>
            <a:r>
              <a:rPr lang="hu-HU" dirty="0">
                <a:latin typeface="+mj-lt"/>
              </a:rPr>
              <a:t>Célok:</a:t>
            </a:r>
          </a:p>
          <a:p>
            <a:pPr lvl="1"/>
            <a:r>
              <a:rPr lang="hu-HU" dirty="0">
                <a:latin typeface="+mj-lt"/>
              </a:rPr>
              <a:t>Képzések STEM tanárok részére (modulok, </a:t>
            </a:r>
            <a:r>
              <a:rPr lang="hu-HU" dirty="0" err="1">
                <a:latin typeface="+mj-lt"/>
              </a:rPr>
              <a:t>mikrotanúsítványok</a:t>
            </a:r>
            <a:r>
              <a:rPr lang="hu-HU" dirty="0">
                <a:latin typeface="+mj-lt"/>
              </a:rPr>
              <a:t>)</a:t>
            </a:r>
          </a:p>
          <a:p>
            <a:pPr lvl="1"/>
            <a:r>
              <a:rPr lang="hu-HU" dirty="0">
                <a:latin typeface="+mj-lt"/>
              </a:rPr>
              <a:t>Nemzetközi mobilitási modell (</a:t>
            </a:r>
            <a:r>
              <a:rPr lang="hu-HU" dirty="0" err="1">
                <a:latin typeface="+mj-lt"/>
              </a:rPr>
              <a:t>job-shadowing</a:t>
            </a:r>
            <a:r>
              <a:rPr lang="hu-HU" dirty="0">
                <a:latin typeface="+mj-lt"/>
              </a:rPr>
              <a:t>)</a:t>
            </a:r>
          </a:p>
          <a:p>
            <a:pPr lvl="1"/>
            <a:r>
              <a:rPr lang="hu-HU" dirty="0">
                <a:latin typeface="+mj-lt"/>
              </a:rPr>
              <a:t>Közös szakdolgozatvezetés (co-</a:t>
            </a:r>
            <a:r>
              <a:rPr lang="hu-HU" dirty="0" err="1">
                <a:latin typeface="+mj-lt"/>
              </a:rPr>
              <a:t>supervision</a:t>
            </a:r>
            <a:r>
              <a:rPr lang="hu-HU" dirty="0">
                <a:latin typeface="+mj-lt"/>
              </a:rPr>
              <a:t>)</a:t>
            </a:r>
          </a:p>
        </p:txBody>
      </p:sp>
    </p:spTree>
    <p:extLst>
      <p:ext uri="{BB962C8B-B14F-4D97-AF65-F5344CB8AC3E}">
        <p14:creationId xmlns:p14="http://schemas.microsoft.com/office/powerpoint/2010/main" val="8885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97F63BD-863F-6387-5A06-FDF956AE2E26}"/>
              </a:ext>
            </a:extLst>
          </p:cNvPr>
          <p:cNvSpPr>
            <a:spLocks noGrp="1"/>
          </p:cNvSpPr>
          <p:nvPr>
            <p:ph type="title"/>
          </p:nvPr>
        </p:nvSpPr>
        <p:spPr>
          <a:xfrm>
            <a:off x="1340617" y="43383"/>
            <a:ext cx="10851382" cy="1106991"/>
          </a:xfrm>
        </p:spPr>
        <p:txBody>
          <a:bodyPr>
            <a:normAutofit/>
          </a:bodyPr>
          <a:lstStyle/>
          <a:p>
            <a:pPr algn="ctr"/>
            <a:r>
              <a:rPr lang="hu-HU" dirty="0">
                <a:latin typeface="+mj-lt"/>
              </a:rPr>
              <a:t>A modulok fejlesztése és jellemzői</a:t>
            </a:r>
            <a:endParaRPr lang="en-GB" sz="3200" b="0" dirty="0">
              <a:latin typeface="+mj-lt"/>
            </a:endParaRPr>
          </a:p>
        </p:txBody>
      </p:sp>
      <p:sp>
        <p:nvSpPr>
          <p:cNvPr id="3" name="Sisällön paikkamerkki 2">
            <a:extLst>
              <a:ext uri="{FF2B5EF4-FFF2-40B4-BE49-F238E27FC236}">
                <a16:creationId xmlns:a16="http://schemas.microsoft.com/office/drawing/2014/main" id="{0ECF8E2C-01DE-0E1E-B737-AF4BA2438BC8}"/>
              </a:ext>
            </a:extLst>
          </p:cNvPr>
          <p:cNvSpPr>
            <a:spLocks noGrp="1"/>
          </p:cNvSpPr>
          <p:nvPr>
            <p:ph idx="1"/>
          </p:nvPr>
        </p:nvSpPr>
        <p:spPr>
          <a:xfrm>
            <a:off x="1180214" y="1327355"/>
            <a:ext cx="10659533" cy="5301209"/>
          </a:xfrm>
        </p:spPr>
        <p:txBody>
          <a:bodyPr>
            <a:normAutofit fontScale="92500" lnSpcReduction="10000"/>
          </a:bodyPr>
          <a:lstStyle/>
          <a:p>
            <a:r>
              <a:rPr lang="hu-HU" b="1" dirty="0">
                <a:latin typeface="+mj-lt"/>
              </a:rPr>
              <a:t>Tartalom</a:t>
            </a:r>
          </a:p>
          <a:p>
            <a:pPr lvl="1"/>
            <a:r>
              <a:rPr lang="hu-HU" dirty="0">
                <a:latin typeface="+mj-lt"/>
              </a:rPr>
              <a:t>Alapja a tanárok igényei</a:t>
            </a:r>
            <a:endParaRPr lang="en-GB" dirty="0">
              <a:latin typeface="+mj-lt"/>
            </a:endParaRPr>
          </a:p>
          <a:p>
            <a:pPr lvl="1"/>
            <a:r>
              <a:rPr lang="hu-HU" dirty="0">
                <a:latin typeface="+mj-lt"/>
              </a:rPr>
              <a:t>A projektben készült kérdőív elemzése alapján</a:t>
            </a:r>
            <a:r>
              <a:rPr lang="en-GB" dirty="0">
                <a:latin typeface="+mj-lt"/>
              </a:rPr>
              <a:t>;</a:t>
            </a:r>
          </a:p>
          <a:p>
            <a:pPr lvl="1"/>
            <a:r>
              <a:rPr lang="hu-HU" dirty="0">
                <a:latin typeface="+mj-lt"/>
              </a:rPr>
              <a:t>Saját: 1. hibrid szeminárium</a:t>
            </a:r>
            <a:r>
              <a:rPr lang="en-GB" dirty="0">
                <a:latin typeface="+mj-lt"/>
              </a:rPr>
              <a:t> </a:t>
            </a:r>
            <a:r>
              <a:rPr lang="hu-HU" dirty="0">
                <a:latin typeface="+mj-lt"/>
              </a:rPr>
              <a:t>összefoglalója </a:t>
            </a:r>
            <a:r>
              <a:rPr lang="en-GB" dirty="0">
                <a:latin typeface="+mj-lt"/>
              </a:rPr>
              <a:t>(Budapest, 02.07.2024</a:t>
            </a:r>
            <a:r>
              <a:rPr lang="hu-HU" dirty="0">
                <a:latin typeface="+mj-lt"/>
              </a:rPr>
              <a:t>.</a:t>
            </a:r>
            <a:r>
              <a:rPr lang="en-GB" dirty="0">
                <a:latin typeface="+mj-lt"/>
              </a:rPr>
              <a:t>)</a:t>
            </a:r>
            <a:r>
              <a:rPr lang="hu-HU" dirty="0">
                <a:latin typeface="+mj-lt"/>
              </a:rPr>
              <a:t>.</a:t>
            </a:r>
            <a:endParaRPr lang="en-GB" dirty="0">
              <a:latin typeface="+mj-lt"/>
            </a:endParaRPr>
          </a:p>
          <a:p>
            <a:r>
              <a:rPr lang="hu-HU" b="1" dirty="0">
                <a:latin typeface="+mj-lt"/>
              </a:rPr>
              <a:t>Megvalósítandó</a:t>
            </a:r>
            <a:r>
              <a:rPr lang="en-GB" b="1" dirty="0">
                <a:latin typeface="+mj-lt"/>
              </a:rPr>
              <a:t>:</a:t>
            </a:r>
          </a:p>
          <a:p>
            <a:pPr lvl="1"/>
            <a:r>
              <a:rPr lang="hu-HU" dirty="0">
                <a:latin typeface="+mj-lt"/>
              </a:rPr>
              <a:t>A tanárképzésben és a tanártovábbképzésben</a:t>
            </a:r>
            <a:r>
              <a:rPr lang="en-GB" dirty="0">
                <a:latin typeface="+mj-lt"/>
              </a:rPr>
              <a:t>;</a:t>
            </a:r>
          </a:p>
          <a:p>
            <a:pPr lvl="1"/>
            <a:r>
              <a:rPr lang="hu-HU" dirty="0">
                <a:latin typeface="+mj-lt"/>
              </a:rPr>
              <a:t>A tanárok által az oktatásban</a:t>
            </a:r>
            <a:r>
              <a:rPr lang="en-GB" dirty="0">
                <a:latin typeface="+mj-lt"/>
              </a:rPr>
              <a:t>.</a:t>
            </a:r>
          </a:p>
          <a:p>
            <a:r>
              <a:rPr lang="hu-HU" b="1" dirty="0">
                <a:latin typeface="+mj-lt"/>
              </a:rPr>
              <a:t>Célok: </a:t>
            </a:r>
          </a:p>
          <a:p>
            <a:pPr lvl="1"/>
            <a:r>
              <a:rPr lang="hu-HU" b="1" dirty="0">
                <a:latin typeface="+mj-lt"/>
              </a:rPr>
              <a:t>„</a:t>
            </a:r>
            <a:r>
              <a:rPr lang="en-US" b="1" dirty="0">
                <a:latin typeface="+mj-lt"/>
              </a:rPr>
              <a:t> STEM </a:t>
            </a:r>
            <a:r>
              <a:rPr lang="en-US" b="1" dirty="0" err="1">
                <a:latin typeface="+mj-lt"/>
              </a:rPr>
              <a:t>pályaorientált</a:t>
            </a:r>
            <a:r>
              <a:rPr lang="en-US" b="1" dirty="0">
                <a:latin typeface="+mj-lt"/>
              </a:rPr>
              <a:t> </a:t>
            </a:r>
            <a:r>
              <a:rPr lang="en-US" b="1" dirty="0" err="1">
                <a:latin typeface="+mj-lt"/>
              </a:rPr>
              <a:t>tanulás</a:t>
            </a:r>
            <a:r>
              <a:rPr lang="en-US" b="1" dirty="0">
                <a:latin typeface="+mj-lt"/>
              </a:rPr>
              <a:t> </a:t>
            </a:r>
            <a:r>
              <a:rPr lang="en-US" dirty="0" err="1">
                <a:latin typeface="+mj-lt"/>
              </a:rPr>
              <a:t>kontextus</a:t>
            </a:r>
            <a:r>
              <a:rPr lang="en-US" dirty="0">
                <a:latin typeface="+mj-lt"/>
              </a:rPr>
              <a:t> </a:t>
            </a:r>
            <a:r>
              <a:rPr lang="en-US" dirty="0" err="1">
                <a:latin typeface="+mj-lt"/>
              </a:rPr>
              <a:t>alapú</a:t>
            </a:r>
            <a:r>
              <a:rPr lang="en-US" dirty="0">
                <a:latin typeface="+mj-lt"/>
              </a:rPr>
              <a:t> </a:t>
            </a:r>
            <a:r>
              <a:rPr lang="en-US" dirty="0" err="1">
                <a:latin typeface="+mj-lt"/>
              </a:rPr>
              <a:t>tanítási-tanulási</a:t>
            </a:r>
            <a:r>
              <a:rPr lang="en-US" dirty="0">
                <a:latin typeface="+mj-lt"/>
              </a:rPr>
              <a:t> </a:t>
            </a:r>
            <a:r>
              <a:rPr lang="en-US" dirty="0" err="1">
                <a:latin typeface="+mj-lt"/>
              </a:rPr>
              <a:t>megközelítéssel</a:t>
            </a:r>
            <a:r>
              <a:rPr lang="en-US" dirty="0">
                <a:latin typeface="+mj-lt"/>
              </a:rPr>
              <a:t>” (</a:t>
            </a:r>
            <a:r>
              <a:rPr lang="en-US" dirty="0" err="1">
                <a:latin typeface="+mj-lt"/>
              </a:rPr>
              <a:t>idézet</a:t>
            </a:r>
            <a:r>
              <a:rPr lang="en-US" dirty="0">
                <a:latin typeface="+mj-lt"/>
              </a:rPr>
              <a:t> a</a:t>
            </a:r>
            <a:r>
              <a:rPr lang="hu-HU" dirty="0">
                <a:latin typeface="+mj-lt"/>
              </a:rPr>
              <a:t> pályázatból</a:t>
            </a:r>
            <a:r>
              <a:rPr lang="en-US" dirty="0">
                <a:latin typeface="+mj-lt"/>
              </a:rPr>
              <a:t>)</a:t>
            </a:r>
            <a:endParaRPr lang="hu-HU" dirty="0">
              <a:latin typeface="+mj-lt"/>
            </a:endParaRPr>
          </a:p>
          <a:p>
            <a:pPr lvl="1"/>
            <a:r>
              <a:rPr lang="hu-HU" b="1" dirty="0">
                <a:latin typeface="+mj-lt"/>
              </a:rPr>
              <a:t>Egészségnevelés</a:t>
            </a:r>
          </a:p>
          <a:p>
            <a:r>
              <a:rPr lang="hu-HU" b="1" dirty="0">
                <a:latin typeface="+mj-lt"/>
              </a:rPr>
              <a:t>Időtartam</a:t>
            </a:r>
          </a:p>
          <a:p>
            <a:pPr lvl="1"/>
            <a:r>
              <a:rPr lang="hu-HU" dirty="0">
                <a:latin typeface="+mj-lt"/>
              </a:rPr>
              <a:t>32 óra (modulonként más-más időbeosztással)</a:t>
            </a:r>
          </a:p>
          <a:p>
            <a:pPr lvl="1"/>
            <a:r>
              <a:rPr lang="hu-HU" dirty="0">
                <a:latin typeface="+mj-lt"/>
              </a:rPr>
              <a:t>jelenléti és aszinkron (később </a:t>
            </a:r>
            <a:r>
              <a:rPr lang="hu-HU" dirty="0" err="1">
                <a:latin typeface="+mj-lt"/>
              </a:rPr>
              <a:t>self</a:t>
            </a:r>
            <a:r>
              <a:rPr lang="hu-HU" dirty="0">
                <a:latin typeface="+mj-lt"/>
              </a:rPr>
              <a:t> </a:t>
            </a:r>
            <a:r>
              <a:rPr lang="hu-HU" dirty="0" err="1">
                <a:latin typeface="+mj-lt"/>
              </a:rPr>
              <a:t>paced</a:t>
            </a:r>
            <a:r>
              <a:rPr lang="hu-HU" dirty="0">
                <a:latin typeface="+mj-lt"/>
              </a:rPr>
              <a:t> – saját tempójú)</a:t>
            </a:r>
          </a:p>
        </p:txBody>
      </p:sp>
      <p:pic>
        <p:nvPicPr>
          <p:cNvPr id="5" name="Kuva 4">
            <a:extLst>
              <a:ext uri="{FF2B5EF4-FFF2-40B4-BE49-F238E27FC236}">
                <a16:creationId xmlns:a16="http://schemas.microsoft.com/office/drawing/2014/main" id="{39284BED-DF3C-DE4B-B002-7661B2A9E27D}"/>
              </a:ext>
            </a:extLst>
          </p:cNvPr>
          <p:cNvPicPr>
            <a:picLocks noChangeAspect="1"/>
          </p:cNvPicPr>
          <p:nvPr/>
        </p:nvPicPr>
        <p:blipFill>
          <a:blip r:embed="rId3"/>
          <a:stretch>
            <a:fillRect/>
          </a:stretch>
        </p:blipFill>
        <p:spPr>
          <a:xfrm>
            <a:off x="10103556" y="4869479"/>
            <a:ext cx="1736191" cy="1759085"/>
          </a:xfrm>
          <a:prstGeom prst="rect">
            <a:avLst/>
          </a:prstGeom>
        </p:spPr>
      </p:pic>
    </p:spTree>
    <p:extLst>
      <p:ext uri="{BB962C8B-B14F-4D97-AF65-F5344CB8AC3E}">
        <p14:creationId xmlns:p14="http://schemas.microsoft.com/office/powerpoint/2010/main" val="4081994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50AE8-5CCB-4F70-721E-281EB06C655F}"/>
            </a:ext>
          </a:extLst>
        </p:cNvPr>
        <p:cNvGrpSpPr/>
        <p:nvPr/>
      </p:nvGrpSpPr>
      <p:grpSpPr>
        <a:xfrm>
          <a:off x="0" y="0"/>
          <a:ext cx="0" cy="0"/>
          <a:chOff x="0" y="0"/>
          <a:chExt cx="0" cy="0"/>
        </a:xfrm>
      </p:grpSpPr>
      <p:pic>
        <p:nvPicPr>
          <p:cNvPr id="5" name="Kuva 4">
            <a:extLst>
              <a:ext uri="{FF2B5EF4-FFF2-40B4-BE49-F238E27FC236}">
                <a16:creationId xmlns:a16="http://schemas.microsoft.com/office/drawing/2014/main" id="{32285516-6EA7-79E0-2408-E4E1675BC6A3}"/>
              </a:ext>
            </a:extLst>
          </p:cNvPr>
          <p:cNvPicPr>
            <a:picLocks noChangeAspect="1"/>
          </p:cNvPicPr>
          <p:nvPr/>
        </p:nvPicPr>
        <p:blipFill>
          <a:blip r:embed="rId3"/>
          <a:stretch>
            <a:fillRect/>
          </a:stretch>
        </p:blipFill>
        <p:spPr>
          <a:xfrm>
            <a:off x="10103556" y="4869479"/>
            <a:ext cx="1736191" cy="1759085"/>
          </a:xfrm>
          <a:prstGeom prst="rect">
            <a:avLst/>
          </a:prstGeom>
        </p:spPr>
      </p:pic>
      <p:sp>
        <p:nvSpPr>
          <p:cNvPr id="2" name="Cím 1">
            <a:extLst>
              <a:ext uri="{FF2B5EF4-FFF2-40B4-BE49-F238E27FC236}">
                <a16:creationId xmlns:a16="http://schemas.microsoft.com/office/drawing/2014/main" id="{1A07F3E3-D266-9F6F-D153-63D37D736DFB}"/>
              </a:ext>
            </a:extLst>
          </p:cNvPr>
          <p:cNvSpPr>
            <a:spLocks noGrp="1"/>
          </p:cNvSpPr>
          <p:nvPr>
            <p:ph type="title"/>
          </p:nvPr>
        </p:nvSpPr>
        <p:spPr>
          <a:xfrm>
            <a:off x="2354502" y="334220"/>
            <a:ext cx="9485245" cy="1033669"/>
          </a:xfrm>
        </p:spPr>
        <p:txBody>
          <a:bodyPr>
            <a:normAutofit/>
          </a:bodyPr>
          <a:lstStyle/>
          <a:p>
            <a:r>
              <a:rPr lang="hu-HU" sz="4800" b="1" dirty="0" err="1">
                <a:latin typeface="+mj-lt"/>
              </a:rPr>
              <a:t>acaSTEMy</a:t>
            </a:r>
            <a:r>
              <a:rPr lang="hu-HU" sz="4800" b="1" dirty="0">
                <a:latin typeface="+mj-lt"/>
              </a:rPr>
              <a:t> modulok</a:t>
            </a:r>
          </a:p>
        </p:txBody>
      </p:sp>
      <p:sp>
        <p:nvSpPr>
          <p:cNvPr id="3" name="Tartalom helye 2">
            <a:extLst>
              <a:ext uri="{FF2B5EF4-FFF2-40B4-BE49-F238E27FC236}">
                <a16:creationId xmlns:a16="http://schemas.microsoft.com/office/drawing/2014/main" id="{9E382151-18BF-455E-8A1A-4AF8370F7AA7}"/>
              </a:ext>
            </a:extLst>
          </p:cNvPr>
          <p:cNvSpPr>
            <a:spLocks noGrp="1"/>
          </p:cNvSpPr>
          <p:nvPr>
            <p:ph idx="1"/>
          </p:nvPr>
        </p:nvSpPr>
        <p:spPr>
          <a:xfrm>
            <a:off x="966639" y="1806753"/>
            <a:ext cx="10258722" cy="3683358"/>
          </a:xfrm>
        </p:spPr>
        <p:txBody>
          <a:bodyPr anchor="ctr">
            <a:normAutofit/>
          </a:bodyPr>
          <a:lstStyle/>
          <a:p>
            <a:r>
              <a:rPr lang="hu-HU" sz="3200" dirty="0">
                <a:latin typeface="+mj-lt"/>
              </a:rPr>
              <a:t>Transzverzális készségek 1-2.</a:t>
            </a:r>
          </a:p>
          <a:p>
            <a:r>
              <a:rPr lang="hu-HU" sz="3200" dirty="0">
                <a:latin typeface="+mj-lt"/>
              </a:rPr>
              <a:t>Digitalizáció 1-2.</a:t>
            </a:r>
          </a:p>
          <a:p>
            <a:r>
              <a:rPr lang="hu-HU" sz="3200" dirty="0">
                <a:latin typeface="+mj-lt"/>
              </a:rPr>
              <a:t>Diverzitás (sokféleség) és </a:t>
            </a:r>
            <a:r>
              <a:rPr lang="hu-HU" sz="3200" dirty="0" err="1">
                <a:latin typeface="+mj-lt"/>
              </a:rPr>
              <a:t>inklúzió</a:t>
            </a:r>
            <a:r>
              <a:rPr lang="hu-HU" sz="3200" dirty="0">
                <a:latin typeface="+mj-lt"/>
              </a:rPr>
              <a:t> (befogadás) 1-2.</a:t>
            </a:r>
          </a:p>
          <a:p>
            <a:r>
              <a:rPr lang="hu-HU" sz="3200" dirty="0" err="1">
                <a:latin typeface="+mj-lt"/>
              </a:rPr>
              <a:t>Green</a:t>
            </a:r>
            <a:r>
              <a:rPr lang="hu-HU" sz="3200" dirty="0">
                <a:latin typeface="+mj-lt"/>
              </a:rPr>
              <a:t> </a:t>
            </a:r>
            <a:r>
              <a:rPr lang="hu-HU" sz="3200" dirty="0" err="1">
                <a:latin typeface="+mj-lt"/>
              </a:rPr>
              <a:t>Deal</a:t>
            </a:r>
            <a:r>
              <a:rPr lang="hu-HU" sz="3200" dirty="0">
                <a:latin typeface="+mj-lt"/>
              </a:rPr>
              <a:t> (Zöld Megállapodás) 1-2.</a:t>
            </a:r>
          </a:p>
          <a:p>
            <a:r>
              <a:rPr lang="hu-HU" sz="3200" dirty="0">
                <a:latin typeface="+mj-lt"/>
              </a:rPr>
              <a:t>Egészség és orvostudomány 1-2.</a:t>
            </a:r>
          </a:p>
        </p:txBody>
      </p:sp>
    </p:spTree>
    <p:extLst>
      <p:ext uri="{BB962C8B-B14F-4D97-AF65-F5344CB8AC3E}">
        <p14:creationId xmlns:p14="http://schemas.microsoft.com/office/powerpoint/2010/main" val="838349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DBA56-9334-DE41-8D69-D6EAD1450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3CDA0E-7761-0ED8-0852-4817AB912131}"/>
              </a:ext>
            </a:extLst>
          </p:cNvPr>
          <p:cNvSpPr>
            <a:spLocks noGrp="1"/>
          </p:cNvSpPr>
          <p:nvPr>
            <p:ph type="title"/>
          </p:nvPr>
        </p:nvSpPr>
        <p:spPr/>
        <p:txBody>
          <a:bodyPr>
            <a:normAutofit/>
          </a:bodyPr>
          <a:lstStyle/>
          <a:p>
            <a:r>
              <a:rPr lang="hu-HU" dirty="0">
                <a:latin typeface="+mj-lt"/>
              </a:rPr>
              <a:t>Tervek a modulok kipróbálásához</a:t>
            </a:r>
            <a:endParaRPr lang="en-GB" dirty="0">
              <a:latin typeface="+mj-lt"/>
            </a:endParaRPr>
          </a:p>
        </p:txBody>
      </p:sp>
      <p:sp>
        <p:nvSpPr>
          <p:cNvPr id="3" name="Content Placeholder 2">
            <a:extLst>
              <a:ext uri="{FF2B5EF4-FFF2-40B4-BE49-F238E27FC236}">
                <a16:creationId xmlns:a16="http://schemas.microsoft.com/office/drawing/2014/main" id="{9450BD33-3833-3A45-C6CC-9A2DC7C47769}"/>
              </a:ext>
            </a:extLst>
          </p:cNvPr>
          <p:cNvSpPr>
            <a:spLocks noGrp="1"/>
          </p:cNvSpPr>
          <p:nvPr>
            <p:ph idx="1"/>
          </p:nvPr>
        </p:nvSpPr>
        <p:spPr>
          <a:xfrm>
            <a:off x="705808" y="1562103"/>
            <a:ext cx="11486192" cy="5187409"/>
          </a:xfrm>
        </p:spPr>
        <p:txBody>
          <a:bodyPr>
            <a:noAutofit/>
          </a:bodyPr>
          <a:lstStyle/>
          <a:p>
            <a:pPr>
              <a:lnSpc>
                <a:spcPct val="150000"/>
              </a:lnSpc>
              <a:spcBef>
                <a:spcPts val="0"/>
              </a:spcBef>
            </a:pPr>
            <a:r>
              <a:rPr lang="hu-HU" dirty="0">
                <a:latin typeface="+mj-lt"/>
              </a:rPr>
              <a:t>Országonként 2 modul kipróbálása 25-25 tanárral/tanárszakos hallgatóval</a:t>
            </a:r>
          </a:p>
          <a:p>
            <a:pPr>
              <a:lnSpc>
                <a:spcPct val="150000"/>
              </a:lnSpc>
              <a:spcBef>
                <a:spcPts val="0"/>
              </a:spcBef>
            </a:pPr>
            <a:r>
              <a:rPr lang="hu-HU" dirty="0">
                <a:latin typeface="+mj-lt"/>
              </a:rPr>
              <a:t>Magyarország: </a:t>
            </a:r>
            <a:r>
              <a:rPr lang="hu-HU" b="1" dirty="0">
                <a:latin typeface="+mj-lt"/>
              </a:rPr>
              <a:t>Egészség és orvostudomány </a:t>
            </a:r>
            <a:r>
              <a:rPr lang="hu-HU" dirty="0">
                <a:latin typeface="+mj-lt"/>
              </a:rPr>
              <a:t>és </a:t>
            </a:r>
            <a:r>
              <a:rPr lang="hu-HU" b="1" dirty="0">
                <a:latin typeface="+mj-lt"/>
              </a:rPr>
              <a:t>Zöld megállapodás</a:t>
            </a:r>
          </a:p>
          <a:p>
            <a:pPr>
              <a:lnSpc>
                <a:spcPct val="150000"/>
              </a:lnSpc>
              <a:spcBef>
                <a:spcPts val="0"/>
              </a:spcBef>
            </a:pPr>
            <a:r>
              <a:rPr lang="hu-HU" dirty="0">
                <a:latin typeface="+mj-lt"/>
              </a:rPr>
              <a:t>32 óra /modul (8 óra jelenléti + 16 óra otthoni munka + 8 óra jelenléti)</a:t>
            </a:r>
          </a:p>
          <a:p>
            <a:pPr>
              <a:lnSpc>
                <a:spcPct val="150000"/>
              </a:lnSpc>
              <a:spcBef>
                <a:spcPts val="0"/>
              </a:spcBef>
            </a:pPr>
            <a:r>
              <a:rPr lang="hu-HU" dirty="0">
                <a:latin typeface="+mj-lt"/>
              </a:rPr>
              <a:t>Ingyenes</a:t>
            </a:r>
          </a:p>
          <a:p>
            <a:pPr>
              <a:lnSpc>
                <a:spcPct val="150000"/>
              </a:lnSpc>
              <a:spcBef>
                <a:spcPts val="0"/>
              </a:spcBef>
            </a:pPr>
            <a:r>
              <a:rPr lang="hu-HU" dirty="0">
                <a:latin typeface="+mj-lt"/>
              </a:rPr>
              <a:t>OH-ban akkreditáltatni kell a kipróbálást követően</a:t>
            </a:r>
          </a:p>
          <a:p>
            <a:pPr>
              <a:lnSpc>
                <a:spcPct val="150000"/>
              </a:lnSpc>
              <a:spcBef>
                <a:spcPts val="0"/>
              </a:spcBef>
            </a:pPr>
            <a:r>
              <a:rPr lang="hu-HU" dirty="0">
                <a:latin typeface="+mj-lt"/>
              </a:rPr>
              <a:t>ELTE tanúsítvány kiadása</a:t>
            </a:r>
          </a:p>
          <a:p>
            <a:pPr>
              <a:lnSpc>
                <a:spcPct val="150000"/>
              </a:lnSpc>
              <a:spcBef>
                <a:spcPts val="0"/>
              </a:spcBef>
            </a:pPr>
            <a:r>
              <a:rPr lang="hu-HU" dirty="0">
                <a:latin typeface="+mj-lt"/>
              </a:rPr>
              <a:t>Beszámítás a </a:t>
            </a:r>
            <a:r>
              <a:rPr lang="hu-HU" dirty="0" err="1">
                <a:latin typeface="+mj-lt"/>
              </a:rPr>
              <a:t>mikrotanúsítványba</a:t>
            </a:r>
            <a:endParaRPr lang="hu-HU" dirty="0">
              <a:latin typeface="+mj-lt"/>
            </a:endParaRPr>
          </a:p>
          <a:p>
            <a:pPr>
              <a:lnSpc>
                <a:spcPct val="150000"/>
              </a:lnSpc>
              <a:spcBef>
                <a:spcPts val="0"/>
              </a:spcBef>
            </a:pPr>
            <a:r>
              <a:rPr lang="hu-HU" dirty="0">
                <a:latin typeface="+mj-lt"/>
              </a:rPr>
              <a:t>Időpontja: 2025. november</a:t>
            </a:r>
          </a:p>
          <a:p>
            <a:pPr>
              <a:lnSpc>
                <a:spcPct val="150000"/>
              </a:lnSpc>
              <a:spcBef>
                <a:spcPts val="0"/>
              </a:spcBef>
            </a:pPr>
            <a:endParaRPr lang="en-GB" dirty="0">
              <a:latin typeface="+mj-lt"/>
            </a:endParaRPr>
          </a:p>
        </p:txBody>
      </p:sp>
      <p:pic>
        <p:nvPicPr>
          <p:cNvPr id="4" name="Kuva 4">
            <a:extLst>
              <a:ext uri="{FF2B5EF4-FFF2-40B4-BE49-F238E27FC236}">
                <a16:creationId xmlns:a16="http://schemas.microsoft.com/office/drawing/2014/main" id="{05ED5B99-131D-E0CB-2947-189D251011FD}"/>
              </a:ext>
            </a:extLst>
          </p:cNvPr>
          <p:cNvPicPr>
            <a:picLocks noChangeAspect="1"/>
          </p:cNvPicPr>
          <p:nvPr/>
        </p:nvPicPr>
        <p:blipFill>
          <a:blip r:embed="rId3"/>
          <a:stretch>
            <a:fillRect/>
          </a:stretch>
        </p:blipFill>
        <p:spPr>
          <a:xfrm>
            <a:off x="10455809" y="5098915"/>
            <a:ext cx="1736191" cy="1759085"/>
          </a:xfrm>
          <a:prstGeom prst="rect">
            <a:avLst/>
          </a:prstGeom>
        </p:spPr>
      </p:pic>
    </p:spTree>
    <p:extLst>
      <p:ext uri="{BB962C8B-B14F-4D97-AF65-F5344CB8AC3E}">
        <p14:creationId xmlns:p14="http://schemas.microsoft.com/office/powerpoint/2010/main" val="2893322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25A36-648D-23B9-587A-5143C6FF3D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7AC10C-4F7D-4395-5A71-E386D92B989B}"/>
              </a:ext>
            </a:extLst>
          </p:cNvPr>
          <p:cNvSpPr>
            <a:spLocks noGrp="1"/>
          </p:cNvSpPr>
          <p:nvPr>
            <p:ph type="title"/>
          </p:nvPr>
        </p:nvSpPr>
        <p:spPr>
          <a:xfrm>
            <a:off x="1676400" y="363803"/>
            <a:ext cx="10515600" cy="879088"/>
          </a:xfrm>
        </p:spPr>
        <p:txBody>
          <a:bodyPr/>
          <a:lstStyle/>
          <a:p>
            <a:r>
              <a:rPr lang="hu-HU" dirty="0">
                <a:latin typeface="+mj-lt"/>
              </a:rPr>
              <a:t>Egészség és orvostudomány I.</a:t>
            </a:r>
            <a:endParaRPr lang="en-GB" dirty="0">
              <a:latin typeface="+mj-lt"/>
            </a:endParaRPr>
          </a:p>
        </p:txBody>
      </p:sp>
      <p:sp>
        <p:nvSpPr>
          <p:cNvPr id="3" name="Content Placeholder 2">
            <a:extLst>
              <a:ext uri="{FF2B5EF4-FFF2-40B4-BE49-F238E27FC236}">
                <a16:creationId xmlns:a16="http://schemas.microsoft.com/office/drawing/2014/main" id="{B349EECD-304D-DAED-D4D5-43F5D32651C0}"/>
              </a:ext>
            </a:extLst>
          </p:cNvPr>
          <p:cNvSpPr>
            <a:spLocks noGrp="1"/>
          </p:cNvSpPr>
          <p:nvPr>
            <p:ph idx="1"/>
          </p:nvPr>
        </p:nvSpPr>
        <p:spPr>
          <a:xfrm>
            <a:off x="350530" y="1759086"/>
            <a:ext cx="10105279" cy="4735112"/>
          </a:xfrm>
        </p:spPr>
        <p:txBody>
          <a:bodyPr>
            <a:noAutofit/>
          </a:bodyPr>
          <a:lstStyle/>
          <a:p>
            <a:pPr marL="457200" indent="-457200">
              <a:lnSpc>
                <a:spcPct val="100000"/>
              </a:lnSpc>
              <a:buFont typeface="+mj-lt"/>
              <a:buAutoNum type="arabicPeriod"/>
            </a:pPr>
            <a:r>
              <a:rPr lang="hu-HU" sz="2400" dirty="0">
                <a:latin typeface="+mj-lt"/>
              </a:rPr>
              <a:t>Az emberi testet alkotó </a:t>
            </a:r>
            <a:r>
              <a:rPr lang="hu-HU" sz="2400" b="1" dirty="0">
                <a:latin typeface="+mj-lt"/>
              </a:rPr>
              <a:t>molekuláris struktúrák </a:t>
            </a:r>
            <a:r>
              <a:rPr lang="hu-HU" sz="2400" dirty="0">
                <a:latin typeface="+mj-lt"/>
              </a:rPr>
              <a:t>(szerzett vagy öröklött) </a:t>
            </a:r>
            <a:r>
              <a:rPr lang="hu-HU" sz="2400" b="1" dirty="0">
                <a:latin typeface="+mj-lt"/>
              </a:rPr>
              <a:t>változásai</a:t>
            </a:r>
            <a:r>
              <a:rPr lang="hu-HU" sz="2400" dirty="0">
                <a:latin typeface="+mj-lt"/>
              </a:rPr>
              <a:t>, amelyek </a:t>
            </a:r>
            <a:r>
              <a:rPr lang="hu-HU" sz="2400" b="1" dirty="0">
                <a:latin typeface="+mj-lt"/>
              </a:rPr>
              <a:t>egészségügyi rendellenességeket okozhatnak</a:t>
            </a:r>
          </a:p>
          <a:p>
            <a:pPr marL="457200" indent="-457200">
              <a:lnSpc>
                <a:spcPct val="100000"/>
              </a:lnSpc>
              <a:buFont typeface="+mj-lt"/>
              <a:buAutoNum type="arabicPeriod"/>
            </a:pPr>
            <a:r>
              <a:rPr lang="hu-HU" sz="2400" b="1" dirty="0">
                <a:latin typeface="+mj-lt"/>
              </a:rPr>
              <a:t>Az energia átalakulása/átalakítása az emberi szervezetben</a:t>
            </a:r>
            <a:endParaRPr lang="hu-HU" sz="2400" dirty="0">
              <a:latin typeface="+mj-lt"/>
            </a:endParaRPr>
          </a:p>
          <a:p>
            <a:pPr marL="457200" indent="-457200">
              <a:lnSpc>
                <a:spcPct val="100000"/>
              </a:lnSpc>
              <a:buFont typeface="+mj-lt"/>
              <a:buAutoNum type="arabicPeriod"/>
            </a:pPr>
            <a:r>
              <a:rPr lang="hu-HU" sz="2400" dirty="0">
                <a:latin typeface="+mj-lt"/>
              </a:rPr>
              <a:t>Az </a:t>
            </a:r>
            <a:r>
              <a:rPr lang="hu-HU" sz="2400" b="1" dirty="0">
                <a:latin typeface="+mj-lt"/>
              </a:rPr>
              <a:t>emberi immunrendszer működése és rendellenességei</a:t>
            </a:r>
            <a:endParaRPr lang="hu-HU" sz="2400" dirty="0">
              <a:latin typeface="+mj-lt"/>
            </a:endParaRPr>
          </a:p>
          <a:p>
            <a:pPr marL="457200" indent="-457200">
              <a:lnSpc>
                <a:spcPct val="100000"/>
              </a:lnSpc>
              <a:buFont typeface="+mj-lt"/>
              <a:buAutoNum type="arabicPeriod"/>
            </a:pPr>
            <a:r>
              <a:rPr lang="hu-HU" sz="2400" dirty="0">
                <a:latin typeface="+mj-lt"/>
              </a:rPr>
              <a:t>A </a:t>
            </a:r>
            <a:r>
              <a:rPr lang="hu-HU" sz="2400" b="1" dirty="0">
                <a:latin typeface="+mj-lt"/>
              </a:rPr>
              <a:t>sugárzás </a:t>
            </a:r>
            <a:r>
              <a:rPr lang="hu-HU" sz="2400" dirty="0">
                <a:latin typeface="+mj-lt"/>
              </a:rPr>
              <a:t>különböző formáinak alkalmazása </a:t>
            </a:r>
            <a:r>
              <a:rPr lang="hu-HU" sz="2400" b="1" dirty="0">
                <a:latin typeface="+mj-lt"/>
              </a:rPr>
              <a:t>a betegségek diagnosztikájában</a:t>
            </a:r>
          </a:p>
          <a:p>
            <a:pPr marL="457200" indent="-457200">
              <a:lnSpc>
                <a:spcPct val="100000"/>
              </a:lnSpc>
              <a:buFont typeface="+mj-lt"/>
              <a:buAutoNum type="arabicPeriod"/>
            </a:pPr>
            <a:r>
              <a:rPr lang="hu-HU" sz="2400" b="1" dirty="0">
                <a:latin typeface="+mj-lt"/>
              </a:rPr>
              <a:t>Egészségtudatos magatartás </a:t>
            </a:r>
            <a:r>
              <a:rPr lang="hu-HU" sz="2400" dirty="0">
                <a:latin typeface="+mj-lt"/>
              </a:rPr>
              <a:t>az emberi szervezetben zajló biokémiai folyamatok zavarainak mérséklésében</a:t>
            </a:r>
          </a:p>
          <a:p>
            <a:pPr marL="457200" indent="-457200">
              <a:lnSpc>
                <a:spcPct val="100000"/>
              </a:lnSpc>
              <a:buFont typeface="+mj-lt"/>
              <a:buAutoNum type="arabicPeriod"/>
            </a:pPr>
            <a:r>
              <a:rPr lang="hu-HU" sz="2400" dirty="0">
                <a:latin typeface="+mj-lt"/>
              </a:rPr>
              <a:t>Az </a:t>
            </a:r>
            <a:r>
              <a:rPr lang="hu-HU" sz="2400" b="1" dirty="0">
                <a:latin typeface="+mj-lt"/>
              </a:rPr>
              <a:t>egészséges életmód </a:t>
            </a:r>
            <a:r>
              <a:rPr lang="hu-HU" sz="2400" dirty="0">
                <a:latin typeface="+mj-lt"/>
              </a:rPr>
              <a:t>fontossága (pl. cukorbetegséggel kapcsolatos gyakorlati feladat, aerob/</a:t>
            </a:r>
            <a:r>
              <a:rPr lang="hu-HU" sz="2400" dirty="0" err="1">
                <a:latin typeface="+mj-lt"/>
              </a:rPr>
              <a:t>anareob</a:t>
            </a:r>
            <a:r>
              <a:rPr lang="hu-HU" sz="2400" dirty="0">
                <a:latin typeface="+mj-lt"/>
              </a:rPr>
              <a:t> edzés, hamis diéta)</a:t>
            </a:r>
          </a:p>
        </p:txBody>
      </p:sp>
      <p:pic>
        <p:nvPicPr>
          <p:cNvPr id="4" name="Kuva 4">
            <a:extLst>
              <a:ext uri="{FF2B5EF4-FFF2-40B4-BE49-F238E27FC236}">
                <a16:creationId xmlns:a16="http://schemas.microsoft.com/office/drawing/2014/main" id="{F45383E0-3DA7-CC1B-A8C6-4934CE6AB4F7}"/>
              </a:ext>
            </a:extLst>
          </p:cNvPr>
          <p:cNvPicPr>
            <a:picLocks noChangeAspect="1"/>
          </p:cNvPicPr>
          <p:nvPr/>
        </p:nvPicPr>
        <p:blipFill>
          <a:blip r:embed="rId3"/>
          <a:stretch>
            <a:fillRect/>
          </a:stretch>
        </p:blipFill>
        <p:spPr>
          <a:xfrm>
            <a:off x="10455809" y="5098915"/>
            <a:ext cx="1736191" cy="1759085"/>
          </a:xfrm>
          <a:prstGeom prst="rect">
            <a:avLst/>
          </a:prstGeom>
        </p:spPr>
      </p:pic>
    </p:spTree>
    <p:extLst>
      <p:ext uri="{BB962C8B-B14F-4D97-AF65-F5344CB8AC3E}">
        <p14:creationId xmlns:p14="http://schemas.microsoft.com/office/powerpoint/2010/main" val="467445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F64ED-8BF4-7C1D-C798-096415E9F4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E43F57-6E2B-4D00-0EC2-E114CA965B4D}"/>
              </a:ext>
            </a:extLst>
          </p:cNvPr>
          <p:cNvSpPr>
            <a:spLocks noGrp="1"/>
          </p:cNvSpPr>
          <p:nvPr>
            <p:ph idx="1"/>
          </p:nvPr>
        </p:nvSpPr>
        <p:spPr>
          <a:xfrm>
            <a:off x="368710" y="1759085"/>
            <a:ext cx="10087099" cy="4995675"/>
          </a:xfrm>
        </p:spPr>
        <p:txBody>
          <a:bodyPr>
            <a:noAutofit/>
          </a:bodyPr>
          <a:lstStyle/>
          <a:p>
            <a:pPr marL="457200" indent="-457200">
              <a:lnSpc>
                <a:spcPct val="100000"/>
              </a:lnSpc>
              <a:buFont typeface="+mj-lt"/>
              <a:buAutoNum type="arabicPeriod"/>
            </a:pPr>
            <a:r>
              <a:rPr lang="hu-HU" sz="2400" b="1" dirty="0">
                <a:latin typeface="+mj-lt"/>
              </a:rPr>
              <a:t>Az öregedés, </a:t>
            </a:r>
            <a:r>
              <a:rPr lang="hu-HU" sz="2400" dirty="0">
                <a:latin typeface="+mj-lt"/>
              </a:rPr>
              <a:t>mint a változások normális jelensége,</a:t>
            </a:r>
            <a:r>
              <a:rPr lang="hu-HU" sz="2400" b="1" dirty="0">
                <a:latin typeface="+mj-lt"/>
              </a:rPr>
              <a:t> biokémiai folyamatok </a:t>
            </a:r>
            <a:r>
              <a:rPr lang="hu-HU" sz="2400" dirty="0">
                <a:latin typeface="+mj-lt"/>
              </a:rPr>
              <a:t>az</a:t>
            </a:r>
            <a:r>
              <a:rPr lang="hu-HU" sz="2400" b="1" dirty="0">
                <a:latin typeface="+mj-lt"/>
              </a:rPr>
              <a:t> </a:t>
            </a:r>
            <a:r>
              <a:rPr lang="hu-HU" sz="2400" dirty="0">
                <a:latin typeface="+mj-lt"/>
              </a:rPr>
              <a:t>öregedésben</a:t>
            </a:r>
          </a:p>
          <a:p>
            <a:pPr marL="457200" indent="-457200">
              <a:lnSpc>
                <a:spcPct val="100000"/>
              </a:lnSpc>
              <a:buFont typeface="+mj-lt"/>
              <a:buAutoNum type="arabicPeriod"/>
            </a:pPr>
            <a:r>
              <a:rPr lang="hu-HU" sz="2400" dirty="0">
                <a:latin typeface="+mj-lt"/>
              </a:rPr>
              <a:t>Az emberi szervezet </a:t>
            </a:r>
            <a:r>
              <a:rPr lang="hu-HU" sz="2400" b="1" dirty="0">
                <a:latin typeface="+mj-lt"/>
              </a:rPr>
              <a:t>biokémiai folyamatainak </a:t>
            </a:r>
            <a:r>
              <a:rPr lang="hu-HU" sz="2400" dirty="0">
                <a:latin typeface="+mj-lt"/>
              </a:rPr>
              <a:t>(öröklött és szerzett) </a:t>
            </a:r>
            <a:r>
              <a:rPr lang="hu-HU" sz="2400" b="1" dirty="0">
                <a:latin typeface="+mj-lt"/>
              </a:rPr>
              <a:t>rendellenességei</a:t>
            </a:r>
            <a:r>
              <a:rPr lang="hu-HU" sz="2400" dirty="0">
                <a:latin typeface="+mj-lt"/>
              </a:rPr>
              <a:t> ( </a:t>
            </a:r>
            <a:r>
              <a:rPr lang="hu-HU" sz="2400" i="1" dirty="0">
                <a:latin typeface="+mj-lt"/>
              </a:rPr>
              <a:t>pl. Alzheimer-kór)</a:t>
            </a:r>
            <a:endParaRPr lang="hu-HU" sz="2400" dirty="0">
              <a:latin typeface="+mj-lt"/>
            </a:endParaRPr>
          </a:p>
          <a:p>
            <a:pPr marL="457200" indent="-457200">
              <a:lnSpc>
                <a:spcPct val="100000"/>
              </a:lnSpc>
              <a:buFont typeface="+mj-lt"/>
              <a:buAutoNum type="arabicPeriod"/>
            </a:pPr>
            <a:r>
              <a:rPr lang="hu-HU" sz="2400" b="1" dirty="0">
                <a:latin typeface="+mj-lt"/>
              </a:rPr>
              <a:t>Gyógyszertervezés </a:t>
            </a:r>
            <a:r>
              <a:rPr lang="hu-HU" sz="2400" dirty="0">
                <a:latin typeface="+mj-lt"/>
              </a:rPr>
              <a:t>és</a:t>
            </a:r>
            <a:r>
              <a:rPr lang="hu-HU" sz="2400" b="1" dirty="0">
                <a:latin typeface="+mj-lt"/>
              </a:rPr>
              <a:t> gyógyszergyártás, </a:t>
            </a:r>
            <a:r>
              <a:rPr lang="hu-HU" sz="2400" dirty="0">
                <a:latin typeface="+mj-lt"/>
              </a:rPr>
              <a:t>valamint a </a:t>
            </a:r>
            <a:r>
              <a:rPr lang="hu-HU" sz="2400" b="1" dirty="0">
                <a:latin typeface="+mj-lt"/>
              </a:rPr>
              <a:t>minőségellenőrzés </a:t>
            </a:r>
            <a:r>
              <a:rPr lang="hu-HU" sz="2400" dirty="0">
                <a:latin typeface="+mj-lt"/>
              </a:rPr>
              <a:t>szerepe</a:t>
            </a:r>
          </a:p>
          <a:p>
            <a:pPr marL="457200" indent="-457200">
              <a:lnSpc>
                <a:spcPct val="100000"/>
              </a:lnSpc>
              <a:buFont typeface="+mj-lt"/>
              <a:buAutoNum type="arabicPeriod"/>
            </a:pPr>
            <a:r>
              <a:rPr lang="hu-HU" sz="2400" dirty="0">
                <a:latin typeface="+mj-lt"/>
              </a:rPr>
              <a:t>A </a:t>
            </a:r>
            <a:r>
              <a:rPr lang="hu-HU" sz="2400" b="1" dirty="0">
                <a:latin typeface="+mj-lt"/>
              </a:rPr>
              <a:t>biotechnológia </a:t>
            </a:r>
            <a:r>
              <a:rPr lang="hu-HU" sz="2400" dirty="0">
                <a:latin typeface="+mj-lt"/>
              </a:rPr>
              <a:t>alkalmazása </a:t>
            </a:r>
            <a:r>
              <a:rPr lang="hu-HU" sz="2400" b="1" dirty="0">
                <a:latin typeface="+mj-lt"/>
              </a:rPr>
              <a:t>a gyógyszer- </a:t>
            </a:r>
            <a:r>
              <a:rPr lang="hu-HU" sz="2400" dirty="0">
                <a:latin typeface="+mj-lt"/>
              </a:rPr>
              <a:t>és </a:t>
            </a:r>
            <a:r>
              <a:rPr lang="hu-HU" sz="2400" b="1" dirty="0">
                <a:latin typeface="+mj-lt"/>
              </a:rPr>
              <a:t>vakcinagyártásban</a:t>
            </a:r>
            <a:endParaRPr lang="hu-HU" sz="2400" dirty="0">
              <a:latin typeface="+mj-lt"/>
            </a:endParaRPr>
          </a:p>
          <a:p>
            <a:pPr marL="457200" indent="-457200">
              <a:lnSpc>
                <a:spcPct val="100000"/>
              </a:lnSpc>
              <a:buFont typeface="+mj-lt"/>
              <a:buAutoNum type="arabicPeriod"/>
            </a:pPr>
            <a:r>
              <a:rPr lang="hu-HU" sz="2400" dirty="0">
                <a:latin typeface="+mj-lt"/>
              </a:rPr>
              <a:t>A </a:t>
            </a:r>
            <a:r>
              <a:rPr lang="hu-HU" sz="2400" b="1" dirty="0">
                <a:latin typeface="+mj-lt"/>
              </a:rPr>
              <a:t>génterápiás </a:t>
            </a:r>
            <a:r>
              <a:rPr lang="hu-HU" sz="2400" dirty="0">
                <a:latin typeface="+mj-lt"/>
              </a:rPr>
              <a:t>beavatkozásokon belüli helyes megközelítés a </a:t>
            </a:r>
            <a:r>
              <a:rPr lang="hu-HU" sz="2400" b="1" dirty="0">
                <a:latin typeface="+mj-lt"/>
              </a:rPr>
              <a:t>hatékonyság és a mellékhatások nyomon követése </a:t>
            </a:r>
            <a:r>
              <a:rPr lang="hu-HU" sz="2400" dirty="0">
                <a:latin typeface="+mj-lt"/>
              </a:rPr>
              <a:t>alapján</a:t>
            </a:r>
          </a:p>
          <a:p>
            <a:pPr marL="457200" indent="-457200">
              <a:lnSpc>
                <a:spcPct val="100000"/>
              </a:lnSpc>
              <a:buFont typeface="+mj-lt"/>
              <a:buAutoNum type="arabicPeriod"/>
            </a:pPr>
            <a:r>
              <a:rPr lang="hu-HU" sz="2400" b="1" dirty="0">
                <a:latin typeface="+mj-lt"/>
              </a:rPr>
              <a:t>A mesterséges intelligencia </a:t>
            </a:r>
            <a:r>
              <a:rPr lang="hu-HU" sz="2400" dirty="0">
                <a:latin typeface="+mj-lt"/>
              </a:rPr>
              <a:t>alapú technológiák lehetséges felhasználása és veszélyei/kockázatai </a:t>
            </a:r>
            <a:r>
              <a:rPr lang="hu-HU" sz="2400" b="1" dirty="0">
                <a:latin typeface="+mj-lt"/>
              </a:rPr>
              <a:t>az egészségügyi rendszerben</a:t>
            </a:r>
            <a:endParaRPr lang="hu-HU" sz="2400" dirty="0">
              <a:latin typeface="+mj-lt"/>
            </a:endParaRPr>
          </a:p>
          <a:p>
            <a:pPr>
              <a:lnSpc>
                <a:spcPct val="100000"/>
              </a:lnSpc>
              <a:spcBef>
                <a:spcPts val="0"/>
              </a:spcBef>
              <a:buFont typeface="Wingdings" panose="05000000000000000000" pitchFamily="2" charset="2"/>
              <a:buChar char="q"/>
            </a:pPr>
            <a:endParaRPr lang="en-GB" sz="2400" dirty="0">
              <a:latin typeface="+mj-lt"/>
            </a:endParaRPr>
          </a:p>
        </p:txBody>
      </p:sp>
      <p:pic>
        <p:nvPicPr>
          <p:cNvPr id="4" name="Kuva 4">
            <a:extLst>
              <a:ext uri="{FF2B5EF4-FFF2-40B4-BE49-F238E27FC236}">
                <a16:creationId xmlns:a16="http://schemas.microsoft.com/office/drawing/2014/main" id="{9545D1B8-5E3B-428E-2975-D2D2C519EF5A}"/>
              </a:ext>
            </a:extLst>
          </p:cNvPr>
          <p:cNvPicPr>
            <a:picLocks noChangeAspect="1"/>
          </p:cNvPicPr>
          <p:nvPr/>
        </p:nvPicPr>
        <p:blipFill>
          <a:blip r:embed="rId3"/>
          <a:stretch>
            <a:fillRect/>
          </a:stretch>
        </p:blipFill>
        <p:spPr>
          <a:xfrm>
            <a:off x="10455809" y="5098915"/>
            <a:ext cx="1736191" cy="1759085"/>
          </a:xfrm>
          <a:prstGeom prst="rect">
            <a:avLst/>
          </a:prstGeom>
        </p:spPr>
      </p:pic>
      <p:sp>
        <p:nvSpPr>
          <p:cNvPr id="5" name="Title 1">
            <a:extLst>
              <a:ext uri="{FF2B5EF4-FFF2-40B4-BE49-F238E27FC236}">
                <a16:creationId xmlns:a16="http://schemas.microsoft.com/office/drawing/2014/main" id="{DA37100B-CEC2-E9DB-6357-DAC187E4DB4B}"/>
              </a:ext>
            </a:extLst>
          </p:cNvPr>
          <p:cNvSpPr>
            <a:spLocks noGrp="1"/>
          </p:cNvSpPr>
          <p:nvPr>
            <p:ph type="title"/>
          </p:nvPr>
        </p:nvSpPr>
        <p:spPr>
          <a:xfrm>
            <a:off x="1676400" y="366711"/>
            <a:ext cx="10515600" cy="894377"/>
          </a:xfrm>
        </p:spPr>
        <p:txBody>
          <a:bodyPr/>
          <a:lstStyle/>
          <a:p>
            <a:r>
              <a:rPr lang="hu-HU" dirty="0">
                <a:latin typeface="+mj-lt"/>
              </a:rPr>
              <a:t>Egészség és orvostudomány II.</a:t>
            </a:r>
            <a:endParaRPr lang="en-GB" dirty="0">
              <a:latin typeface="+mj-lt"/>
            </a:endParaRPr>
          </a:p>
        </p:txBody>
      </p:sp>
    </p:spTree>
    <p:extLst>
      <p:ext uri="{BB962C8B-B14F-4D97-AF65-F5344CB8AC3E}">
        <p14:creationId xmlns:p14="http://schemas.microsoft.com/office/powerpoint/2010/main" val="325713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14A94CD9-6968-BCFA-5D7F-3C933D3BF1DD}"/>
            </a:ext>
          </a:extLst>
        </p:cNvPr>
        <p:cNvGrpSpPr/>
        <p:nvPr/>
      </p:nvGrpSpPr>
      <p:grpSpPr>
        <a:xfrm>
          <a:off x="0" y="0"/>
          <a:ext cx="0" cy="0"/>
          <a:chOff x="0" y="0"/>
          <a:chExt cx="0" cy="0"/>
        </a:xfrm>
      </p:grpSpPr>
      <p:pic>
        <p:nvPicPr>
          <p:cNvPr id="5" name="Kuva 4">
            <a:extLst>
              <a:ext uri="{FF2B5EF4-FFF2-40B4-BE49-F238E27FC236}">
                <a16:creationId xmlns:a16="http://schemas.microsoft.com/office/drawing/2014/main" id="{A1632985-8FEE-DC27-88E8-24EBB5B52F79}"/>
              </a:ext>
            </a:extLst>
          </p:cNvPr>
          <p:cNvPicPr>
            <a:picLocks noChangeAspect="1"/>
          </p:cNvPicPr>
          <p:nvPr/>
        </p:nvPicPr>
        <p:blipFill>
          <a:blip r:embed="rId3"/>
          <a:stretch>
            <a:fillRect/>
          </a:stretch>
        </p:blipFill>
        <p:spPr>
          <a:xfrm>
            <a:off x="10455809" y="5098915"/>
            <a:ext cx="1736191" cy="1759085"/>
          </a:xfrm>
          <a:prstGeom prst="rect">
            <a:avLst/>
          </a:prstGeom>
        </p:spPr>
      </p:pic>
      <p:sp>
        <p:nvSpPr>
          <p:cNvPr id="2" name="Szövegdoboz 1">
            <a:extLst>
              <a:ext uri="{FF2B5EF4-FFF2-40B4-BE49-F238E27FC236}">
                <a16:creationId xmlns:a16="http://schemas.microsoft.com/office/drawing/2014/main" id="{2E0CA5DA-B19B-68F8-863F-53637DA6BA19}"/>
              </a:ext>
            </a:extLst>
          </p:cNvPr>
          <p:cNvSpPr txBox="1"/>
          <p:nvPr/>
        </p:nvSpPr>
        <p:spPr>
          <a:xfrm>
            <a:off x="1840283" y="395801"/>
            <a:ext cx="9095375" cy="769441"/>
          </a:xfrm>
          <a:prstGeom prst="rect">
            <a:avLst/>
          </a:prstGeom>
          <a:noFill/>
        </p:spPr>
        <p:txBody>
          <a:bodyPr wrap="none" rtlCol="0">
            <a:spAutoFit/>
          </a:bodyPr>
          <a:lstStyle/>
          <a:p>
            <a:r>
              <a:rPr lang="hu-HU" sz="4400" b="1" dirty="0">
                <a:latin typeface="+mj-lt"/>
              </a:rPr>
              <a:t>A </a:t>
            </a:r>
            <a:r>
              <a:rPr lang="hu-HU" sz="4400" b="1" dirty="0" err="1">
                <a:latin typeface="+mj-lt"/>
              </a:rPr>
              <a:t>mikrotanúsítványok</a:t>
            </a:r>
            <a:r>
              <a:rPr lang="hu-HU" sz="4400" b="1" dirty="0">
                <a:latin typeface="+mj-lt"/>
              </a:rPr>
              <a:t> definíciója - EU</a:t>
            </a:r>
          </a:p>
        </p:txBody>
      </p:sp>
      <p:sp>
        <p:nvSpPr>
          <p:cNvPr id="3" name="Szövegdoboz 2">
            <a:extLst>
              <a:ext uri="{FF2B5EF4-FFF2-40B4-BE49-F238E27FC236}">
                <a16:creationId xmlns:a16="http://schemas.microsoft.com/office/drawing/2014/main" id="{2F0D44B6-1A2A-0690-E892-044325BB5A63}"/>
              </a:ext>
            </a:extLst>
          </p:cNvPr>
          <p:cNvSpPr txBox="1"/>
          <p:nvPr/>
        </p:nvSpPr>
        <p:spPr>
          <a:xfrm>
            <a:off x="551578" y="1488695"/>
            <a:ext cx="9904231" cy="4462760"/>
          </a:xfrm>
          <a:prstGeom prst="rect">
            <a:avLst/>
          </a:prstGeom>
          <a:noFill/>
        </p:spPr>
        <p:txBody>
          <a:bodyPr wrap="square" rtlCol="0">
            <a:spAutoFit/>
          </a:bodyPr>
          <a:lstStyle/>
          <a:p>
            <a:pPr>
              <a:spcBef>
                <a:spcPts val="600"/>
              </a:spcBef>
            </a:pPr>
            <a:r>
              <a:rPr lang="hu-HU" sz="2400" i="1" dirty="0">
                <a:latin typeface="+mj-lt"/>
              </a:rPr>
              <a:t>„</a:t>
            </a:r>
            <a:r>
              <a:rPr lang="hu-HU" sz="2400" i="1" dirty="0" err="1">
                <a:latin typeface="+mj-lt"/>
              </a:rPr>
              <a:t>mikrotanúsítvány</a:t>
            </a:r>
            <a:r>
              <a:rPr lang="hu-HU" sz="2400" i="1" dirty="0">
                <a:latin typeface="+mj-lt"/>
              </a:rPr>
              <a:t>”: kis tanulási egységek elvégzését követően a tanuló által megszerzett tanulási eredményeket igazoló dokumentum.</a:t>
            </a:r>
          </a:p>
          <a:p>
            <a:pPr>
              <a:spcBef>
                <a:spcPts val="600"/>
              </a:spcBef>
            </a:pPr>
            <a:endParaRPr lang="hu-HU" sz="2400" i="1" dirty="0">
              <a:latin typeface="+mj-lt"/>
            </a:endParaRPr>
          </a:p>
          <a:p>
            <a:pPr>
              <a:spcBef>
                <a:spcPts val="600"/>
              </a:spcBef>
            </a:pPr>
            <a:r>
              <a:rPr lang="hu-HU" sz="2400" i="1" dirty="0">
                <a:latin typeface="+mj-lt"/>
              </a:rPr>
              <a:t>A </a:t>
            </a:r>
            <a:r>
              <a:rPr lang="hu-HU" sz="2400" i="1" dirty="0" err="1">
                <a:latin typeface="+mj-lt"/>
              </a:rPr>
              <a:t>mikrotanúsítványok</a:t>
            </a:r>
            <a:r>
              <a:rPr lang="hu-HU" sz="2400" i="1" dirty="0">
                <a:latin typeface="+mj-lt"/>
              </a:rPr>
              <a:t> megszerzéséhez vezető tanulási eredmények célja, hogy a tanulókat olyan </a:t>
            </a:r>
            <a:r>
              <a:rPr lang="hu-HU" sz="2400" b="1" i="1" dirty="0">
                <a:latin typeface="+mj-lt"/>
              </a:rPr>
              <a:t>speciális ismeretekkel, készségekkel és kompetenciákkal ruházzák fel</a:t>
            </a:r>
            <a:r>
              <a:rPr lang="hu-HU" sz="2400" i="1" dirty="0">
                <a:latin typeface="+mj-lt"/>
              </a:rPr>
              <a:t>, amelyek megfelelnek a társadalmi, a személyes, a kulturális vagy a munkaerőpiaci igényeknek.</a:t>
            </a:r>
          </a:p>
          <a:p>
            <a:pPr>
              <a:spcBef>
                <a:spcPts val="600"/>
              </a:spcBef>
            </a:pPr>
            <a:endParaRPr lang="hu-HU" sz="2400" i="1" dirty="0">
              <a:latin typeface="+mj-lt"/>
            </a:endParaRPr>
          </a:p>
          <a:p>
            <a:pPr>
              <a:spcBef>
                <a:spcPts val="600"/>
              </a:spcBef>
            </a:pPr>
            <a:r>
              <a:rPr lang="hu-HU" sz="2400" i="1" dirty="0">
                <a:latin typeface="+mj-lt"/>
              </a:rPr>
              <a:t>Lehetnek </a:t>
            </a:r>
            <a:r>
              <a:rPr lang="hu-HU" sz="2400" b="1" i="1" dirty="0">
                <a:latin typeface="+mj-lt"/>
              </a:rPr>
              <a:t>önállóak vagy nagyobb tanúsítványokká vonhatók össze</a:t>
            </a:r>
            <a:r>
              <a:rPr lang="hu-HU" sz="2400" i="1" dirty="0">
                <a:latin typeface="+mj-lt"/>
              </a:rPr>
              <a:t>. A </a:t>
            </a:r>
            <a:r>
              <a:rPr lang="hu-HU" sz="2400" i="1" dirty="0" err="1">
                <a:latin typeface="+mj-lt"/>
              </a:rPr>
              <a:t>mikrotanúsítványokat</a:t>
            </a:r>
            <a:r>
              <a:rPr lang="hu-HU" sz="2400" i="1" dirty="0">
                <a:latin typeface="+mj-lt"/>
              </a:rPr>
              <a:t> az adott ágazatban vagy tevékenységi területen elfogadott szabványokon alapuló </a:t>
            </a:r>
            <a:r>
              <a:rPr lang="hu-HU" sz="2400" b="1" i="1" dirty="0">
                <a:latin typeface="+mj-lt"/>
              </a:rPr>
              <a:t>minőségbiztosítás </a:t>
            </a:r>
            <a:r>
              <a:rPr lang="hu-HU" sz="2400" i="1" dirty="0">
                <a:latin typeface="+mj-lt"/>
              </a:rPr>
              <a:t>támasztja alá.</a:t>
            </a:r>
            <a:endParaRPr lang="hu-HU" sz="2400" dirty="0">
              <a:latin typeface="+mj-lt"/>
            </a:endParaRPr>
          </a:p>
        </p:txBody>
      </p:sp>
    </p:spTree>
    <p:extLst>
      <p:ext uri="{BB962C8B-B14F-4D97-AF65-F5344CB8AC3E}">
        <p14:creationId xmlns:p14="http://schemas.microsoft.com/office/powerpoint/2010/main" val="3669074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a:extLst>
            <a:ext uri="{FF2B5EF4-FFF2-40B4-BE49-F238E27FC236}">
              <a16:creationId xmlns:a16="http://schemas.microsoft.com/office/drawing/2014/main" id="{29538C73-3A6C-FCA4-33F5-2CBA3144357A}"/>
            </a:ext>
          </a:extLst>
        </p:cNvPr>
        <p:cNvGrpSpPr/>
        <p:nvPr/>
      </p:nvGrpSpPr>
      <p:grpSpPr>
        <a:xfrm>
          <a:off x="0" y="0"/>
          <a:ext cx="0" cy="0"/>
          <a:chOff x="0" y="0"/>
          <a:chExt cx="0" cy="0"/>
        </a:xfrm>
      </p:grpSpPr>
      <p:pic>
        <p:nvPicPr>
          <p:cNvPr id="5" name="Kuva 4">
            <a:extLst>
              <a:ext uri="{FF2B5EF4-FFF2-40B4-BE49-F238E27FC236}">
                <a16:creationId xmlns:a16="http://schemas.microsoft.com/office/drawing/2014/main" id="{3B6CDDD0-5324-673B-9C9C-302A0D9060FA}"/>
              </a:ext>
            </a:extLst>
          </p:cNvPr>
          <p:cNvPicPr>
            <a:picLocks noChangeAspect="1"/>
          </p:cNvPicPr>
          <p:nvPr/>
        </p:nvPicPr>
        <p:blipFill>
          <a:blip r:embed="rId3"/>
          <a:stretch>
            <a:fillRect/>
          </a:stretch>
        </p:blipFill>
        <p:spPr>
          <a:xfrm>
            <a:off x="10103556" y="4869479"/>
            <a:ext cx="1736191" cy="1759085"/>
          </a:xfrm>
          <a:prstGeom prst="rect">
            <a:avLst/>
          </a:prstGeom>
        </p:spPr>
      </p:pic>
      <p:sp>
        <p:nvSpPr>
          <p:cNvPr id="2" name="Szövegdoboz 1">
            <a:extLst>
              <a:ext uri="{FF2B5EF4-FFF2-40B4-BE49-F238E27FC236}">
                <a16:creationId xmlns:a16="http://schemas.microsoft.com/office/drawing/2014/main" id="{3692A16B-E38B-19F6-1567-02B25117A307}"/>
              </a:ext>
            </a:extLst>
          </p:cNvPr>
          <p:cNvSpPr txBox="1"/>
          <p:nvPr/>
        </p:nvSpPr>
        <p:spPr>
          <a:xfrm>
            <a:off x="2070816" y="464950"/>
            <a:ext cx="8900835" cy="769441"/>
          </a:xfrm>
          <a:prstGeom prst="rect">
            <a:avLst/>
          </a:prstGeom>
          <a:noFill/>
        </p:spPr>
        <p:txBody>
          <a:bodyPr wrap="none" rtlCol="0">
            <a:spAutoFit/>
          </a:bodyPr>
          <a:lstStyle/>
          <a:p>
            <a:r>
              <a:rPr lang="hu-HU" sz="4400" b="1" dirty="0" err="1">
                <a:latin typeface="+mj-lt"/>
              </a:rPr>
              <a:t>Mikrotanúsítványok</a:t>
            </a:r>
            <a:r>
              <a:rPr lang="hu-HU" sz="4400" b="1" dirty="0">
                <a:latin typeface="+mj-lt"/>
              </a:rPr>
              <a:t> Magyarországon</a:t>
            </a:r>
          </a:p>
        </p:txBody>
      </p:sp>
      <p:sp>
        <p:nvSpPr>
          <p:cNvPr id="4" name="Szövegdoboz 3">
            <a:extLst>
              <a:ext uri="{FF2B5EF4-FFF2-40B4-BE49-F238E27FC236}">
                <a16:creationId xmlns:a16="http://schemas.microsoft.com/office/drawing/2014/main" id="{469C96B7-C131-7B8A-1D14-02DEAC966224}"/>
              </a:ext>
            </a:extLst>
          </p:cNvPr>
          <p:cNvSpPr txBox="1"/>
          <p:nvPr/>
        </p:nvSpPr>
        <p:spPr>
          <a:xfrm>
            <a:off x="542441" y="2407492"/>
            <a:ext cx="10429210" cy="1815882"/>
          </a:xfrm>
          <a:prstGeom prst="rect">
            <a:avLst/>
          </a:prstGeom>
          <a:noFill/>
        </p:spPr>
        <p:txBody>
          <a:bodyPr wrap="square">
            <a:spAutoFit/>
          </a:bodyPr>
          <a:lstStyle/>
          <a:p>
            <a:r>
              <a:rPr lang="hu-HU" sz="2800" i="1" dirty="0">
                <a:latin typeface="+mj-lt"/>
              </a:rPr>
              <a:t>„</a:t>
            </a:r>
            <a:r>
              <a:rPr lang="hu-HU" sz="2800" i="1" dirty="0" err="1">
                <a:latin typeface="+mj-lt"/>
              </a:rPr>
              <a:t>mikrotanúsítvány</a:t>
            </a:r>
            <a:r>
              <a:rPr lang="hu-HU" sz="2800" i="1" dirty="0">
                <a:latin typeface="+mj-lt"/>
              </a:rPr>
              <a:t>: </a:t>
            </a:r>
            <a:r>
              <a:rPr lang="hu-HU" sz="2800" b="1" i="1" dirty="0">
                <a:latin typeface="+mj-lt"/>
              </a:rPr>
              <a:t>tárgyleírást és kreditértéket </a:t>
            </a:r>
            <a:r>
              <a:rPr lang="hu-HU" sz="2800" i="1" dirty="0">
                <a:latin typeface="+mj-lt"/>
              </a:rPr>
              <a:t>is tartalmazó olyan </a:t>
            </a:r>
            <a:r>
              <a:rPr lang="hu-HU" sz="2800" b="1" i="1" dirty="0">
                <a:latin typeface="+mj-lt"/>
              </a:rPr>
              <a:t>igazolás,</a:t>
            </a:r>
            <a:r>
              <a:rPr lang="hu-HU" sz="2800" i="1" dirty="0">
                <a:latin typeface="+mj-lt"/>
              </a:rPr>
              <a:t> amely a felsőoktatási intézmény valamely </a:t>
            </a:r>
            <a:r>
              <a:rPr lang="hu-HU" sz="2800" b="1" i="1" dirty="0">
                <a:latin typeface="+mj-lt"/>
              </a:rPr>
              <a:t>kurzusának, moduljának, részismereti vagy </a:t>
            </a:r>
            <a:r>
              <a:rPr lang="hu-HU" sz="2800" b="1" i="1" dirty="0" err="1">
                <a:latin typeface="+mj-lt"/>
              </a:rPr>
              <a:t>mikroképzésének</a:t>
            </a:r>
            <a:r>
              <a:rPr lang="hu-HU" sz="2800" b="1" i="1" dirty="0">
                <a:latin typeface="+mj-lt"/>
              </a:rPr>
              <a:t> elvégzése </a:t>
            </a:r>
            <a:r>
              <a:rPr lang="hu-HU" sz="2800" i="1" dirty="0">
                <a:latin typeface="+mj-lt"/>
              </a:rPr>
              <a:t>révén megszerzett </a:t>
            </a:r>
            <a:r>
              <a:rPr lang="hu-HU" sz="2800" b="1" i="1" dirty="0">
                <a:latin typeface="+mj-lt"/>
              </a:rPr>
              <a:t>tanulási eredményt igazoló </a:t>
            </a:r>
            <a:r>
              <a:rPr lang="hu-HU" sz="2800" i="1" dirty="0">
                <a:latin typeface="+mj-lt"/>
              </a:rPr>
              <a:t>közokirat”</a:t>
            </a:r>
            <a:endParaRPr lang="hu-HU" sz="2800" dirty="0">
              <a:latin typeface="+mj-lt"/>
            </a:endParaRPr>
          </a:p>
        </p:txBody>
      </p:sp>
    </p:spTree>
    <p:extLst>
      <p:ext uri="{BB962C8B-B14F-4D97-AF65-F5344CB8AC3E}">
        <p14:creationId xmlns:p14="http://schemas.microsoft.com/office/powerpoint/2010/main" val="341706757"/>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487</TotalTime>
  <Words>1938</Words>
  <Application>Microsoft Office PowerPoint</Application>
  <PresentationFormat>Szélesvásznú</PresentationFormat>
  <Paragraphs>164</Paragraphs>
  <Slides>15</Slides>
  <Notes>12</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15</vt:i4>
      </vt:variant>
    </vt:vector>
  </HeadingPairs>
  <TitlesOfParts>
    <vt:vector size="22" baseType="lpstr">
      <vt:lpstr>Aptos</vt:lpstr>
      <vt:lpstr>Aptos Display</vt:lpstr>
      <vt:lpstr>Arial</vt:lpstr>
      <vt:lpstr>Open Sans</vt:lpstr>
      <vt:lpstr>Open Sans ExtraBold</vt:lpstr>
      <vt:lpstr>Wingdings</vt:lpstr>
      <vt:lpstr>Office-téma</vt:lpstr>
      <vt:lpstr>PowerPoint-bemutató</vt:lpstr>
      <vt:lpstr>„Trans-national STEM teacher education focusing on transversal competence and sustainability education” („acaSTEMy”)</vt:lpstr>
      <vt:lpstr>A modulok fejlesztése és jellemzői</vt:lpstr>
      <vt:lpstr>acaSTEMy modulok</vt:lpstr>
      <vt:lpstr>Tervek a modulok kipróbálásához</vt:lpstr>
      <vt:lpstr>Egészség és orvostudomány I.</vt:lpstr>
      <vt:lpstr>Egészség és orvostudomány II.</vt:lpstr>
      <vt:lpstr>PowerPoint-bemutató</vt:lpstr>
      <vt:lpstr>PowerPoint-bemutató</vt:lpstr>
      <vt:lpstr>PowerPoint-bemutató</vt:lpstr>
      <vt:lpstr>PowerPoint-bemutató</vt:lpstr>
      <vt:lpstr>Tervek a mikrotanúsítványok elvégzéséhez</vt:lpstr>
      <vt:lpstr>PowerPoint-bemutató</vt:lpstr>
      <vt:lpstr>PowerPoint-bemutató</vt:lpstr>
      <vt:lpstr>PowerPoint-bemutató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Kiss Edina</dc:creator>
  <cp:lastModifiedBy>Dr. Szalay Luca</cp:lastModifiedBy>
  <cp:revision>13</cp:revision>
  <dcterms:created xsi:type="dcterms:W3CDTF">2025-10-04T19:03:42Z</dcterms:created>
  <dcterms:modified xsi:type="dcterms:W3CDTF">2025-10-10T04:15:20Z</dcterms:modified>
</cp:coreProperties>
</file>