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98" r:id="rId3"/>
    <p:sldId id="257" r:id="rId4"/>
    <p:sldId id="256" r:id="rId5"/>
    <p:sldId id="259" r:id="rId6"/>
    <p:sldId id="261" r:id="rId7"/>
    <p:sldId id="262" r:id="rId8"/>
    <p:sldId id="266" r:id="rId9"/>
    <p:sldId id="264" r:id="rId10"/>
    <p:sldId id="267" r:id="rId11"/>
    <p:sldId id="274" r:id="rId12"/>
    <p:sldId id="268" r:id="rId13"/>
    <p:sldId id="269" r:id="rId14"/>
    <p:sldId id="270" r:id="rId15"/>
    <p:sldId id="272" r:id="rId16"/>
    <p:sldId id="273" r:id="rId17"/>
    <p:sldId id="299" r:id="rId18"/>
    <p:sldId id="276" r:id="rId19"/>
    <p:sldId id="277" r:id="rId20"/>
    <p:sldId id="300" r:id="rId21"/>
    <p:sldId id="275" r:id="rId22"/>
    <p:sldId id="278" r:id="rId23"/>
    <p:sldId id="279" r:id="rId24"/>
    <p:sldId id="280" r:id="rId25"/>
    <p:sldId id="282" r:id="rId26"/>
    <p:sldId id="284" r:id="rId27"/>
    <p:sldId id="281" r:id="rId28"/>
    <p:sldId id="283" r:id="rId29"/>
    <p:sldId id="285" r:id="rId30"/>
    <p:sldId id="286" r:id="rId31"/>
    <p:sldId id="287" r:id="rId32"/>
    <p:sldId id="288" r:id="rId33"/>
    <p:sldId id="291" r:id="rId34"/>
    <p:sldId id="290" r:id="rId35"/>
    <p:sldId id="293" r:id="rId36"/>
    <p:sldId id="292" r:id="rId37"/>
    <p:sldId id="295" r:id="rId38"/>
    <p:sldId id="294" r:id="rId39"/>
    <p:sldId id="296" r:id="rId40"/>
    <p:sldId id="297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96"/>
      </p:cViewPr>
      <p:guideLst>
        <p:guide orient="horz" pos="2160"/>
        <p:guide pos="31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B4E8E-BA0E-424D-83E1-EB6DBE04BE2A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7566C-B34A-4552-9693-59F9DE8292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46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566C-B34A-4552-9693-59F9DE8292D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39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566C-B34A-4552-9693-59F9DE8292D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56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566C-B34A-4552-9693-59F9DE8292DB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69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6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9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1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2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23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5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2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83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8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3364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85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0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3244BC3-4B83-479F-8DD4-1C1BF046A9A5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433D126-0F32-4845-BB1F-6D4F5E3BB1A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5.emf"/><Relationship Id="rId3" Type="http://schemas.openxmlformats.org/officeDocument/2006/relationships/image" Target="../media/image14.jpeg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19.jpeg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7.jpe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jpeg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5.jpeg"/><Relationship Id="rId9" Type="http://schemas.openxmlformats.org/officeDocument/2006/relationships/image" Target="../media/image21.jpeg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Oxigéntartalmú szerves vegyületek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az észterek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0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90249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Halmazállapot:</a:t>
            </a:r>
          </a:p>
          <a:p>
            <a:pPr lvl="1"/>
            <a:r>
              <a:rPr lang="hu-HU" sz="2400" dirty="0" smtClean="0"/>
              <a:t>C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-C</a:t>
            </a:r>
            <a:r>
              <a:rPr lang="hu-HU" sz="2400" baseline="-25000" dirty="0" smtClean="0"/>
              <a:t>20</a:t>
            </a:r>
            <a:r>
              <a:rPr lang="hu-HU" sz="2400" dirty="0" smtClean="0"/>
              <a:t>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észterek: folyadékok</a:t>
            </a:r>
          </a:p>
          <a:p>
            <a:pPr lvl="1"/>
            <a:r>
              <a:rPr lang="hu-HU" sz="2400" dirty="0" smtClean="0"/>
              <a:t>C</a:t>
            </a:r>
            <a:r>
              <a:rPr lang="hu-HU" sz="2400" baseline="-25000" dirty="0" smtClean="0"/>
              <a:t>20</a:t>
            </a:r>
            <a:r>
              <a:rPr lang="hu-HU" sz="2400" dirty="0" smtClean="0"/>
              <a:t> felett: szilárdak </a:t>
            </a:r>
          </a:p>
          <a:p>
            <a:endParaRPr lang="hu-HU" sz="2400" dirty="0" smtClean="0"/>
          </a:p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Vízoldhatóság:</a:t>
            </a:r>
          </a:p>
          <a:p>
            <a:pPr lvl="1"/>
            <a:r>
              <a:rPr lang="hu-HU" sz="2400" dirty="0"/>
              <a:t>V</a:t>
            </a:r>
            <a:r>
              <a:rPr lang="hu-HU" sz="2400" dirty="0" smtClean="0"/>
              <a:t>ízben </a:t>
            </a:r>
            <a:r>
              <a:rPr lang="hu-HU" sz="2400" dirty="0"/>
              <a:t>alig vagy nem, apoláris oldószerekben jól </a:t>
            </a:r>
            <a:r>
              <a:rPr lang="hu-HU" sz="2400" dirty="0" smtClean="0"/>
              <a:t>oldódnak.</a:t>
            </a:r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Az illékony észterek többnyire kellemes illatúak.</a:t>
            </a:r>
          </a:p>
          <a:p>
            <a:pPr marL="45720" indent="0">
              <a:buNone/>
            </a:pP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észterek fizikai tulajdonságai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2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63023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Jellemző reakciójuk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HIDROLÍZIS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észterek </a:t>
            </a:r>
            <a:r>
              <a:rPr lang="hu-HU" dirty="0" smtClean="0"/>
              <a:t>kémiai tulajdonságai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22052" y="2595671"/>
            <a:ext cx="44644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400" i="1" dirty="0" smtClean="0">
                <a:solidFill>
                  <a:srgbClr val="0070C0"/>
                </a:solidFill>
              </a:rPr>
              <a:t>hidro</a:t>
            </a:r>
            <a:r>
              <a:rPr lang="hu-HU" sz="2400" i="1" dirty="0" smtClean="0">
                <a:solidFill>
                  <a:srgbClr val="7030A0"/>
                </a:solidFill>
              </a:rPr>
              <a:t>lízis</a:t>
            </a:r>
            <a:r>
              <a:rPr lang="hu-HU" sz="2400" dirty="0" smtClean="0"/>
              <a:t> = </a:t>
            </a:r>
            <a:r>
              <a:rPr lang="hu-HU" sz="2400" dirty="0" smtClean="0">
                <a:solidFill>
                  <a:srgbClr val="0070C0"/>
                </a:solidFill>
              </a:rPr>
              <a:t>víz</a:t>
            </a:r>
            <a:r>
              <a:rPr lang="hu-HU" sz="2400" dirty="0" smtClean="0"/>
              <a:t> hatására </a:t>
            </a:r>
            <a:r>
              <a:rPr lang="hu-HU" sz="2400" dirty="0" smtClean="0">
                <a:solidFill>
                  <a:srgbClr val="7030A0"/>
                </a:solidFill>
              </a:rPr>
              <a:t>bomlani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4675" y="3508921"/>
            <a:ext cx="495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tx2"/>
                </a:solidFill>
              </a:rPr>
              <a:t>Pl.: etil-acetát bomlása víz hatására: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1520" y="417924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-COO-CH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-CH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 +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	      	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-COOH +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-OH</a:t>
            </a:r>
            <a:endParaRPr lang="hu-HU" sz="2400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3599610" y="4410078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10477" y="4629802"/>
            <a:ext cx="150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etil-acetát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921922" y="4632074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víz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074423" y="4618426"/>
            <a:ext cx="11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ecetsav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881813" y="4620698"/>
            <a:ext cx="101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etanol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0434" y="5302005"/>
            <a:ext cx="79542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</a:t>
            </a:r>
            <a:r>
              <a:rPr lang="hu-HU" sz="2400" b="1" dirty="0" smtClean="0">
                <a:solidFill>
                  <a:srgbClr val="C00000"/>
                </a:solidFill>
              </a:rPr>
              <a:t>észterek hidrolízise</a:t>
            </a:r>
            <a:r>
              <a:rPr lang="hu-HU" sz="2400" dirty="0" smtClean="0"/>
              <a:t> az </a:t>
            </a:r>
            <a:r>
              <a:rPr lang="hu-HU" sz="2400" dirty="0" err="1" smtClean="0"/>
              <a:t>észterképződéssel</a:t>
            </a:r>
            <a:r>
              <a:rPr lang="hu-HU" sz="2400" dirty="0" smtClean="0"/>
              <a:t> ellentétes irányú folyamat. Ennek során az észter víz hatására </a:t>
            </a:r>
            <a:r>
              <a:rPr lang="hu-HU" sz="2400" dirty="0"/>
              <a:t>(sav vagy lúg katalízis mellett</a:t>
            </a:r>
            <a:r>
              <a:rPr lang="hu-HU" sz="2400" dirty="0" smtClean="0"/>
              <a:t>) karbonsavvá és alkohollá alakul.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988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4" grpId="0"/>
      <p:bldP spid="15" grpId="0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690042"/>
            <a:ext cx="8407893" cy="49429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Szükséges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anyagok, eszközök:</a:t>
            </a:r>
          </a:p>
          <a:p>
            <a:pPr marL="273050" indent="0">
              <a:spcBef>
                <a:spcPts val="0"/>
              </a:spcBef>
              <a:buNone/>
            </a:pPr>
            <a:r>
              <a:rPr lang="hu-HU" dirty="0"/>
              <a:t>kémcső, etil-acetát, </a:t>
            </a:r>
            <a:r>
              <a:rPr lang="hu-HU" dirty="0" smtClean="0"/>
              <a:t>fenolftaleines </a:t>
            </a:r>
            <a:r>
              <a:rPr lang="hu-HU" dirty="0" err="1" smtClean="0"/>
              <a:t>NaOH</a:t>
            </a:r>
            <a:r>
              <a:rPr lang="hu-HU" dirty="0" err="1"/>
              <a:t>-</a:t>
            </a:r>
            <a:r>
              <a:rPr lang="hu-HU" dirty="0" err="1" smtClean="0"/>
              <a:t>oldat</a:t>
            </a:r>
            <a:r>
              <a:rPr lang="hu-HU" dirty="0" smtClean="0"/>
              <a:t> </a:t>
            </a:r>
          </a:p>
          <a:p>
            <a:pPr marL="27305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Kísérlet: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dirty="0"/>
              <a:t>A kémcsőbe etil-acetátot öntünk, majd kevés </a:t>
            </a:r>
            <a:r>
              <a:rPr lang="hu-HU" dirty="0" err="1" smtClean="0"/>
              <a:t>NaOH</a:t>
            </a:r>
            <a:r>
              <a:rPr lang="hu-HU" dirty="0" err="1"/>
              <a:t>-</a:t>
            </a:r>
            <a:r>
              <a:rPr lang="hu-HU" dirty="0" err="1" smtClean="0"/>
              <a:t>oldatot</a:t>
            </a:r>
            <a:r>
              <a:rPr lang="hu-HU" dirty="0" smtClean="0"/>
              <a:t> </a:t>
            </a:r>
            <a:r>
              <a:rPr lang="hu-HU" dirty="0"/>
              <a:t>adunk hozzá</a:t>
            </a:r>
            <a:r>
              <a:rPr lang="hu-HU" dirty="0" smtClean="0"/>
              <a:t>.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Tapasztalat: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dirty="0"/>
              <a:t>A két anyag nem keveredik </a:t>
            </a:r>
            <a:r>
              <a:rPr lang="hu-HU" dirty="0" smtClean="0"/>
              <a:t>egymással.</a:t>
            </a:r>
            <a:endParaRPr lang="hu-HU" dirty="0"/>
          </a:p>
          <a:p>
            <a:pPr>
              <a:spcBef>
                <a:spcPts val="0"/>
              </a:spcBef>
            </a:pPr>
            <a:r>
              <a:rPr lang="hu-HU" dirty="0" smtClean="0"/>
              <a:t>Összerázás </a:t>
            </a:r>
            <a:r>
              <a:rPr lang="hu-HU" dirty="0"/>
              <a:t>után az elegy színe elhalványodik, majd </a:t>
            </a:r>
            <a:r>
              <a:rPr lang="hu-HU" dirty="0" smtClean="0"/>
              <a:t>eltűnik.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Magyarázat: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dirty="0" smtClean="0"/>
              <a:t>Az etil-acetát apoláris oldószerekben oldódik jól, vizes oldatokban csak rosszul.</a:t>
            </a:r>
          </a:p>
          <a:p>
            <a:pPr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elegyből elfogyott a </a:t>
            </a:r>
            <a:r>
              <a:rPr lang="hu-HU" dirty="0" err="1" smtClean="0"/>
              <a:t>NaOH</a:t>
            </a:r>
            <a:r>
              <a:rPr lang="hu-HU" dirty="0" smtClean="0"/>
              <a:t>, ezért tűnt le a az oldat </a:t>
            </a:r>
            <a:r>
              <a:rPr lang="hu-HU" dirty="0"/>
              <a:t>lila, ill. rózsaszín </a:t>
            </a:r>
            <a:r>
              <a:rPr lang="hu-HU" dirty="0" smtClean="0"/>
              <a:t>színe.</a:t>
            </a:r>
            <a:endParaRPr lang="hu-HU" dirty="0"/>
          </a:p>
          <a:p>
            <a:pPr>
              <a:spcBef>
                <a:spcPts val="0"/>
              </a:spcBef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etil-acetát hidrolízise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96916"/>
              </p:ext>
            </p:extLst>
          </p:nvPr>
        </p:nvGraphicFramePr>
        <p:xfrm>
          <a:off x="8169897" y="297010"/>
          <a:ext cx="614787" cy="105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S ChemDraw Drawing" r:id="rId3" imgW="859293" imgH="1468800" progId="ChemDraw.Document.6.0">
                  <p:embed/>
                </p:oleObj>
              </mc:Choice>
              <mc:Fallback>
                <p:oleObj name="CS ChemDraw Drawing" r:id="rId3" imgW="859293" imgH="1468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9897" y="297010"/>
                        <a:ext cx="614787" cy="105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1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3643768" y="5466945"/>
            <a:ext cx="1998275" cy="89494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5418511" y="2566482"/>
            <a:ext cx="1741046" cy="705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283968" y="2313348"/>
            <a:ext cx="935541" cy="46166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845833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A </a:t>
            </a:r>
            <a:r>
              <a:rPr lang="hu-HU" sz="2400" dirty="0">
                <a:solidFill>
                  <a:srgbClr val="C00000"/>
                </a:solidFill>
              </a:rPr>
              <a:t>f</a:t>
            </a:r>
            <a:r>
              <a:rPr lang="hu-HU" sz="2400" dirty="0" smtClean="0">
                <a:solidFill>
                  <a:srgbClr val="C00000"/>
                </a:solidFill>
              </a:rPr>
              <a:t>olyamat reakcióegyenlete: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etil-acetát hidrolízise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267338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-COO-CH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-CH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 + </a:t>
            </a:r>
            <a:r>
              <a:rPr lang="hu-HU" sz="2400" dirty="0" smtClean="0">
                <a:solidFill>
                  <a:srgbClr val="0070C0"/>
                </a:solidFill>
              </a:rPr>
              <a:t>Na</a:t>
            </a:r>
            <a:r>
              <a:rPr lang="hu-HU" sz="2400" baseline="30000" dirty="0" smtClean="0">
                <a:solidFill>
                  <a:srgbClr val="0070C0"/>
                </a:solidFill>
              </a:rPr>
              <a:t>+</a:t>
            </a:r>
            <a:r>
              <a:rPr lang="hu-HU" sz="2400" dirty="0" smtClean="0"/>
              <a:t>+</a:t>
            </a:r>
            <a:r>
              <a:rPr lang="hu-HU" sz="2400" dirty="0" smtClean="0">
                <a:solidFill>
                  <a:srgbClr val="C00000"/>
                </a:solidFill>
              </a:rPr>
              <a:t>OH</a:t>
            </a:r>
            <a:r>
              <a:rPr lang="hu-HU" sz="2400" baseline="30000" dirty="0" smtClean="0">
                <a:solidFill>
                  <a:srgbClr val="C00000"/>
                </a:solidFill>
              </a:rPr>
              <a:t>-</a:t>
            </a:r>
            <a:r>
              <a:rPr lang="hu-HU" sz="2400" dirty="0" smtClean="0"/>
              <a:t>	      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-COO</a:t>
            </a:r>
            <a:r>
              <a:rPr lang="hu-HU" sz="2400" baseline="30000" dirty="0" smtClean="0"/>
              <a:t>-</a:t>
            </a:r>
            <a:r>
              <a:rPr lang="hu-HU" sz="2400" dirty="0" smtClean="0">
                <a:solidFill>
                  <a:srgbClr val="0070C0"/>
                </a:solidFill>
              </a:rPr>
              <a:t>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+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-</a:t>
            </a:r>
            <a:r>
              <a:rPr lang="hu-HU" sz="2400" dirty="0" smtClean="0">
                <a:solidFill>
                  <a:srgbClr val="C00000"/>
                </a:solidFill>
              </a:rPr>
              <a:t>OH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11397" y="2922951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427984" y="231334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H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O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33390" y="3291830"/>
            <a:ext cx="16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nátrium</a:t>
            </a:r>
            <a:r>
              <a:rPr lang="hu-HU" dirty="0" smtClean="0"/>
              <a:t>-acetát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53786" y="3289482"/>
            <a:ext cx="80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etan</a:t>
            </a:r>
            <a:r>
              <a:rPr lang="hu-HU" dirty="0" smtClean="0">
                <a:solidFill>
                  <a:srgbClr val="C00000"/>
                </a:solidFill>
              </a:rPr>
              <a:t>ol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29282" y="3289482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etil-acetát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76764" y="3910800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Jöjjön egy kis ismétlés…</a:t>
            </a:r>
            <a:endParaRPr lang="hu-HU" sz="2400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59647" y="4353704"/>
            <a:ext cx="767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Hogy hívjuk a karbonsavak nátrium- és káliumsóit?</a:t>
            </a:r>
            <a:endParaRPr lang="hu-HU" sz="2400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643768" y="5671921"/>
            <a:ext cx="183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SZAPPANOK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23402" y="5261639"/>
            <a:ext cx="298775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Ennek megfelelően a </a:t>
            </a:r>
            <a:r>
              <a:rPr lang="hu-HU" sz="2400" i="1" dirty="0" smtClean="0"/>
              <a:t>fenti</a:t>
            </a:r>
            <a:r>
              <a:rPr lang="hu-HU" sz="2400" dirty="0" smtClean="0"/>
              <a:t> folyamat neve</a:t>
            </a:r>
          </a:p>
          <a:p>
            <a:r>
              <a:rPr lang="hu-HU" sz="2400" b="1" i="1" dirty="0" smtClean="0">
                <a:solidFill>
                  <a:srgbClr val="C00000"/>
                </a:solidFill>
              </a:rPr>
              <a:t>ELSZAPPANOSÍTÁS</a:t>
            </a:r>
            <a:endParaRPr lang="hu-HU" sz="2400" b="1" i="1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874480" y="4985351"/>
            <a:ext cx="300426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Az észterek lúgos hidrolízisét </a:t>
            </a:r>
            <a:r>
              <a:rPr lang="hu-HU" sz="2400" b="1" i="1" dirty="0">
                <a:solidFill>
                  <a:srgbClr val="C00000"/>
                </a:solidFill>
              </a:rPr>
              <a:t>elszappanosításnak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nevezzük</a:t>
            </a:r>
            <a:r>
              <a:rPr lang="hu-HU" sz="2400" dirty="0" smtClean="0">
                <a:solidFill>
                  <a:srgbClr val="0070C0"/>
                </a:solidFill>
              </a:rPr>
              <a:t>.</a:t>
            </a:r>
            <a:endParaRPr lang="hu-HU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96916"/>
              </p:ext>
            </p:extLst>
          </p:nvPr>
        </p:nvGraphicFramePr>
        <p:xfrm>
          <a:off x="8169275" y="296863"/>
          <a:ext cx="6159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S ChemDraw Drawing" r:id="rId3" imgW="859293" imgH="1468800" progId="ChemDraw.Document.6.0">
                  <p:embed/>
                </p:oleObj>
              </mc:Choice>
              <mc:Fallback>
                <p:oleObj name="CS ChemDraw Drawing" r:id="rId3" imgW="859293" imgH="146880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75" y="296863"/>
                        <a:ext cx="6159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7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991455"/>
            <a:ext cx="8407893" cy="4407408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 smtClean="0">
                <a:solidFill>
                  <a:schemeClr val="accent1"/>
                </a:solidFill>
              </a:rPr>
              <a:t>gyümölcsészterek</a:t>
            </a:r>
            <a:endParaRPr lang="hu-HU" sz="2400" dirty="0" smtClean="0">
              <a:solidFill>
                <a:schemeClr val="accent1"/>
              </a:solidFill>
            </a:endParaRPr>
          </a:p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>
                <a:solidFill>
                  <a:schemeClr val="accent1"/>
                </a:solidFill>
              </a:rPr>
              <a:t>telítetlen észterek</a:t>
            </a:r>
          </a:p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smtClean="0">
                <a:solidFill>
                  <a:schemeClr val="accent1"/>
                </a:solidFill>
              </a:rPr>
              <a:t>viaszok</a:t>
            </a:r>
          </a:p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>
                <a:solidFill>
                  <a:schemeClr val="accent1"/>
                </a:solidFill>
              </a:rPr>
              <a:t>zsírok és </a:t>
            </a:r>
            <a:r>
              <a:rPr lang="hu-HU" sz="2400" dirty="0" smtClean="0">
                <a:solidFill>
                  <a:schemeClr val="accent1"/>
                </a:solidFill>
              </a:rPr>
              <a:t>olajok (trigliceridek)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karbonsavészterek</a:t>
            </a:r>
            <a:r>
              <a:rPr lang="hu-HU" dirty="0" smtClean="0"/>
              <a:t> csoportosítása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4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0" y="5593404"/>
            <a:ext cx="9144000" cy="126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828256"/>
            <a:ext cx="8407893" cy="833060"/>
          </a:xfr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" indent="0">
              <a:buNone/>
            </a:pPr>
            <a:r>
              <a:rPr lang="hu-HU" dirty="0" smtClean="0">
                <a:solidFill>
                  <a:schemeClr val="accent1"/>
                </a:solidFill>
              </a:rPr>
              <a:t>A </a:t>
            </a:r>
            <a:r>
              <a:rPr lang="hu-HU" b="1" dirty="0" err="1" smtClean="0">
                <a:solidFill>
                  <a:schemeClr val="accent1"/>
                </a:solidFill>
              </a:rPr>
              <a:t>gyümölcsészterek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smtClean="0">
                <a:solidFill>
                  <a:srgbClr val="0000CC"/>
                </a:solidFill>
              </a:rPr>
              <a:t>kis </a:t>
            </a:r>
            <a:r>
              <a:rPr lang="hu-HU" dirty="0" err="1" smtClean="0">
                <a:solidFill>
                  <a:srgbClr val="0000CC"/>
                </a:solidFill>
              </a:rPr>
              <a:t>szénatomszámú</a:t>
            </a:r>
            <a:r>
              <a:rPr lang="hu-HU" dirty="0" smtClean="0">
                <a:solidFill>
                  <a:srgbClr val="0000CC"/>
                </a:solidFill>
              </a:rPr>
              <a:t> alkoholokból </a:t>
            </a:r>
            <a:r>
              <a:rPr lang="hu-HU" dirty="0" smtClean="0">
                <a:solidFill>
                  <a:schemeClr val="accent1"/>
                </a:solidFill>
              </a:rPr>
              <a:t>és </a:t>
            </a:r>
            <a:r>
              <a:rPr lang="hu-HU" dirty="0" smtClean="0">
                <a:solidFill>
                  <a:srgbClr val="FF0000"/>
                </a:solidFill>
              </a:rPr>
              <a:t>kis </a:t>
            </a:r>
            <a:r>
              <a:rPr lang="hu-HU" dirty="0" err="1" smtClean="0">
                <a:solidFill>
                  <a:srgbClr val="FF0000"/>
                </a:solidFill>
              </a:rPr>
              <a:t>szénatomszámú</a:t>
            </a:r>
            <a:r>
              <a:rPr lang="hu-HU" dirty="0" smtClean="0">
                <a:solidFill>
                  <a:srgbClr val="FF0000"/>
                </a:solidFill>
              </a:rPr>
              <a:t> karbonsavakból</a:t>
            </a:r>
            <a:r>
              <a:rPr lang="hu-HU" dirty="0" smtClean="0">
                <a:solidFill>
                  <a:schemeClr val="accent1"/>
                </a:solidFill>
              </a:rPr>
              <a:t> felépülő </a:t>
            </a:r>
            <a:r>
              <a:rPr lang="hu-HU" dirty="0" err="1" smtClean="0">
                <a:solidFill>
                  <a:schemeClr val="accent1"/>
                </a:solidFill>
              </a:rPr>
              <a:t>karbonsavészterek</a:t>
            </a:r>
            <a:r>
              <a:rPr lang="hu-HU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gyümölcsészterek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64526" y="2811438"/>
            <a:ext cx="405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Miért </a:t>
            </a:r>
            <a:r>
              <a:rPr lang="hu-HU" sz="2400" dirty="0" err="1" smtClean="0">
                <a:solidFill>
                  <a:srgbClr val="0070C0"/>
                </a:solidFill>
                <a:latin typeface="Kristen ITC" panose="03050502040202030202" pitchFamily="66" charset="0"/>
              </a:rPr>
              <a:t>gyümölcsészterkek</a:t>
            </a:r>
            <a:r>
              <a:rPr lang="hu-HU" sz="24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?</a:t>
            </a:r>
            <a:endParaRPr lang="hu-HU" sz="2400" dirty="0">
              <a:solidFill>
                <a:srgbClr val="0070C0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369603" y="3397115"/>
            <a:ext cx="8407893" cy="244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 err="1" smtClean="0"/>
              <a:t>gyümölcsésztereket</a:t>
            </a:r>
            <a:r>
              <a:rPr lang="hu-HU" dirty="0" smtClean="0"/>
              <a:t> kis mennyiségben a gyümölcsök is tartalmazzák.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A gyümölcsök jellemező illatát, zamatát ezek az észterek adják. 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Mesterségesen is előállíthatók a megfelelő karbonsavakból és alkoholokból.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16" y="5752030"/>
            <a:ext cx="1404705" cy="1008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3"/>
          <a:stretch/>
        </p:blipFill>
        <p:spPr>
          <a:xfrm>
            <a:off x="1096408" y="5755978"/>
            <a:ext cx="1072861" cy="1008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88" y="5748596"/>
            <a:ext cx="959108" cy="100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45" y="5758323"/>
            <a:ext cx="1042555" cy="1008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27" y="5752865"/>
            <a:ext cx="892656" cy="100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5089" y="5708307"/>
            <a:ext cx="1008000" cy="109638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" y="5748596"/>
            <a:ext cx="1032315" cy="100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77" y="5751329"/>
            <a:ext cx="121467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0" y="5593404"/>
            <a:ext cx="9144000" cy="126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jellegzetes </a:t>
            </a:r>
            <a:r>
              <a:rPr lang="hu-HU" dirty="0" err="1" smtClean="0"/>
              <a:t>gyümölcsészter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16" y="5752030"/>
            <a:ext cx="1404705" cy="1008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3"/>
          <a:stretch/>
        </p:blipFill>
        <p:spPr>
          <a:xfrm>
            <a:off x="1096408" y="5755978"/>
            <a:ext cx="1072861" cy="100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45" y="5758323"/>
            <a:ext cx="1042555" cy="1008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27" y="5752865"/>
            <a:ext cx="892656" cy="100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5089" y="5708307"/>
            <a:ext cx="1008000" cy="109638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" y="5748596"/>
            <a:ext cx="1032315" cy="100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77" y="5751329"/>
            <a:ext cx="1214671" cy="1008000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46460"/>
              </p:ext>
            </p:extLst>
          </p:nvPr>
        </p:nvGraphicFramePr>
        <p:xfrm>
          <a:off x="1034175" y="1364343"/>
          <a:ext cx="7034589" cy="4280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42"/>
                <a:gridCol w="2071914"/>
                <a:gridCol w="2277533"/>
              </a:tblGrid>
              <a:tr h="522013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Név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Képlet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Illat</a:t>
                      </a:r>
                      <a:endParaRPr lang="en-US" sz="2400" dirty="0"/>
                    </a:p>
                  </a:txBody>
                  <a:tcPr anchor="ctr"/>
                </a:tc>
              </a:tr>
              <a:tr h="62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metil-butatnoát</a:t>
                      </a:r>
                      <a:endParaRPr lang="hu-H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almaillatú</a:t>
                      </a:r>
                      <a:endParaRPr lang="en-US" sz="2000" dirty="0"/>
                    </a:p>
                  </a:txBody>
                  <a:tcPr anchor="ctr"/>
                </a:tc>
              </a:tr>
              <a:tr h="62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etil-butanoát</a:t>
                      </a:r>
                      <a:endParaRPr lang="hu-H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ananászillatú</a:t>
                      </a:r>
                      <a:endParaRPr lang="en-US" sz="2000" dirty="0"/>
                    </a:p>
                  </a:txBody>
                  <a:tcPr anchor="ctr"/>
                </a:tc>
              </a:tr>
              <a:tr h="62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izopentil-butanoát</a:t>
                      </a:r>
                      <a:endParaRPr lang="hu-H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körteillatú</a:t>
                      </a:r>
                      <a:endParaRPr lang="en-US" sz="2000" dirty="0"/>
                    </a:p>
                  </a:txBody>
                  <a:tcPr anchor="ctr"/>
                </a:tc>
              </a:tr>
              <a:tr h="626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err="1" smtClean="0"/>
                        <a:t>metil-izobutatnoát</a:t>
                      </a:r>
                      <a:endParaRPr lang="hu-H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err="1" smtClean="0"/>
                        <a:t>sárgabarackillatú</a:t>
                      </a:r>
                      <a:endParaRPr lang="en-US" sz="2000" dirty="0"/>
                    </a:p>
                  </a:txBody>
                  <a:tcPr anchor="ctr"/>
                </a:tc>
              </a:tr>
              <a:tr h="62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propil-izobutanoát</a:t>
                      </a:r>
                      <a:endParaRPr lang="hu-H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eperillatú</a:t>
                      </a:r>
                      <a:endParaRPr lang="en-US" sz="2000" dirty="0"/>
                    </a:p>
                  </a:txBody>
                  <a:tcPr anchor="ctr"/>
                </a:tc>
              </a:tr>
              <a:tr h="62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izopentil-izobutanoát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banánillatú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" name="Kép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88" y="5748596"/>
            <a:ext cx="959108" cy="1008000"/>
          </a:xfrm>
          <a:prstGeom prst="rect">
            <a:avLst/>
          </a:prstGeom>
        </p:spPr>
      </p:pic>
      <p:graphicFrame>
        <p:nvGraphicFramePr>
          <p:cNvPr id="5" name="Objektu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50269"/>
              </p:ext>
            </p:extLst>
          </p:nvPr>
        </p:nvGraphicFramePr>
        <p:xfrm>
          <a:off x="3977791" y="3236685"/>
          <a:ext cx="1605600" cy="43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S ChemDraw Drawing" r:id="rId11" imgW="2689444" imgH="723600" progId="ChemDraw.Document.6.0">
                  <p:embed/>
                </p:oleObj>
              </mc:Choice>
              <mc:Fallback>
                <p:oleObj name="CS ChemDraw Drawing" r:id="rId11" imgW="2689444" imgH="72360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77791" y="3236685"/>
                        <a:ext cx="1605600" cy="431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607351"/>
              </p:ext>
            </p:extLst>
          </p:nvPr>
        </p:nvGraphicFramePr>
        <p:xfrm>
          <a:off x="4178558" y="3749766"/>
          <a:ext cx="817200" cy="62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CS ChemDraw Drawing" r:id="rId13" imgW="1369844" imgH="1052730" progId="ChemDraw.Document.6.0">
                  <p:embed/>
                </p:oleObj>
              </mc:Choice>
              <mc:Fallback>
                <p:oleObj name="CS ChemDraw Drawing" r:id="rId13" imgW="1369844" imgH="105273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78558" y="3749766"/>
                        <a:ext cx="817200" cy="62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034007"/>
              </p:ext>
            </p:extLst>
          </p:nvPr>
        </p:nvGraphicFramePr>
        <p:xfrm>
          <a:off x="4175049" y="4398078"/>
          <a:ext cx="1209600" cy="62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CS ChemDraw Drawing" r:id="rId15" imgW="2029509" imgH="1052730" progId="ChemDraw.Document.6.0">
                  <p:embed/>
                </p:oleObj>
              </mc:Choice>
              <mc:Fallback>
                <p:oleObj name="CS ChemDraw Drawing" r:id="rId15" imgW="2029509" imgH="105273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75049" y="4398078"/>
                        <a:ext cx="1209600" cy="62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578505"/>
              </p:ext>
            </p:extLst>
          </p:nvPr>
        </p:nvGraphicFramePr>
        <p:xfrm>
          <a:off x="4185191" y="4999240"/>
          <a:ext cx="1407600" cy="62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CS ChemDraw Drawing" r:id="rId17" imgW="2358531" imgH="1052730" progId="ChemDraw.Document.6.0">
                  <p:embed/>
                </p:oleObj>
              </mc:Choice>
              <mc:Fallback>
                <p:oleObj name="CS ChemDraw Drawing" r:id="rId17" imgW="2358531" imgH="105273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85191" y="4999240"/>
                        <a:ext cx="1407600" cy="62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638204"/>
              </p:ext>
            </p:extLst>
          </p:nvPr>
        </p:nvGraphicFramePr>
        <p:xfrm>
          <a:off x="3976926" y="2006682"/>
          <a:ext cx="10152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CS ChemDraw Drawing" r:id="rId19" imgW="1698866" imgH="721980" progId="ChemDraw.Document.6.0">
                  <p:embed/>
                </p:oleObj>
              </mc:Choice>
              <mc:Fallback>
                <p:oleObj name="CS ChemDraw Drawing" r:id="rId19" imgW="1698866" imgH="72198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76926" y="2006682"/>
                        <a:ext cx="10152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51636"/>
              </p:ext>
            </p:extLst>
          </p:nvPr>
        </p:nvGraphicFramePr>
        <p:xfrm>
          <a:off x="3970298" y="2590499"/>
          <a:ext cx="121339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CS ChemDraw Drawing" r:id="rId21" imgW="2029509" imgH="721980" progId="ChemDraw.Document.6.0">
                  <p:embed/>
                </p:oleObj>
              </mc:Choice>
              <mc:Fallback>
                <p:oleObj name="CS ChemDraw Drawing" r:id="rId21" imgW="2029509" imgH="721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70298" y="2590499"/>
                        <a:ext cx="121339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8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3184619"/>
            <a:ext cx="8407893" cy="304276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kettős kötésű molekularész polimerizálható.</a:t>
            </a:r>
          </a:p>
          <a:p>
            <a:pPr lvl="1"/>
            <a:r>
              <a:rPr lang="hu-HU" sz="2400" dirty="0" err="1" smtClean="0"/>
              <a:t>metil-metakrilát</a:t>
            </a:r>
            <a:r>
              <a:rPr lang="hu-HU" sz="2400" dirty="0" smtClean="0"/>
              <a:t> →  </a:t>
            </a:r>
            <a:r>
              <a:rPr lang="hu-HU" sz="2400" dirty="0" err="1" smtClean="0"/>
              <a:t>poli</a:t>
            </a:r>
            <a:r>
              <a:rPr lang="hu-HU" sz="2400" dirty="0" smtClean="0"/>
              <a:t>(</a:t>
            </a:r>
            <a:r>
              <a:rPr lang="hu-HU" sz="2400" dirty="0" err="1" smtClean="0"/>
              <a:t>metil-metakrilát</a:t>
            </a:r>
            <a:r>
              <a:rPr lang="hu-HU" sz="2400" dirty="0" smtClean="0"/>
              <a:t>) = plexi</a:t>
            </a:r>
          </a:p>
          <a:p>
            <a:pPr lvl="1"/>
            <a:endParaRPr lang="hu-HU" sz="2400" dirty="0" smtClean="0"/>
          </a:p>
          <a:p>
            <a:pPr marL="365760" lvl="1" indent="0">
              <a:buNone/>
            </a:pPr>
            <a:endParaRPr lang="hu-HU" sz="2400" dirty="0" smtClean="0"/>
          </a:p>
          <a:p>
            <a:pPr marL="365760" lvl="1" indent="0">
              <a:buNone/>
            </a:pPr>
            <a:endParaRPr lang="hu-HU" sz="2400" dirty="0"/>
          </a:p>
          <a:p>
            <a:pPr lvl="1"/>
            <a:r>
              <a:rPr lang="hu-HU" sz="2400" dirty="0" err="1" smtClean="0"/>
              <a:t>vinil-acetát</a:t>
            </a:r>
            <a:r>
              <a:rPr lang="hu-HU" sz="2400" dirty="0" smtClean="0"/>
              <a:t> → </a:t>
            </a:r>
            <a:r>
              <a:rPr lang="hu-HU" sz="2400" dirty="0" err="1" smtClean="0"/>
              <a:t>poli</a:t>
            </a:r>
            <a:r>
              <a:rPr lang="hu-HU" sz="2400" dirty="0" smtClean="0"/>
              <a:t>(</a:t>
            </a:r>
            <a:r>
              <a:rPr lang="hu-HU" sz="2400" dirty="0" err="1" smtClean="0"/>
              <a:t>vinil-acetát</a:t>
            </a:r>
            <a:r>
              <a:rPr lang="hu-HU" sz="2400" dirty="0" smtClean="0"/>
              <a:t>): ragasztó 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telítetlen észterek</a:t>
            </a:r>
            <a:endParaRPr lang="hu-HU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>
          <a:xfrm>
            <a:off x="380999" y="1828256"/>
            <a:ext cx="8407893" cy="83306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u-HU" dirty="0" smtClean="0">
                <a:solidFill>
                  <a:schemeClr val="accent1"/>
                </a:solidFill>
              </a:rPr>
              <a:t>A </a:t>
            </a:r>
            <a:r>
              <a:rPr lang="hu-HU" b="1" dirty="0" smtClean="0">
                <a:solidFill>
                  <a:schemeClr val="accent1"/>
                </a:solidFill>
              </a:rPr>
              <a:t>telítetlen észterek</a:t>
            </a:r>
            <a:r>
              <a:rPr lang="hu-HU" dirty="0" smtClean="0">
                <a:solidFill>
                  <a:schemeClr val="accent1"/>
                </a:solidFill>
              </a:rPr>
              <a:t> molekuláit felépítő alkoholok vagy karbonsavak telítetlen kötést tartalmaznak.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97469"/>
              </p:ext>
            </p:extLst>
          </p:nvPr>
        </p:nvGraphicFramePr>
        <p:xfrm>
          <a:off x="1683001" y="4098452"/>
          <a:ext cx="13811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S ChemDraw Drawing" r:id="rId4" imgW="1380379" imgH="1054350" progId="ChemDraw.Document.6.0">
                  <p:embed/>
                </p:oleObj>
              </mc:Choice>
              <mc:Fallback>
                <p:oleObj name="CS ChemDraw Drawing" r:id="rId4" imgW="1380379" imgH="1054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3001" y="4098452"/>
                        <a:ext cx="1381125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18388"/>
              </p:ext>
            </p:extLst>
          </p:nvPr>
        </p:nvGraphicFramePr>
        <p:xfrm>
          <a:off x="1678038" y="5849161"/>
          <a:ext cx="13700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S ChemDraw Drawing" r:id="rId6" imgW="1369844" imgH="723330" progId="ChemDraw.Document.6.0">
                  <p:embed/>
                </p:oleObj>
              </mc:Choice>
              <mc:Fallback>
                <p:oleObj name="CS ChemDraw Drawing" r:id="rId6" imgW="1369844" imgH="723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8038" y="5849161"/>
                        <a:ext cx="1370013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90499" y="3752849"/>
            <a:ext cx="8407893" cy="266700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… </a:t>
            </a:r>
            <a:r>
              <a:rPr lang="hu-HU" sz="2200" dirty="0" smtClean="0">
                <a:latin typeface="Kristen ITC" panose="03050502040202030202" pitchFamily="66" charset="0"/>
              </a:rPr>
              <a:t>velük is nap mint nap találkozunk.</a:t>
            </a:r>
          </a:p>
          <a:p>
            <a:pPr lvl="1"/>
            <a:r>
              <a:rPr lang="hu-HU" sz="2400" dirty="0" smtClean="0"/>
              <a:t>levelek</a:t>
            </a:r>
          </a:p>
          <a:p>
            <a:pPr lvl="1"/>
            <a:r>
              <a:rPr lang="hu-HU" sz="2400" dirty="0" smtClean="0"/>
              <a:t>gyümölcsök héján lévő védő bevonat</a:t>
            </a:r>
          </a:p>
          <a:p>
            <a:pPr lvl="1"/>
            <a:r>
              <a:rPr lang="hu-HU" sz="2400" dirty="0" smtClean="0"/>
              <a:t>méhviasz</a:t>
            </a:r>
          </a:p>
          <a:p>
            <a:pPr lvl="1"/>
            <a:r>
              <a:rPr lang="hu-HU" sz="2400" dirty="0" smtClean="0"/>
              <a:t>cipőpaszták</a:t>
            </a:r>
          </a:p>
          <a:p>
            <a:pPr lvl="1"/>
            <a:r>
              <a:rPr lang="hu-HU" sz="2400" dirty="0" smtClean="0"/>
              <a:t>szájrúzsok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viaszok</a:t>
            </a:r>
            <a:endParaRPr lang="hu-HU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>
          <a:xfrm>
            <a:off x="380999" y="1828256"/>
            <a:ext cx="8407893" cy="177219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u-HU" sz="2400" dirty="0" smtClean="0">
                <a:solidFill>
                  <a:schemeClr val="accent1"/>
                </a:solidFill>
              </a:rPr>
              <a:t>A </a:t>
            </a:r>
            <a:r>
              <a:rPr lang="hu-HU" sz="2400" b="1" dirty="0" smtClean="0">
                <a:solidFill>
                  <a:schemeClr val="accent1"/>
                </a:solidFill>
              </a:rPr>
              <a:t>viaszok</a:t>
            </a:r>
            <a:r>
              <a:rPr lang="hu-HU" sz="2400" dirty="0" smtClean="0">
                <a:solidFill>
                  <a:schemeClr val="accent1"/>
                </a:solidFill>
              </a:rPr>
              <a:t> nagy és páros </a:t>
            </a:r>
            <a:r>
              <a:rPr lang="hu-HU" sz="2400" dirty="0" err="1" smtClean="0">
                <a:solidFill>
                  <a:schemeClr val="accent1"/>
                </a:solidFill>
              </a:rPr>
              <a:t>szénatomszámú</a:t>
            </a:r>
            <a:r>
              <a:rPr lang="hu-HU" sz="2400" dirty="0" smtClean="0">
                <a:solidFill>
                  <a:schemeClr val="accent1"/>
                </a:solidFill>
              </a:rPr>
              <a:t>, normális szénláncú, telített, </a:t>
            </a:r>
            <a:r>
              <a:rPr lang="hu-HU" sz="2400" dirty="0">
                <a:solidFill>
                  <a:schemeClr val="accent1"/>
                </a:solidFill>
              </a:rPr>
              <a:t>egyértékű alkoholokból </a:t>
            </a:r>
            <a:r>
              <a:rPr lang="hu-HU" sz="2400" dirty="0" smtClean="0">
                <a:solidFill>
                  <a:schemeClr val="accent1"/>
                </a:solidFill>
              </a:rPr>
              <a:t>és ugyanilyen típusú </a:t>
            </a:r>
            <a:r>
              <a:rPr lang="hu-HU" sz="2400" dirty="0">
                <a:solidFill>
                  <a:schemeClr val="accent1"/>
                </a:solidFill>
              </a:rPr>
              <a:t>karbonsavakból felépülő </a:t>
            </a:r>
            <a:r>
              <a:rPr lang="hu-HU" sz="2400" dirty="0" err="1" smtClean="0">
                <a:solidFill>
                  <a:schemeClr val="accent1"/>
                </a:solidFill>
              </a:rPr>
              <a:t>karbonsavészterek</a:t>
            </a:r>
            <a:r>
              <a:rPr lang="hu-HU" sz="2400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3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viaszok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80999" y="1951295"/>
            <a:ext cx="8407893" cy="440740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méhviasz egyik </a:t>
            </a:r>
            <a:r>
              <a:rPr lang="hu-HU" dirty="0" smtClean="0"/>
              <a:t>főkomponense a </a:t>
            </a:r>
            <a:r>
              <a:rPr lang="hu-HU" dirty="0" err="1" smtClean="0"/>
              <a:t>miricil-palmitát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lanolint (gyapjúviasz) gyógyszerként és kozmetikumként is használják.</a:t>
            </a:r>
          </a:p>
          <a:p>
            <a:endParaRPr lang="hu-HU" dirty="0"/>
          </a:p>
          <a:p>
            <a:r>
              <a:rPr lang="hu-HU" dirty="0" smtClean="0"/>
              <a:t>A brazil legyezőpálmából kivont </a:t>
            </a:r>
            <a:r>
              <a:rPr lang="hu-HU" dirty="0" err="1" smtClean="0"/>
              <a:t>Karnaubaviaszt</a:t>
            </a:r>
            <a:r>
              <a:rPr lang="hu-HU" dirty="0"/>
              <a:t> </a:t>
            </a:r>
            <a:r>
              <a:rPr lang="hu-HU" dirty="0" smtClean="0"/>
              <a:t>gyakran alkalmazzák autófestékekben</a:t>
            </a:r>
            <a:r>
              <a:rPr lang="hu-HU" dirty="0"/>
              <a:t>, cipőfényesítő </a:t>
            </a:r>
            <a:r>
              <a:rPr lang="hu-HU" dirty="0" smtClean="0"/>
              <a:t>készítményekben.</a:t>
            </a: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2" name="Objektu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17170"/>
              </p:ext>
            </p:extLst>
          </p:nvPr>
        </p:nvGraphicFramePr>
        <p:xfrm>
          <a:off x="347136" y="2396064"/>
          <a:ext cx="8539200" cy="4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S ChemDraw Drawing" r:id="rId3" imgW="15227394" imgH="723330" progId="ChemDraw.Document.6.0">
                  <p:embed/>
                </p:oleObj>
              </mc:Choice>
              <mc:Fallback>
                <p:oleObj name="CS ChemDraw Drawing" r:id="rId3" imgW="15227394" imgH="72333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136" y="2396064"/>
                        <a:ext cx="8539200" cy="40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1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oxigénatomos funkciós csoportot tartalmazó vegyületek</a:t>
            </a:r>
          </a:p>
          <a:p>
            <a:pPr lvl="1"/>
            <a:r>
              <a:rPr lang="hu-HU" dirty="0" err="1"/>
              <a:t>hidroxivegyületek</a:t>
            </a:r>
            <a:endParaRPr lang="hu-HU" dirty="0"/>
          </a:p>
          <a:p>
            <a:pPr lvl="2"/>
            <a:r>
              <a:rPr lang="hu-HU" dirty="0"/>
              <a:t>alkoholok</a:t>
            </a:r>
          </a:p>
          <a:p>
            <a:pPr lvl="2"/>
            <a:r>
              <a:rPr lang="hu-HU" dirty="0"/>
              <a:t>fenolok</a:t>
            </a:r>
          </a:p>
          <a:p>
            <a:pPr lvl="1"/>
            <a:r>
              <a:rPr lang="hu-HU" dirty="0"/>
              <a:t>éterek</a:t>
            </a:r>
          </a:p>
          <a:p>
            <a:pPr lvl="1"/>
            <a:r>
              <a:rPr lang="hu-HU" dirty="0" err="1"/>
              <a:t>oxovegyületek</a:t>
            </a:r>
            <a:endParaRPr lang="hu-HU" dirty="0"/>
          </a:p>
          <a:p>
            <a:pPr lvl="2"/>
            <a:r>
              <a:rPr lang="hu-HU" dirty="0"/>
              <a:t>aldehidek</a:t>
            </a:r>
          </a:p>
          <a:p>
            <a:pPr lvl="2"/>
            <a:r>
              <a:rPr lang="hu-HU" dirty="0"/>
              <a:t>ketonok</a:t>
            </a:r>
          </a:p>
          <a:p>
            <a:r>
              <a:rPr lang="hu-HU" dirty="0"/>
              <a:t>Összetett (oxigéntartalmú) funkciós csoportot tartalmazó vegyületek</a:t>
            </a:r>
          </a:p>
          <a:p>
            <a:pPr lvl="1"/>
            <a:r>
              <a:rPr lang="hu-HU" dirty="0"/>
              <a:t>karbonsavak</a:t>
            </a:r>
          </a:p>
          <a:p>
            <a:pPr lvl="1"/>
            <a:r>
              <a:rPr lang="hu-HU" b="1" dirty="0">
                <a:solidFill>
                  <a:srgbClr val="FF0000"/>
                </a:solidFill>
              </a:rPr>
              <a:t>észterek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hu-HU" dirty="0"/>
              <a:t>Az oxigéntartalmú szerves vegyületek csoportosítása</a:t>
            </a:r>
            <a:endParaRPr lang="hu-HU" dirty="0"/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9290"/>
              </p:ext>
            </p:extLst>
          </p:nvPr>
        </p:nvGraphicFramePr>
        <p:xfrm>
          <a:off x="0" y="1664005"/>
          <a:ext cx="58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S ChemDraw Drawing" r:id="rId3" imgW="584838" imgH="549990" progId="ChemDraw.Document.6.0">
                  <p:embed/>
                </p:oleObj>
              </mc:Choice>
              <mc:Fallback>
                <p:oleObj name="CS ChemDraw Drawing" r:id="rId3" imgW="584838" imgH="54999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4005"/>
                        <a:ext cx="58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86743"/>
              </p:ext>
            </p:extLst>
          </p:nvPr>
        </p:nvGraphicFramePr>
        <p:xfrm>
          <a:off x="466928" y="2174099"/>
          <a:ext cx="2857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S ChemDraw Drawing" r:id="rId5" imgW="584838" imgH="549990" progId="ChemDraw.Document.6.0">
                  <p:embed/>
                </p:oleObj>
              </mc:Choice>
              <mc:Fallback>
                <p:oleObj name="CS ChemDraw Drawing" r:id="rId5" imgW="584838" imgH="5499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28" y="2174099"/>
                        <a:ext cx="28575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19214"/>
              </p:ext>
            </p:extLst>
          </p:nvPr>
        </p:nvGraphicFramePr>
        <p:xfrm>
          <a:off x="466928" y="2992809"/>
          <a:ext cx="2857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S ChemDraw Drawing" r:id="rId6" imgW="584838" imgH="549990" progId="ChemDraw.Document.6.0">
                  <p:embed/>
                </p:oleObj>
              </mc:Choice>
              <mc:Fallback>
                <p:oleObj name="CS ChemDraw Drawing" r:id="rId6" imgW="584838" imgH="549990" progId="ChemDraw.Document.6.0">
                  <p:embed/>
                  <p:pic>
                    <p:nvPicPr>
                      <p:cNvPr id="0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28" y="2992809"/>
                        <a:ext cx="2857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78856"/>
              </p:ext>
            </p:extLst>
          </p:nvPr>
        </p:nvGraphicFramePr>
        <p:xfrm>
          <a:off x="496111" y="3429000"/>
          <a:ext cx="2857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S ChemDraw Drawing" r:id="rId7" imgW="584838" imgH="549990" progId="ChemDraw.Document.6.0">
                  <p:embed/>
                </p:oleObj>
              </mc:Choice>
              <mc:Fallback>
                <p:oleObj name="CS ChemDraw Drawing" r:id="rId7" imgW="584838" imgH="549990" progId="ChemDraw.Document.6.0">
                  <p:embed/>
                  <p:pic>
                    <p:nvPicPr>
                      <p:cNvPr id="0" name="Objektum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11" y="3429000"/>
                        <a:ext cx="2857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28988"/>
              </p:ext>
            </p:extLst>
          </p:nvPr>
        </p:nvGraphicFramePr>
        <p:xfrm>
          <a:off x="0" y="4150738"/>
          <a:ext cx="58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S ChemDraw Drawing" r:id="rId8" imgW="584838" imgH="549990" progId="ChemDraw.Document.6.0">
                  <p:embed/>
                </p:oleObj>
              </mc:Choice>
              <mc:Fallback>
                <p:oleObj name="CS ChemDraw Drawing" r:id="rId8" imgW="584838" imgH="549990" progId="ChemDraw.Document.6.0">
                  <p:embed/>
                  <p:pic>
                    <p:nvPicPr>
                      <p:cNvPr id="0" name="Objektum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50738"/>
                        <a:ext cx="58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3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937439"/>
            <a:ext cx="8407893" cy="4422418"/>
          </a:xfrm>
        </p:spPr>
        <p:txBody>
          <a:bodyPr>
            <a:noAutofit/>
          </a:bodyPr>
          <a:lstStyle/>
          <a:p>
            <a:r>
              <a:rPr lang="hu-HU" sz="2400" dirty="0"/>
              <a:t>mesterséges ízesítők</a:t>
            </a:r>
          </a:p>
          <a:p>
            <a:r>
              <a:rPr lang="hu-HU" sz="2400" dirty="0"/>
              <a:t>illatszerek</a:t>
            </a:r>
          </a:p>
          <a:p>
            <a:r>
              <a:rPr lang="hu-HU" sz="2400" dirty="0" smtClean="0"/>
              <a:t>műanyaggyártási alapanyagok </a:t>
            </a:r>
          </a:p>
          <a:p>
            <a:r>
              <a:rPr lang="hu-HU" sz="2400" dirty="0" smtClean="0"/>
              <a:t>…</a:t>
            </a:r>
          </a:p>
          <a:p>
            <a:r>
              <a:rPr lang="hu-HU" sz="2400" dirty="0"/>
              <a:t>koffeinmentes kávé gyártása (etil-acetát az egyik gyakori oldószer)</a:t>
            </a:r>
          </a:p>
          <a:p>
            <a:r>
              <a:rPr lang="hu-HU" sz="2400" dirty="0" smtClean="0"/>
              <a:t>robbanóanyagok előállítása (dinamit = </a:t>
            </a:r>
            <a:r>
              <a:rPr lang="hu-HU" sz="2400" dirty="0" err="1" smtClean="0"/>
              <a:t>glicerin-trinintrát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sütés-főzés…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</a:t>
            </a:r>
            <a:r>
              <a:rPr lang="hu-HU" dirty="0" err="1" smtClean="0"/>
              <a:t>hasznÁlják</a:t>
            </a:r>
            <a:r>
              <a:rPr lang="hu-HU" dirty="0" smtClean="0"/>
              <a:t> az észtereket?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1095498" y="2908570"/>
            <a:ext cx="6209973" cy="3696514"/>
          </a:xfrm>
          <a:prstGeom prst="roundRect">
            <a:avLst>
              <a:gd name="adj" fmla="val 6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16337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u-HU" sz="2400" b="1" dirty="0" smtClean="0"/>
              <a:t>Zsírok és olajok (trigliceridek):</a:t>
            </a:r>
          </a:p>
          <a:p>
            <a:r>
              <a:rPr lang="hu-HU" sz="2400" dirty="0" smtClean="0"/>
              <a:t>A nagy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karbonsavak glicerinnel alkotott észterei.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zsírok és olajok (trigliceridek)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 rot="5400000">
            <a:off x="2060952" y="2559682"/>
            <a:ext cx="557091" cy="15856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546693" y="3697321"/>
            <a:ext cx="1585609" cy="2820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432565" y="3631032"/>
            <a:ext cx="1585609" cy="2886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 rot="5400000">
            <a:off x="4946825" y="2559682"/>
            <a:ext cx="557091" cy="15856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70899"/>
              </p:ext>
            </p:extLst>
          </p:nvPr>
        </p:nvGraphicFramePr>
        <p:xfrm>
          <a:off x="1498050" y="3024891"/>
          <a:ext cx="5217674" cy="346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S ChemDraw Drawing" r:id="rId4" imgW="6059082" imgH="4023000" progId="ChemDraw.Document.6.0">
                  <p:embed/>
                </p:oleObj>
              </mc:Choice>
              <mc:Fallback>
                <p:oleObj name="CS ChemDraw Drawing" r:id="rId4" imgW="6059082" imgH="4023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8050" y="3024891"/>
                        <a:ext cx="5217674" cy="3463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u-HU" sz="2400" b="1" dirty="0" smtClean="0"/>
              <a:t>Az észteresítő sav:</a:t>
            </a:r>
          </a:p>
          <a:p>
            <a:r>
              <a:rPr lang="hu-HU" sz="2400" dirty="0" smtClean="0"/>
              <a:t>normális szénláncú</a:t>
            </a:r>
          </a:p>
          <a:p>
            <a:r>
              <a:rPr lang="hu-HU" sz="2400" dirty="0" smtClean="0"/>
              <a:t>telített vagy telítetlen</a:t>
            </a:r>
          </a:p>
          <a:p>
            <a:r>
              <a:rPr lang="hu-HU" sz="2400" dirty="0" smtClean="0"/>
              <a:t>páros </a:t>
            </a:r>
            <a:r>
              <a:rPr lang="hu-HU" sz="2400" dirty="0" err="1" smtClean="0"/>
              <a:t>szénatomszámú</a:t>
            </a:r>
            <a:endParaRPr lang="hu-HU" sz="2400" dirty="0" smtClean="0"/>
          </a:p>
          <a:p>
            <a:r>
              <a:rPr lang="hu-HU" sz="2400" dirty="0" smtClean="0"/>
              <a:t>leggyakrabban: palmitinsav, sztearinsav és olajsav</a:t>
            </a:r>
          </a:p>
          <a:p>
            <a:endParaRPr lang="hu-HU" sz="2400" dirty="0"/>
          </a:p>
          <a:p>
            <a:pPr marL="45720" indent="0">
              <a:buNone/>
            </a:pPr>
            <a:r>
              <a:rPr lang="hu-HU" sz="2400" dirty="0" smtClean="0"/>
              <a:t>Ha a zsírsav telítetlen, a szénlánc mindig </a:t>
            </a:r>
            <a:r>
              <a:rPr lang="hu-HU" sz="2400" i="1" dirty="0" smtClean="0"/>
              <a:t>cisz-szerkezetű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zsírok és olajok (trigliceridek)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85825"/>
              </p:ext>
            </p:extLst>
          </p:nvPr>
        </p:nvGraphicFramePr>
        <p:xfrm>
          <a:off x="2562496" y="4866667"/>
          <a:ext cx="6178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S ChemDraw Drawing" r:id="rId3" imgW="6177940" imgH="723330" progId="ChemDraw.Document.6.0">
                  <p:embed/>
                </p:oleObj>
              </mc:Choice>
              <mc:Fallback>
                <p:oleObj name="CS ChemDraw Drawing" r:id="rId3" imgW="6177940" imgH="723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496" y="4866667"/>
                        <a:ext cx="617855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9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97039"/>
          </a:xfrm>
        </p:spPr>
        <p:txBody>
          <a:bodyPr>
            <a:normAutofit fontScale="92500"/>
          </a:bodyPr>
          <a:lstStyle/>
          <a:p>
            <a:r>
              <a:rPr lang="hu-HU" sz="2600" dirty="0"/>
              <a:t>N</a:t>
            </a:r>
            <a:r>
              <a:rPr lang="hu-HU" sz="2600" dirty="0" smtClean="0"/>
              <a:t>incs határozott olvadáspontjuk, csak ún. </a:t>
            </a:r>
            <a:r>
              <a:rPr lang="hu-HU" sz="2600" i="1" dirty="0" smtClean="0"/>
              <a:t>lágyulási hőmérsékletük</a:t>
            </a:r>
            <a:r>
              <a:rPr lang="hu-HU" sz="2600" dirty="0" smtClean="0"/>
              <a:t>, mivel az összetételük nem egységes.</a:t>
            </a:r>
          </a:p>
          <a:p>
            <a:pPr lvl="1"/>
            <a:r>
              <a:rPr lang="hu-HU" sz="2600" b="1" dirty="0" smtClean="0"/>
              <a:t>Zsírok: </a:t>
            </a:r>
            <a:r>
              <a:rPr lang="hu-HU" sz="2600" dirty="0" smtClean="0"/>
              <a:t>szobahőmérsékleten szilárd halmazállapotúak</a:t>
            </a:r>
          </a:p>
          <a:p>
            <a:pPr lvl="1"/>
            <a:r>
              <a:rPr lang="hu-HU" sz="2600" b="1" dirty="0" smtClean="0"/>
              <a:t>Olajok: </a:t>
            </a:r>
            <a:r>
              <a:rPr lang="hu-HU" sz="2600" dirty="0" smtClean="0"/>
              <a:t>szobahőmérsékleten folyékony halmazállapotúak</a:t>
            </a:r>
          </a:p>
          <a:p>
            <a:endParaRPr lang="hu-HU" sz="2600" dirty="0" smtClean="0"/>
          </a:p>
          <a:p>
            <a:r>
              <a:rPr lang="hu-HU" sz="2600" dirty="0" smtClean="0"/>
              <a:t>Vízben nem, apoláris oldószerekben jól oldódnak.</a:t>
            </a:r>
          </a:p>
          <a:p>
            <a:r>
              <a:rPr lang="hu-HU" sz="2600" dirty="0"/>
              <a:t>S</a:t>
            </a:r>
            <a:r>
              <a:rPr lang="hu-HU" sz="2600" dirty="0" smtClean="0"/>
              <a:t>űrűségük kisebb, mint a vízé (ezért nem oltjuk ezeket vízzel!!!)</a:t>
            </a:r>
          </a:p>
          <a:p>
            <a:r>
              <a:rPr lang="hu-HU" sz="2600" dirty="0"/>
              <a:t>A tiszta zsírok és olajok színtelenek és szagtalanok. </a:t>
            </a:r>
            <a:endParaRPr lang="hu-HU" sz="2600" dirty="0" smtClean="0"/>
          </a:p>
          <a:p>
            <a:pPr marL="45720" indent="0">
              <a:buNone/>
            </a:pPr>
            <a:r>
              <a:rPr lang="hu-HU" sz="1900" dirty="0" smtClean="0"/>
              <a:t>(A </a:t>
            </a:r>
            <a:r>
              <a:rPr lang="hu-HU" sz="1900" dirty="0"/>
              <a:t>szín és szag valamilyen „szennyezés” következménye: pl. </a:t>
            </a:r>
            <a:r>
              <a:rPr lang="hu-HU" sz="1900" dirty="0" smtClean="0"/>
              <a:t>a </a:t>
            </a:r>
            <a:r>
              <a:rPr lang="hu-HU" sz="1900" dirty="0"/>
              <a:t>sárga színt a </a:t>
            </a:r>
            <a:r>
              <a:rPr lang="hu-HU" sz="1900" dirty="0" err="1"/>
              <a:t>karotinoidok</a:t>
            </a:r>
            <a:r>
              <a:rPr lang="hu-HU" sz="1900" dirty="0"/>
              <a:t> adják</a:t>
            </a:r>
            <a:r>
              <a:rPr lang="hu-HU" sz="1900" dirty="0" smtClean="0"/>
              <a:t>.)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zsírok </a:t>
            </a:r>
            <a:r>
              <a:rPr lang="hu-HU" dirty="0"/>
              <a:t>és olajok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Fizikai tulajdonságai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0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/>
              <a:t>A zsírok és az olajok között nincs szerkezetbeli </a:t>
            </a:r>
            <a:r>
              <a:rPr lang="hu-HU" sz="2400" b="1" dirty="0" smtClean="0"/>
              <a:t>különbség!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zsírokban </a:t>
            </a:r>
            <a:r>
              <a:rPr lang="hu-HU" sz="2400" dirty="0" smtClean="0"/>
              <a:t>több a </a:t>
            </a:r>
            <a:r>
              <a:rPr lang="hu-HU" sz="2400" dirty="0"/>
              <a:t>telített </a:t>
            </a:r>
            <a:r>
              <a:rPr lang="hu-HU" sz="2400" dirty="0" smtClean="0"/>
              <a:t>szénlánc, mint az olajokban. </a:t>
            </a:r>
          </a:p>
          <a:p>
            <a:pPr marL="45720" indent="0">
              <a:lnSpc>
                <a:spcPct val="150000"/>
              </a:lnSpc>
              <a:buNone/>
            </a:pP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Zsírok vs. olajok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9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hu-HU" sz="2400" b="1" dirty="0" smtClean="0"/>
              <a:t>Kísérlet</a:t>
            </a:r>
            <a:r>
              <a:rPr lang="hu-HU" sz="2400" b="1" dirty="0"/>
              <a:t>: </a:t>
            </a:r>
            <a:endParaRPr lang="hu-HU" sz="2400" b="1" dirty="0" smtClean="0"/>
          </a:p>
          <a:p>
            <a:pPr marL="45720" indent="0">
              <a:buNone/>
            </a:pPr>
            <a:r>
              <a:rPr lang="hu-HU" sz="2400" dirty="0" smtClean="0"/>
              <a:t>Egy-egy </a:t>
            </a:r>
            <a:r>
              <a:rPr lang="hu-HU" sz="2400" dirty="0"/>
              <a:t>kémcsőben éterben oldott étolajhoz, illetve disznózsírhoz brómos vizet </a:t>
            </a:r>
            <a:r>
              <a:rPr lang="hu-HU" sz="2400" dirty="0" smtClean="0"/>
              <a:t>öntünk.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hu-HU" sz="2400" b="1" dirty="0" smtClean="0"/>
              <a:t>Tapasztalat:</a:t>
            </a:r>
            <a:endParaRPr lang="hu-HU" sz="2400" b="1" dirty="0"/>
          </a:p>
          <a:p>
            <a:pPr marL="45720" indent="0">
              <a:buNone/>
            </a:pPr>
            <a:r>
              <a:rPr lang="hu-HU" sz="2400" dirty="0" smtClean="0"/>
              <a:t>A </a:t>
            </a:r>
            <a:r>
              <a:rPr lang="hu-HU" sz="2400" dirty="0"/>
              <a:t>zsírban a bróm csak halványodik. </a:t>
            </a:r>
            <a:endParaRPr lang="hu-HU" sz="2400" dirty="0">
              <a:latin typeface="Kristen ITC" panose="03050502040202030202" pitchFamily="66" charset="0"/>
            </a:endParaRPr>
          </a:p>
          <a:p>
            <a:pPr marL="45720" indent="0">
              <a:buNone/>
            </a:pPr>
            <a:r>
              <a:rPr lang="hu-HU" sz="2400" dirty="0" smtClean="0"/>
              <a:t>Az </a:t>
            </a:r>
            <a:r>
              <a:rPr lang="hu-HU" sz="2400" dirty="0"/>
              <a:t>olajban a bróm </a:t>
            </a:r>
            <a:r>
              <a:rPr lang="hu-HU" sz="2400" dirty="0" smtClean="0"/>
              <a:t>elszíntelenedik.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hu-HU" sz="2400" b="1" dirty="0" smtClean="0"/>
              <a:t>Magyarázat:</a:t>
            </a:r>
          </a:p>
          <a:p>
            <a:pPr marL="45720" indent="0">
              <a:buNone/>
            </a:pPr>
            <a:r>
              <a:rPr lang="hu-HU" sz="2400" dirty="0"/>
              <a:t>Az olajban többségben </a:t>
            </a:r>
            <a:r>
              <a:rPr lang="hu-HU" sz="2400" dirty="0" smtClean="0"/>
              <a:t>levő telítetlen </a:t>
            </a:r>
            <a:r>
              <a:rPr lang="hu-HU" sz="2400" dirty="0"/>
              <a:t>olajsavrészletek </a:t>
            </a:r>
            <a:r>
              <a:rPr lang="hu-HU" sz="2400" dirty="0" err="1" smtClean="0"/>
              <a:t>addícionálják</a:t>
            </a:r>
            <a:r>
              <a:rPr lang="hu-HU" sz="2400" dirty="0" smtClean="0"/>
              <a:t> </a:t>
            </a:r>
            <a:r>
              <a:rPr lang="hu-HU" sz="2400" dirty="0"/>
              <a:t>a brómot, telítődnek.</a:t>
            </a: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Zsírok vs. olajok</a:t>
            </a:r>
            <a:r>
              <a:rPr lang="hu-HU" baseline="30000" dirty="0" smtClean="0"/>
              <a:t>1</a:t>
            </a:r>
            <a:endParaRPr lang="hu-HU" baseline="300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96916"/>
              </p:ext>
            </p:extLst>
          </p:nvPr>
        </p:nvGraphicFramePr>
        <p:xfrm>
          <a:off x="8169275" y="296863"/>
          <a:ext cx="6159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S ChemDraw Drawing" r:id="rId3" imgW="859293" imgH="1468800" progId="ChemDraw.Document.6.0">
                  <p:embed/>
                </p:oleObj>
              </mc:Choice>
              <mc:Fallback>
                <p:oleObj name="CS ChemDraw Drawing" r:id="rId3" imgW="859293" imgH="146880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75" y="296863"/>
                        <a:ext cx="6159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2609850" y="6650263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</a:pPr>
            <a:r>
              <a:rPr lang="hu-HU" sz="1000" dirty="0">
                <a:solidFill>
                  <a:srgbClr val="000000"/>
                </a:solidFill>
              </a:rPr>
              <a:t>[1] 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239.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334889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Hidrolízis</a:t>
            </a:r>
          </a:p>
          <a:p>
            <a:pPr lvl="1"/>
            <a:r>
              <a:rPr lang="hu-HU" sz="2200" dirty="0" smtClean="0"/>
              <a:t>Lúgos hidrolízis során glicerinre és „szappanra” bomlanak (</a:t>
            </a:r>
            <a:r>
              <a:rPr lang="hu-HU" sz="2200" i="1" dirty="0" smtClean="0"/>
              <a:t>elszappanosítás</a:t>
            </a:r>
            <a:r>
              <a:rPr lang="hu-HU" sz="2200" dirty="0" smtClean="0"/>
              <a:t>). </a:t>
            </a:r>
          </a:p>
          <a:p>
            <a:pPr lvl="1"/>
            <a:r>
              <a:rPr lang="hu-HU" sz="2200" dirty="0" smtClean="0"/>
              <a:t>Savas </a:t>
            </a:r>
            <a:r>
              <a:rPr lang="hu-HU" sz="2200" dirty="0"/>
              <a:t>hidrolízissel glicerin és zsírsavak keletkeznek.</a:t>
            </a:r>
            <a:endParaRPr lang="hu-HU" sz="2200" dirty="0" smtClean="0"/>
          </a:p>
          <a:p>
            <a:pPr>
              <a:spcBef>
                <a:spcPts val="1200"/>
              </a:spcBef>
            </a:pPr>
            <a:r>
              <a:rPr lang="hu-HU" sz="2400" b="1" dirty="0" smtClean="0"/>
              <a:t>Katalitikus hidrogénezés</a:t>
            </a:r>
          </a:p>
          <a:p>
            <a:pPr marL="365760" lvl="1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kettős </a:t>
            </a:r>
            <a:r>
              <a:rPr lang="hu-HU" sz="2200" dirty="0" smtClean="0"/>
              <a:t>kötések </a:t>
            </a:r>
            <a:r>
              <a:rPr lang="hu-HU" sz="2200" dirty="0"/>
              <a:t>katalitikus </a:t>
            </a:r>
            <a:r>
              <a:rPr lang="hu-HU" sz="2200" dirty="0" smtClean="0"/>
              <a:t>hidrogénezéssel telíthetők (</a:t>
            </a:r>
            <a:r>
              <a:rPr lang="hu-HU" sz="2200" dirty="0" smtClean="0">
                <a:solidFill>
                  <a:srgbClr val="0000CC"/>
                </a:solidFill>
              </a:rPr>
              <a:t>margaringyártás</a:t>
            </a:r>
            <a:r>
              <a:rPr lang="hu-HU" sz="2200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hu-HU" sz="2400" b="1" dirty="0" smtClean="0"/>
              <a:t>Avasodás</a:t>
            </a:r>
          </a:p>
          <a:p>
            <a:pPr marL="365760" lvl="1" indent="0">
              <a:buNone/>
            </a:pPr>
            <a:r>
              <a:rPr lang="hu-HU" sz="2200" dirty="0"/>
              <a:t>Levegőn állva </a:t>
            </a:r>
            <a:r>
              <a:rPr lang="hu-HU" sz="2200" dirty="0" smtClean="0"/>
              <a:t>a </a:t>
            </a:r>
            <a:r>
              <a:rPr lang="hu-HU" sz="2200" dirty="0"/>
              <a:t>zsiradékok csípős ízt </a:t>
            </a:r>
          </a:p>
          <a:p>
            <a:pPr marL="365760" lvl="1" indent="0">
              <a:buNone/>
            </a:pPr>
            <a:r>
              <a:rPr lang="hu-HU" sz="2200" dirty="0" smtClean="0"/>
              <a:t>és </a:t>
            </a:r>
            <a:r>
              <a:rPr lang="hu-HU" sz="2200" dirty="0"/>
              <a:t>kellemetlen szagot kapnak.</a:t>
            </a:r>
            <a:endParaRPr lang="hu-HU" sz="22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zsírok és olajok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Kémiai tulajdonságai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12" y="4320617"/>
            <a:ext cx="1741251" cy="14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hu-HU" sz="2400" dirty="0"/>
          </a:p>
          <a:p>
            <a:pPr marL="45720" indent="0">
              <a:buNone/>
            </a:pPr>
            <a:r>
              <a:rPr lang="hu-HU" sz="2400" dirty="0" smtClean="0">
                <a:solidFill>
                  <a:srgbClr val="0000CC"/>
                </a:solidFill>
                <a:latin typeface="Kristen ITC" panose="03050502040202030202" pitchFamily="66" charset="0"/>
              </a:rPr>
              <a:t>Hol tároljuk a zsírokat, olajokat?</a:t>
            </a:r>
          </a:p>
          <a:p>
            <a:r>
              <a:rPr lang="hu-HU" sz="2400" b="1" dirty="0" smtClean="0"/>
              <a:t>Állatok: </a:t>
            </a:r>
            <a:r>
              <a:rPr lang="hu-HU" sz="2400" dirty="0" smtClean="0"/>
              <a:t>a </a:t>
            </a:r>
            <a:r>
              <a:rPr lang="hu-HU" sz="2400" dirty="0"/>
              <a:t>bőr alatt és a </a:t>
            </a:r>
            <a:r>
              <a:rPr lang="hu-HU" sz="2400" dirty="0" smtClean="0"/>
              <a:t>hasüregben (zsírszövetekben)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/>
              <a:t>Növények:</a:t>
            </a:r>
            <a:r>
              <a:rPr lang="hu-HU" sz="2400" dirty="0" smtClean="0"/>
              <a:t> a magban </a:t>
            </a:r>
            <a:r>
              <a:rPr lang="hu-HU" sz="2400" dirty="0"/>
              <a:t>és a </a:t>
            </a:r>
            <a:r>
              <a:rPr lang="hu-HU" sz="2400" dirty="0" smtClean="0"/>
              <a:t>termésben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zsírok és olajok szerepe?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/>
              <a:t>energiaforrás és tartalék tápanyag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állandó </a:t>
            </a:r>
            <a:r>
              <a:rPr lang="hu-HU" sz="2400" dirty="0"/>
              <a:t>hőmérséklet </a:t>
            </a:r>
            <a:r>
              <a:rPr lang="hu-HU" sz="2400" dirty="0" smtClean="0"/>
              <a:t>fenntartása </a:t>
            </a:r>
            <a:r>
              <a:rPr lang="hu-HU" sz="2400" dirty="0"/>
              <a:t>(hőszigetelő </a:t>
            </a:r>
            <a:r>
              <a:rPr lang="hu-HU" sz="2400" dirty="0" smtClean="0"/>
              <a:t>hatás, gondoljunk a bálnákra</a:t>
            </a:r>
            <a:r>
              <a:rPr lang="hu-HU" sz="2400" dirty="0"/>
              <a:t>, vagy </a:t>
            </a:r>
            <a:r>
              <a:rPr lang="hu-HU" sz="2400" dirty="0" smtClean="0"/>
              <a:t>fókákra!)</a:t>
            </a:r>
          </a:p>
          <a:p>
            <a:pPr>
              <a:lnSpc>
                <a:spcPct val="150000"/>
              </a:lnSpc>
            </a:pPr>
            <a:r>
              <a:rPr lang="hu-HU" sz="2400" dirty="0"/>
              <a:t>mechanikai </a:t>
            </a:r>
            <a:r>
              <a:rPr lang="hu-HU" sz="2400" dirty="0" smtClean="0"/>
              <a:t>védelem (rezgéscsillapítás, pl.: macskák talppárnái)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A-</a:t>
            </a:r>
            <a:r>
              <a:rPr lang="hu-HU" sz="2400" dirty="0"/>
              <a:t>, D-, E- és K-vitaminok </a:t>
            </a:r>
            <a:r>
              <a:rPr lang="hu-HU" sz="2400" dirty="0" smtClean="0"/>
              <a:t>(zsírban oldódó vitaminok) szervezetbe kerülésének, felszívódásának és szállíthatóságának elősegítése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zsírok és olajok szerepe?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0000CC"/>
                </a:solidFill>
              </a:rPr>
              <a:t>szappangyártás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kenőanyagok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adalékok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élelmiszerek (zsírok, olajok, margarin)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zsírok és olajok ipari felhasználása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01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észterek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94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1000" y="1719071"/>
            <a:ext cx="6177456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u-HU" sz="2400" b="1" dirty="0" smtClean="0"/>
              <a:t>Nitroglicerin (</a:t>
            </a:r>
            <a:r>
              <a:rPr lang="hu-HU" sz="2400" b="1" dirty="0" err="1" smtClean="0"/>
              <a:t>glicerin-trinitrát</a:t>
            </a:r>
            <a:r>
              <a:rPr lang="hu-HU" sz="2400" b="1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glicerin salétromsavval alkotott </a:t>
            </a:r>
            <a:r>
              <a:rPr lang="hu-HU" sz="2400" dirty="0" smtClean="0"/>
              <a:t>észtere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sűrűn folyó, ütésre, rázkódásra hevesen robbanó </a:t>
            </a:r>
            <a:r>
              <a:rPr lang="hu-HU" sz="2400" dirty="0" smtClean="0"/>
              <a:t>folyadék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/>
              <a:t>dinamit</a:t>
            </a:r>
            <a:r>
              <a:rPr lang="hu-HU" sz="2400" dirty="0" smtClean="0"/>
              <a:t>:  nitroglicerinnel átitatott kovaföldet tartalmazó robbanóanyag (Alfred Nobel)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szervetlen savak észterei</a:t>
            </a:r>
            <a:endParaRPr lang="hu-HU" dirty="0"/>
          </a:p>
        </p:txBody>
      </p:sp>
      <p:pic>
        <p:nvPicPr>
          <p:cNvPr id="11266" name="Picture 2" descr="https://upload.wikimedia.org/wikipedia/commons/0/07/Alfred_Nobel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75" y="3667325"/>
            <a:ext cx="2160000" cy="28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874491" y="6650263"/>
            <a:ext cx="51528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30000"/>
              </a:spcBef>
            </a:pPr>
            <a:r>
              <a:rPr lang="hu-HU" sz="1000" dirty="0">
                <a:solidFill>
                  <a:srgbClr val="000000"/>
                </a:solidFill>
              </a:rPr>
              <a:t>Kép forrása: https://upload.wikimedia.org/wikipedia/commons/0/07/Alfred_Nobel3.jpg</a:t>
            </a:r>
          </a:p>
        </p:txBody>
      </p:sp>
      <p:sp>
        <p:nvSpPr>
          <p:cNvPr id="5" name="Téglalap 4"/>
          <p:cNvSpPr/>
          <p:nvPr/>
        </p:nvSpPr>
        <p:spPr>
          <a:xfrm>
            <a:off x="6711175" y="1857981"/>
            <a:ext cx="2160000" cy="1673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34122"/>
              </p:ext>
            </p:extLst>
          </p:nvPr>
        </p:nvGraphicFramePr>
        <p:xfrm>
          <a:off x="6927310" y="2000798"/>
          <a:ext cx="1690417" cy="136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S ChemDraw Drawing" r:id="rId4" imgW="965995" imgH="778410" progId="ChemDraw.Document.6.0">
                  <p:embed/>
                </p:oleObj>
              </mc:Choice>
              <mc:Fallback>
                <p:oleObj name="CS ChemDraw Drawing" r:id="rId4" imgW="965995" imgH="778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7310" y="2000798"/>
                        <a:ext cx="1690417" cy="1360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6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1000" y="1719071"/>
            <a:ext cx="7028792" cy="4407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400" dirty="0" err="1" smtClean="0"/>
              <a:t>foszforsavészterek</a:t>
            </a:r>
            <a:endParaRPr lang="hu-HU" sz="2400" dirty="0" smtClean="0"/>
          </a:p>
          <a:p>
            <a:pPr>
              <a:lnSpc>
                <a:spcPct val="150000"/>
              </a:lnSpc>
            </a:pPr>
            <a:r>
              <a:rPr lang="hu-HU" sz="2400" dirty="0" smtClean="0"/>
              <a:t>nukleinsavak (RNS, DNS)</a:t>
            </a:r>
          </a:p>
          <a:p>
            <a:pPr>
              <a:lnSpc>
                <a:spcPct val="150000"/>
              </a:lnSpc>
            </a:pPr>
            <a:r>
              <a:rPr lang="hu-HU" sz="2400" dirty="0" err="1" smtClean="0"/>
              <a:t>foszfatidsav</a:t>
            </a:r>
            <a:r>
              <a:rPr lang="hu-HU" sz="2400" dirty="0" smtClean="0"/>
              <a:t>, </a:t>
            </a:r>
            <a:r>
              <a:rPr lang="hu-HU" sz="2400" dirty="0" err="1" smtClean="0"/>
              <a:t>foszfatidok</a:t>
            </a:r>
            <a:r>
              <a:rPr lang="hu-HU" sz="2400" dirty="0" smtClean="0"/>
              <a:t> (sejthártya, membránok, idegszövetek, vese és máj zsíranyagai)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szervetlen savak észterei</a:t>
            </a:r>
            <a:endParaRPr lang="hu-HU" dirty="0"/>
          </a:p>
        </p:txBody>
      </p:sp>
      <p:sp>
        <p:nvSpPr>
          <p:cNvPr id="4" name="AutoShape 2" descr="https://www.mozaweb.hu/course/kemia_10/jpg_big/k10_126_b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1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955561"/>
            <a:ext cx="5889171" cy="3499308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hu-HU" sz="2400" b="1" dirty="0" smtClean="0"/>
              <a:t>Hol használtak ilyeneket először?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Egyiptom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Mezopotámia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Palesztina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szappanok, Mosószerek</a:t>
            </a:r>
          </a:p>
        </p:txBody>
      </p:sp>
      <p:sp>
        <p:nvSpPr>
          <p:cNvPr id="4" name="Téglalap 3"/>
          <p:cNvSpPr/>
          <p:nvPr/>
        </p:nvSpPr>
        <p:spPr>
          <a:xfrm>
            <a:off x="2898839" y="4078444"/>
            <a:ext cx="5834514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 smtClean="0"/>
              <a:t>„Még </a:t>
            </a:r>
            <a:r>
              <a:rPr lang="hu-HU" sz="2000" dirty="0"/>
              <a:t>ha lúgban mosakodnál is, vagy szappanodat megsokasítanád is, feljegyezve marad a te álnokságod előttem, mondja az Úr Isten</a:t>
            </a:r>
            <a:r>
              <a:rPr lang="hu-HU" sz="2000" dirty="0" smtClean="0"/>
              <a:t>.” Jer. 2,22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2772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u-HU" sz="2400" b="1" dirty="0" smtClean="0"/>
              <a:t>Szappanok: </a:t>
            </a:r>
          </a:p>
          <a:p>
            <a:pPr marL="45720" indent="0">
              <a:buNone/>
            </a:pPr>
            <a:r>
              <a:rPr lang="hu-HU" sz="2400" dirty="0" smtClean="0"/>
              <a:t>nagy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karbonsavak nátrium- vagy káliumsói.</a:t>
            </a:r>
          </a:p>
          <a:p>
            <a:pPr>
              <a:lnSpc>
                <a:spcPct val="150000"/>
              </a:lnSpc>
            </a:pPr>
            <a:endParaRPr lang="hu-HU" sz="2400" dirty="0"/>
          </a:p>
          <a:p>
            <a:r>
              <a:rPr lang="hu-HU" sz="2400" b="1" dirty="0" smtClean="0"/>
              <a:t>Hogyan állíthatók elő?</a:t>
            </a:r>
          </a:p>
          <a:p>
            <a:r>
              <a:rPr lang="hu-HU" sz="2400" dirty="0" smtClean="0"/>
              <a:t>Zsírok és olajok lúgos hidrolízisével.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szappanok, Mosószerek</a:t>
            </a:r>
          </a:p>
        </p:txBody>
      </p:sp>
    </p:spTree>
    <p:extLst>
      <p:ext uri="{BB962C8B-B14F-4D97-AF65-F5344CB8AC3E}">
        <p14:creationId xmlns:p14="http://schemas.microsoft.com/office/powerpoint/2010/main" val="33424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6945413" y="4794521"/>
            <a:ext cx="1684815" cy="1042075"/>
          </a:xfrm>
          <a:prstGeom prst="roundRect">
            <a:avLst>
              <a:gd name="adj" fmla="val 101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2772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u-HU" sz="2400" b="1" dirty="0" smtClean="0"/>
              <a:t>Szappanok: </a:t>
            </a:r>
          </a:p>
          <a:p>
            <a:pPr marL="45720" indent="0">
              <a:buNone/>
            </a:pPr>
            <a:r>
              <a:rPr lang="hu-HU" sz="2400" dirty="0" smtClean="0"/>
              <a:t>nagy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karbonsavak nátrium- vagy káliumsói.</a:t>
            </a:r>
          </a:p>
          <a:p>
            <a:pPr>
              <a:lnSpc>
                <a:spcPct val="150000"/>
              </a:lnSpc>
            </a:pPr>
            <a:endParaRPr lang="hu-HU" sz="2400" dirty="0"/>
          </a:p>
          <a:p>
            <a:r>
              <a:rPr lang="hu-HU" sz="2400" b="1" dirty="0" smtClean="0"/>
              <a:t>Hogyan állíthatók elő?</a:t>
            </a:r>
          </a:p>
          <a:p>
            <a:r>
              <a:rPr lang="hu-HU" sz="2400" dirty="0" smtClean="0"/>
              <a:t>Zsírok és olajok lúgos hidrolízisével.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szappanok, Mosószerek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450541" y="4520748"/>
            <a:ext cx="1923068" cy="1162122"/>
            <a:chOff x="1094014" y="4914898"/>
            <a:chExt cx="1923068" cy="1162122"/>
          </a:xfrm>
        </p:grpSpPr>
        <p:sp>
          <p:nvSpPr>
            <p:cNvPr id="11" name="Szövegdoboz 10"/>
            <p:cNvSpPr txBox="1"/>
            <p:nvPr/>
          </p:nvSpPr>
          <p:spPr>
            <a:xfrm>
              <a:off x="1094014" y="4914898"/>
              <a:ext cx="1912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</a:t>
              </a:r>
              <a:r>
                <a:rPr lang="hu-HU" sz="2000" baseline="-25000" dirty="0" smtClean="0"/>
                <a:t>2</a:t>
              </a:r>
              <a:r>
                <a:rPr lang="hu-HU" sz="2000" dirty="0" smtClean="0"/>
                <a:t>-OOC-C</a:t>
              </a:r>
              <a:r>
                <a:rPr lang="hu-HU" sz="2000" baseline="-25000" dirty="0" smtClean="0"/>
                <a:t>17</a:t>
              </a:r>
              <a:r>
                <a:rPr lang="hu-HU" sz="2000" dirty="0" smtClean="0"/>
                <a:t>H</a:t>
              </a:r>
              <a:r>
                <a:rPr lang="hu-HU" sz="2000" baseline="-25000" dirty="0" smtClean="0"/>
                <a:t>35</a:t>
              </a:r>
              <a:endParaRPr lang="hu-HU" sz="2000" baseline="-25000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099453" y="5295904"/>
              <a:ext cx="1811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CH-OOC-C</a:t>
              </a:r>
              <a:r>
                <a:rPr lang="hu-HU" sz="2000" baseline="-25000" dirty="0" smtClean="0"/>
                <a:t>17</a:t>
              </a:r>
              <a:r>
                <a:rPr lang="hu-HU" sz="2000" dirty="0" smtClean="0"/>
                <a:t>H</a:t>
              </a:r>
              <a:r>
                <a:rPr lang="hu-HU" sz="2000" baseline="-25000" dirty="0" smtClean="0"/>
                <a:t>35</a:t>
              </a:r>
              <a:endParaRPr lang="hu-HU" sz="2000" baseline="-25000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104892" y="5676910"/>
              <a:ext cx="1912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</a:t>
              </a:r>
              <a:r>
                <a:rPr lang="hu-HU" sz="2000" baseline="-25000" dirty="0" smtClean="0"/>
                <a:t>2</a:t>
              </a:r>
              <a:r>
                <a:rPr lang="hu-HU" sz="2000" dirty="0" smtClean="0"/>
                <a:t>-OOC-C</a:t>
              </a:r>
              <a:r>
                <a:rPr lang="hu-HU" sz="2000" baseline="-25000" dirty="0" smtClean="0"/>
                <a:t>17</a:t>
              </a:r>
              <a:r>
                <a:rPr lang="hu-HU" sz="2000" dirty="0" smtClean="0"/>
                <a:t>H</a:t>
              </a:r>
              <a:r>
                <a:rPr lang="hu-HU" sz="2000" baseline="-25000" dirty="0" smtClean="0"/>
                <a:t>35</a:t>
              </a:r>
              <a:endParaRPr lang="hu-HU" sz="2000" baseline="-250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 rot="5400000">
              <a:off x="1150714" y="5146170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–</a:t>
              </a:r>
              <a:endParaRPr lang="hu-HU" sz="2000" baseline="-250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 rot="5400000">
              <a:off x="1155758" y="5536940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–</a:t>
              </a:r>
              <a:endParaRPr lang="hu-HU" sz="2000" baseline="-25000" dirty="0"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5310454" y="4530868"/>
            <a:ext cx="1003457" cy="1162122"/>
            <a:chOff x="1094014" y="4914898"/>
            <a:chExt cx="1003457" cy="1162122"/>
          </a:xfrm>
        </p:grpSpPr>
        <p:sp>
          <p:nvSpPr>
            <p:cNvPr id="20" name="Szövegdoboz 19"/>
            <p:cNvSpPr txBox="1"/>
            <p:nvPr/>
          </p:nvSpPr>
          <p:spPr>
            <a:xfrm>
              <a:off x="1094014" y="4914898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</a:t>
              </a:r>
              <a:r>
                <a:rPr lang="hu-HU" sz="2000" baseline="-25000" dirty="0" smtClean="0"/>
                <a:t>2</a:t>
              </a:r>
              <a:r>
                <a:rPr lang="hu-HU" sz="2000" dirty="0" smtClean="0"/>
                <a:t>-OH</a:t>
              </a:r>
              <a:endParaRPr lang="hu-HU" sz="2000" baseline="-250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1099453" y="5295904"/>
              <a:ext cx="891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CH-OH</a:t>
              </a:r>
              <a:endParaRPr lang="hu-HU" sz="2000" baseline="-250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1104892" y="567691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</a:t>
              </a:r>
              <a:r>
                <a:rPr lang="hu-HU" sz="2000" baseline="-25000" dirty="0" smtClean="0"/>
                <a:t>2</a:t>
              </a:r>
              <a:r>
                <a:rPr lang="hu-HU" sz="2000" dirty="0" smtClean="0"/>
                <a:t>-OH</a:t>
              </a:r>
              <a:endParaRPr lang="hu-HU" sz="2000" baseline="-25000" dirty="0"/>
            </a:p>
          </p:txBody>
        </p:sp>
        <p:sp>
          <p:nvSpPr>
            <p:cNvPr id="23" name="Szövegdoboz 22"/>
            <p:cNvSpPr txBox="1"/>
            <p:nvPr/>
          </p:nvSpPr>
          <p:spPr>
            <a:xfrm rot="5400000">
              <a:off x="1150714" y="5146170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–</a:t>
              </a:r>
              <a:endParaRPr lang="hu-HU" sz="2000" baseline="-25000" dirty="0"/>
            </a:p>
          </p:txBody>
        </p:sp>
        <p:sp>
          <p:nvSpPr>
            <p:cNvPr id="24" name="Szövegdoboz 23"/>
            <p:cNvSpPr txBox="1"/>
            <p:nvPr/>
          </p:nvSpPr>
          <p:spPr>
            <a:xfrm rot="5400000">
              <a:off x="1155758" y="5536940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–</a:t>
              </a:r>
              <a:endParaRPr lang="hu-HU" sz="2000" baseline="-25000" dirty="0"/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2760450" y="4977951"/>
            <a:ext cx="14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1,5 Na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CO</a:t>
            </a:r>
            <a:r>
              <a:rPr lang="hu-HU" sz="2000" baseline="-25000" dirty="0" smtClean="0"/>
              <a:t>3</a:t>
            </a:r>
            <a:endParaRPr lang="hu-HU" sz="2000" baseline="-25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2404845" y="498359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+</a:t>
            </a:r>
            <a:endParaRPr lang="hu-HU" sz="2000" baseline="-25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676360" y="4945496"/>
            <a:ext cx="195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 C</a:t>
            </a:r>
            <a:r>
              <a:rPr lang="hu-HU" sz="2000" baseline="-25000" dirty="0" smtClean="0"/>
              <a:t>17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35</a:t>
            </a:r>
            <a:r>
              <a:rPr lang="hu-HU" sz="2000" dirty="0" smtClean="0"/>
              <a:t>-COONa</a:t>
            </a:r>
            <a:endParaRPr lang="hu-HU" sz="20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372927" y="4966659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+</a:t>
            </a:r>
            <a:endParaRPr lang="hu-HU" sz="2000" baseline="-25000" dirty="0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4402667" y="5166714"/>
            <a:ext cx="778933" cy="28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4402667" y="478440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35675" y="5918672"/>
            <a:ext cx="506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A lúg lehet </a:t>
            </a:r>
            <a:r>
              <a:rPr lang="hu-HU" dirty="0" err="1">
                <a:solidFill>
                  <a:schemeClr val="tx2"/>
                </a:solidFill>
              </a:rPr>
              <a:t>NaOH</a:t>
            </a:r>
            <a:r>
              <a:rPr lang="hu-HU" dirty="0">
                <a:solidFill>
                  <a:schemeClr val="tx2"/>
                </a:solidFill>
              </a:rPr>
              <a:t>, KOH, NaHCO</a:t>
            </a:r>
            <a:r>
              <a:rPr lang="hu-HU" baseline="-25000" dirty="0">
                <a:solidFill>
                  <a:schemeClr val="tx2"/>
                </a:solidFill>
              </a:rPr>
              <a:t>3</a:t>
            </a:r>
            <a:r>
              <a:rPr lang="hu-HU" dirty="0">
                <a:solidFill>
                  <a:schemeClr val="tx2"/>
                </a:solidFill>
              </a:rPr>
              <a:t>, </a:t>
            </a:r>
            <a:r>
              <a:rPr lang="hu-HU" dirty="0" smtClean="0">
                <a:solidFill>
                  <a:schemeClr val="tx2"/>
                </a:solidFill>
              </a:rPr>
              <a:t>K</a:t>
            </a:r>
            <a:r>
              <a:rPr lang="hu-HU" baseline="-25000" dirty="0" smtClean="0">
                <a:solidFill>
                  <a:schemeClr val="tx2"/>
                </a:solidFill>
              </a:rPr>
              <a:t>2</a:t>
            </a:r>
            <a:r>
              <a:rPr lang="hu-HU" dirty="0" smtClean="0">
                <a:solidFill>
                  <a:schemeClr val="tx2"/>
                </a:solidFill>
              </a:rPr>
              <a:t>CO</a:t>
            </a:r>
            <a:r>
              <a:rPr lang="hu-HU" baseline="-25000" dirty="0" smtClean="0">
                <a:solidFill>
                  <a:schemeClr val="tx2"/>
                </a:solidFill>
              </a:rPr>
              <a:t>3</a:t>
            </a:r>
            <a:r>
              <a:rPr lang="hu-HU" dirty="0" smtClean="0">
                <a:solidFill>
                  <a:schemeClr val="tx2"/>
                </a:solidFill>
              </a:rPr>
              <a:t>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A glicerint </a:t>
            </a:r>
            <a:r>
              <a:rPr lang="hu-HU" i="1" dirty="0" smtClean="0">
                <a:solidFill>
                  <a:schemeClr val="tx2"/>
                </a:solidFill>
              </a:rPr>
              <a:t>kisózással</a:t>
            </a:r>
            <a:r>
              <a:rPr lang="hu-HU" dirty="0" smtClean="0">
                <a:solidFill>
                  <a:schemeClr val="tx2"/>
                </a:solidFill>
              </a:rPr>
              <a:t> különítik el a szappantól.</a:t>
            </a:r>
            <a:endParaRPr lang="hu-HU" baseline="-25000" dirty="0">
              <a:solidFill>
                <a:schemeClr val="tx2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6945413" y="538434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SZAPPAN!!!</a:t>
            </a:r>
            <a:endParaRPr lang="hu-HU" baseline="-250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5194567" y="3837235"/>
            <a:ext cx="696131" cy="1123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szappan a vízben </a:t>
            </a:r>
            <a:r>
              <a:rPr lang="hu-HU" sz="2400" dirty="0" err="1" smtClean="0"/>
              <a:t>disszociál</a:t>
            </a:r>
            <a:r>
              <a:rPr lang="hu-HU" sz="2400" dirty="0" smtClean="0"/>
              <a:t>:</a:t>
            </a:r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A szappan anionja két különböző tulajdonságú részből áll: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a szappan?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85003" y="2359953"/>
            <a:ext cx="1803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r>
              <a:rPr lang="hu-HU" sz="2000" baseline="-25000" dirty="0" smtClean="0"/>
              <a:t>17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35</a:t>
            </a:r>
            <a:r>
              <a:rPr lang="hu-HU" sz="2000" dirty="0" smtClean="0"/>
              <a:t>-COONa 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864921" y="2323161"/>
            <a:ext cx="229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r>
              <a:rPr lang="hu-HU" sz="2000" baseline="-25000" dirty="0" smtClean="0"/>
              <a:t>17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35</a:t>
            </a:r>
            <a:r>
              <a:rPr lang="hu-HU" sz="2000" dirty="0" smtClean="0"/>
              <a:t>-COO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 + Na</a:t>
            </a:r>
            <a:r>
              <a:rPr lang="hu-HU" sz="2000" baseline="30000" dirty="0" smtClean="0"/>
              <a:t>+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cxnSp>
        <p:nvCxnSpPr>
          <p:cNvPr id="9" name="Egyenes összekötő nyíllal 8"/>
          <p:cNvCxnSpPr>
            <a:stCxn id="4" idx="3"/>
          </p:cNvCxnSpPr>
          <p:nvPr/>
        </p:nvCxnSpPr>
        <p:spPr>
          <a:xfrm>
            <a:off x="2788189" y="2560008"/>
            <a:ext cx="8536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Csoportba foglalás 10"/>
          <p:cNvGrpSpPr/>
          <p:nvPr/>
        </p:nvGrpSpPr>
        <p:grpSpPr>
          <a:xfrm>
            <a:off x="2554014" y="3602335"/>
            <a:ext cx="4469065" cy="1742109"/>
            <a:chOff x="2554014" y="3602335"/>
            <a:chExt cx="4469065" cy="1742109"/>
          </a:xfrm>
        </p:grpSpPr>
        <p:sp>
          <p:nvSpPr>
            <p:cNvPr id="10" name="Szövegdoboz 9"/>
            <p:cNvSpPr txBox="1"/>
            <p:nvPr/>
          </p:nvSpPr>
          <p:spPr>
            <a:xfrm>
              <a:off x="2554014" y="4698113"/>
              <a:ext cx="1141916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0000CC"/>
                  </a:solidFill>
                </a:rPr>
                <a:t>apoláris</a:t>
              </a:r>
            </a:p>
            <a:p>
              <a:pPr algn="ctr"/>
              <a:r>
                <a:rPr lang="hu-HU" dirty="0" smtClean="0"/>
                <a:t>(hidrofób)</a:t>
              </a:r>
              <a:endParaRPr lang="hu-HU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017163" y="3990682"/>
              <a:ext cx="1005916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poláris</a:t>
              </a:r>
            </a:p>
            <a:p>
              <a:pPr algn="ctr"/>
              <a:r>
                <a:rPr lang="hu-HU" dirty="0" smtClean="0"/>
                <a:t>(hidrofil)</a:t>
              </a:r>
              <a:endParaRPr lang="hu-HU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540558" y="3602335"/>
              <a:ext cx="670449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800" dirty="0" smtClean="0"/>
                <a:t>               </a:t>
              </a:r>
              <a:endParaRPr lang="hu-HU" sz="800" dirty="0"/>
            </a:p>
          </p:txBody>
        </p:sp>
      </p:grp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23741"/>
              </p:ext>
            </p:extLst>
          </p:nvPr>
        </p:nvGraphicFramePr>
        <p:xfrm>
          <a:off x="110832" y="3879256"/>
          <a:ext cx="5764950" cy="81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CS ChemDraw Drawing" r:id="rId3" imgW="3610057" imgH="513270" progId="ChemDraw.Document.6.0">
                  <p:embed/>
                </p:oleObj>
              </mc:Choice>
              <mc:Fallback>
                <p:oleObj name="CS ChemDraw Drawing" r:id="rId3" imgW="3610057" imgH="513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832" y="3879256"/>
                        <a:ext cx="5764950" cy="81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710119" y="2675107"/>
            <a:ext cx="2324911" cy="28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267200" y="2655651"/>
            <a:ext cx="4546060" cy="3853775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10119" y="5583677"/>
            <a:ext cx="2324911" cy="963038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i="1" dirty="0" err="1">
                <a:solidFill>
                  <a:srgbClr val="0000CC"/>
                </a:solidFill>
              </a:rPr>
              <a:t>M</a:t>
            </a:r>
            <a:r>
              <a:rPr lang="hu-HU" sz="2400" b="1" i="1" dirty="0" err="1" smtClean="0">
                <a:solidFill>
                  <a:srgbClr val="0000CC"/>
                </a:solidFill>
              </a:rPr>
              <a:t>onomolekuláris</a:t>
            </a:r>
            <a:r>
              <a:rPr lang="hu-HU" sz="2400" b="1" i="1" dirty="0" smtClean="0">
                <a:solidFill>
                  <a:srgbClr val="0000CC"/>
                </a:solidFill>
              </a:rPr>
              <a:t> réteget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/>
              <a:t>és </a:t>
            </a:r>
            <a:r>
              <a:rPr lang="hu-HU" sz="2400" b="1" i="1" dirty="0" smtClean="0">
                <a:solidFill>
                  <a:srgbClr val="0000CC"/>
                </a:solidFill>
              </a:rPr>
              <a:t>micellákat</a:t>
            </a:r>
            <a:r>
              <a:rPr lang="hu-HU" sz="2400" dirty="0" smtClean="0">
                <a:solidFill>
                  <a:srgbClr val="0000CC"/>
                </a:solidFill>
              </a:rPr>
              <a:t> </a:t>
            </a:r>
            <a:r>
              <a:rPr lang="hu-HU" sz="2400" dirty="0" smtClean="0"/>
              <a:t>képes létrehozni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a szappan?</a:t>
            </a:r>
            <a:endParaRPr lang="hu-HU" dirty="0"/>
          </a:p>
        </p:txBody>
      </p:sp>
      <p:sp>
        <p:nvSpPr>
          <p:cNvPr id="5" name="AutoShape 2" descr="http://www.mozaweb.hu/course/kemia_10/jpg_big/k10_128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5" descr="http://www.mozaweb.hu/course/kemia_10/jpg_big/k10_128_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73069"/>
              </p:ext>
            </p:extLst>
          </p:nvPr>
        </p:nvGraphicFramePr>
        <p:xfrm>
          <a:off x="776405" y="2855995"/>
          <a:ext cx="2192337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S ChemDraw Drawing" r:id="rId3" imgW="2192669" imgH="3130110" progId="ChemDraw.Document.6.0">
                  <p:embed/>
                </p:oleObj>
              </mc:Choice>
              <mc:Fallback>
                <p:oleObj name="CS ChemDraw Drawing" r:id="rId3" imgW="2192669" imgH="3130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405" y="2855995"/>
                        <a:ext cx="2192337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zis 12"/>
          <p:cNvSpPr/>
          <p:nvPr/>
        </p:nvSpPr>
        <p:spPr>
          <a:xfrm>
            <a:off x="5778229" y="3677055"/>
            <a:ext cx="2071991" cy="1994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270159"/>
              </p:ext>
            </p:extLst>
          </p:nvPr>
        </p:nvGraphicFramePr>
        <p:xfrm>
          <a:off x="5116749" y="3082953"/>
          <a:ext cx="3295345" cy="318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CS ChemDraw Drawing" r:id="rId5" imgW="6161192" imgH="5946210" progId="ChemDraw.Document.6.0">
                  <p:embed/>
                </p:oleObj>
              </mc:Choice>
              <mc:Fallback>
                <p:oleObj name="CS ChemDraw Drawing" r:id="rId5" imgW="6161192" imgH="5946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6749" y="3082953"/>
                        <a:ext cx="3295345" cy="3180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7344383" y="2762496"/>
            <a:ext cx="133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hidrátburok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 animBg="1"/>
      <p:bldP spid="13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Alkalmasak </a:t>
            </a:r>
            <a:r>
              <a:rPr lang="hu-HU" sz="2400" b="1" i="1" dirty="0" smtClean="0">
                <a:solidFill>
                  <a:srgbClr val="0000CC"/>
                </a:solidFill>
              </a:rPr>
              <a:t>mosásra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/>
              <a:t>és </a:t>
            </a:r>
            <a:r>
              <a:rPr lang="hu-HU" sz="2400" b="1" i="1" dirty="0" smtClean="0">
                <a:solidFill>
                  <a:srgbClr val="0000CC"/>
                </a:solidFill>
              </a:rPr>
              <a:t>tisztításra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sz="2400" dirty="0"/>
              <a:t>(zsíros szennyeződések eltávolítására</a:t>
            </a:r>
            <a:r>
              <a:rPr lang="hu-HU" sz="2400" dirty="0" smtClean="0"/>
              <a:t>).</a:t>
            </a:r>
            <a:endParaRPr lang="hu-HU" sz="2400" dirty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jók a szappanok?</a:t>
            </a:r>
            <a:endParaRPr lang="hu-HU" dirty="0"/>
          </a:p>
        </p:txBody>
      </p:sp>
      <p:sp>
        <p:nvSpPr>
          <p:cNvPr id="5" name="AutoShape 2" descr="http://www.mozaweb.hu/course/kemia_10/jpg_big/k10_128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5" descr="http://www.mozaweb.hu/course/kemia_10/jpg_big/k10_128_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12775" y="3084459"/>
            <a:ext cx="220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D</a:t>
            </a:r>
            <a:r>
              <a:rPr lang="hu-HU" sz="2400" dirty="0" smtClean="0">
                <a:solidFill>
                  <a:srgbClr val="C00000"/>
                </a:solidFill>
              </a:rPr>
              <a:t>örzsölni kell!!!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71103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Vizes oldatuk </a:t>
            </a:r>
            <a:r>
              <a:rPr lang="hu-HU" sz="2400" dirty="0" smtClean="0">
                <a:solidFill>
                  <a:srgbClr val="C00000"/>
                </a:solidFill>
              </a:rPr>
              <a:t>lúgos</a:t>
            </a:r>
            <a:r>
              <a:rPr lang="hu-HU" sz="2400" dirty="0" smtClean="0"/>
              <a:t> kémhatású:</a:t>
            </a:r>
            <a:endParaRPr lang="hu-HU" sz="2400" dirty="0"/>
          </a:p>
          <a:p>
            <a:pPr marL="45720" indent="0">
              <a:buNone/>
            </a:pPr>
            <a:r>
              <a:rPr lang="hu-HU" sz="2400" dirty="0" smtClean="0"/>
              <a:t>C</a:t>
            </a:r>
            <a:r>
              <a:rPr lang="hu-HU" sz="2400" baseline="-25000" dirty="0" smtClean="0"/>
              <a:t>17</a:t>
            </a:r>
            <a:r>
              <a:rPr lang="hu-HU" sz="2400" dirty="0" smtClean="0"/>
              <a:t>H</a:t>
            </a:r>
            <a:r>
              <a:rPr lang="hu-HU" sz="2400" baseline="-25000" dirty="0" smtClean="0"/>
              <a:t>35</a:t>
            </a:r>
            <a:r>
              <a:rPr lang="hu-HU" sz="2400" dirty="0" smtClean="0"/>
              <a:t>-COO</a:t>
            </a:r>
            <a:r>
              <a:rPr lang="hu-HU" sz="2400" baseline="30000" dirty="0" smtClean="0"/>
              <a:t>-</a:t>
            </a:r>
            <a:r>
              <a:rPr lang="hu-HU" sz="2400" dirty="0"/>
              <a:t> </a:t>
            </a:r>
            <a:r>
              <a:rPr lang="hu-HU" sz="2400" dirty="0" smtClean="0"/>
              <a:t>+ 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+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 = C</a:t>
            </a:r>
            <a:r>
              <a:rPr lang="hu-HU" sz="2400" baseline="-25000" dirty="0" smtClean="0"/>
              <a:t>17</a:t>
            </a:r>
            <a:r>
              <a:rPr lang="hu-HU" sz="2400" dirty="0" smtClean="0"/>
              <a:t>H</a:t>
            </a:r>
            <a:r>
              <a:rPr lang="hu-HU" sz="2400" baseline="-25000" dirty="0" smtClean="0"/>
              <a:t>35</a:t>
            </a:r>
            <a:r>
              <a:rPr lang="hu-HU" sz="2400" dirty="0" smtClean="0"/>
              <a:t>-COOH + 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+ </a:t>
            </a:r>
            <a:r>
              <a:rPr lang="hu-HU" sz="2400" dirty="0" smtClean="0">
                <a:solidFill>
                  <a:srgbClr val="C00000"/>
                </a:solidFill>
              </a:rPr>
              <a:t>OH</a:t>
            </a:r>
            <a:r>
              <a:rPr lang="hu-HU" sz="2400" baseline="30000" dirty="0" smtClean="0">
                <a:solidFill>
                  <a:srgbClr val="C00000"/>
                </a:solidFill>
              </a:rPr>
              <a:t>-</a:t>
            </a:r>
          </a:p>
          <a:p>
            <a:endParaRPr lang="hu-HU" sz="2400" dirty="0" smtClean="0"/>
          </a:p>
          <a:p>
            <a:r>
              <a:rPr lang="hu-HU" sz="2400" dirty="0" smtClean="0"/>
              <a:t>Savak kicsapják a zsírsavakat a szappanoldatból:</a:t>
            </a:r>
          </a:p>
          <a:p>
            <a:pPr marL="45720" lvl="0" indent="0">
              <a:buClr>
                <a:srgbClr val="C66951"/>
              </a:buClr>
              <a:buNone/>
            </a:pPr>
            <a:r>
              <a:rPr lang="hu-HU" sz="2400" dirty="0">
                <a:solidFill>
                  <a:srgbClr val="534949"/>
                </a:solidFill>
              </a:rPr>
              <a:t>C</a:t>
            </a:r>
            <a:r>
              <a:rPr lang="hu-HU" sz="2400" baseline="-25000" dirty="0">
                <a:solidFill>
                  <a:srgbClr val="534949"/>
                </a:solidFill>
              </a:rPr>
              <a:t>17</a:t>
            </a:r>
            <a:r>
              <a:rPr lang="hu-HU" sz="2400" dirty="0">
                <a:solidFill>
                  <a:srgbClr val="534949"/>
                </a:solidFill>
              </a:rPr>
              <a:t>H</a:t>
            </a:r>
            <a:r>
              <a:rPr lang="hu-HU" sz="2400" baseline="-25000" dirty="0">
                <a:solidFill>
                  <a:srgbClr val="534949"/>
                </a:solidFill>
              </a:rPr>
              <a:t>35</a:t>
            </a:r>
            <a:r>
              <a:rPr lang="hu-HU" sz="2400" dirty="0">
                <a:solidFill>
                  <a:srgbClr val="534949"/>
                </a:solidFill>
              </a:rPr>
              <a:t>-COO</a:t>
            </a:r>
            <a:r>
              <a:rPr lang="hu-HU" sz="2400" baseline="30000" dirty="0">
                <a:solidFill>
                  <a:srgbClr val="534949"/>
                </a:solidFill>
              </a:rPr>
              <a:t>-</a:t>
            </a:r>
            <a:r>
              <a:rPr lang="hu-HU" sz="2400" dirty="0">
                <a:solidFill>
                  <a:srgbClr val="534949"/>
                </a:solidFill>
              </a:rPr>
              <a:t> + </a:t>
            </a:r>
            <a:r>
              <a:rPr lang="hu-HU" sz="2400" dirty="0">
                <a:solidFill>
                  <a:srgbClr val="C00000"/>
                </a:solidFill>
              </a:rPr>
              <a:t>Na</a:t>
            </a:r>
            <a:r>
              <a:rPr lang="hu-HU" sz="2400" baseline="30000" dirty="0">
                <a:solidFill>
                  <a:srgbClr val="C00000"/>
                </a:solidFill>
              </a:rPr>
              <a:t>+</a:t>
            </a:r>
            <a:r>
              <a:rPr lang="hu-HU" sz="2400" dirty="0">
                <a:solidFill>
                  <a:srgbClr val="534949"/>
                </a:solidFill>
              </a:rPr>
              <a:t> + </a:t>
            </a:r>
            <a:r>
              <a:rPr lang="hu-HU" sz="2400" dirty="0" err="1" smtClean="0">
                <a:solidFill>
                  <a:srgbClr val="534949"/>
                </a:solidFill>
              </a:rPr>
              <a:t>H</a:t>
            </a:r>
            <a:r>
              <a:rPr lang="hu-HU" sz="2400" dirty="0" err="1" smtClean="0">
                <a:solidFill>
                  <a:srgbClr val="002060"/>
                </a:solidFill>
              </a:rPr>
              <a:t>Cl</a:t>
            </a:r>
            <a:r>
              <a:rPr lang="hu-HU" sz="2400" dirty="0" smtClean="0">
                <a:solidFill>
                  <a:srgbClr val="534949"/>
                </a:solidFill>
              </a:rPr>
              <a:t> </a:t>
            </a:r>
            <a:r>
              <a:rPr lang="hu-HU" sz="2400" dirty="0">
                <a:solidFill>
                  <a:srgbClr val="534949"/>
                </a:solidFill>
              </a:rPr>
              <a:t>= C</a:t>
            </a:r>
            <a:r>
              <a:rPr lang="hu-HU" sz="2400" baseline="-25000" dirty="0">
                <a:solidFill>
                  <a:srgbClr val="534949"/>
                </a:solidFill>
              </a:rPr>
              <a:t>17</a:t>
            </a:r>
            <a:r>
              <a:rPr lang="hu-HU" sz="2400" dirty="0">
                <a:solidFill>
                  <a:srgbClr val="534949"/>
                </a:solidFill>
              </a:rPr>
              <a:t>H</a:t>
            </a:r>
            <a:r>
              <a:rPr lang="hu-HU" sz="2400" baseline="-25000" dirty="0">
                <a:solidFill>
                  <a:srgbClr val="534949"/>
                </a:solidFill>
              </a:rPr>
              <a:t>35</a:t>
            </a:r>
            <a:r>
              <a:rPr lang="hu-HU" sz="2400" dirty="0">
                <a:solidFill>
                  <a:srgbClr val="534949"/>
                </a:solidFill>
              </a:rPr>
              <a:t>-COOH + </a:t>
            </a:r>
            <a:r>
              <a:rPr lang="hu-HU" sz="2400" dirty="0" smtClean="0">
                <a:solidFill>
                  <a:srgbClr val="C00000"/>
                </a:solidFill>
              </a:rPr>
              <a:t>Na</a:t>
            </a:r>
            <a:r>
              <a:rPr lang="hu-HU" sz="2400" baseline="30000" dirty="0" smtClean="0">
                <a:solidFill>
                  <a:srgbClr val="C00000"/>
                </a:solidFill>
              </a:rPr>
              <a:t>+</a:t>
            </a:r>
            <a:r>
              <a:rPr lang="hu-HU" sz="2400" dirty="0" smtClean="0">
                <a:solidFill>
                  <a:srgbClr val="534949"/>
                </a:solidFill>
              </a:rPr>
              <a:t> + </a:t>
            </a:r>
            <a:r>
              <a:rPr lang="hu-HU" sz="2400" dirty="0" smtClean="0">
                <a:solidFill>
                  <a:srgbClr val="002060"/>
                </a:solidFill>
              </a:rPr>
              <a:t>Cl</a:t>
            </a:r>
            <a:r>
              <a:rPr lang="hu-HU" sz="2400" baseline="30000" dirty="0" smtClean="0">
                <a:solidFill>
                  <a:srgbClr val="002060"/>
                </a:solidFill>
              </a:rPr>
              <a:t>-</a:t>
            </a:r>
            <a:endParaRPr lang="hu-HU" sz="2400" baseline="30000" dirty="0">
              <a:solidFill>
                <a:srgbClr val="002060"/>
              </a:solidFill>
            </a:endParaRP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szappanok kémiai tulajdonságai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82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5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… de előtte azért gondolhatunk…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Kezdjük a definícióval…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56" y="2289792"/>
            <a:ext cx="5892086" cy="4082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83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768479" y="3171182"/>
            <a:ext cx="7772400" cy="2081719"/>
          </a:xfrm>
          <a:prstGeom prst="roundRect">
            <a:avLst>
              <a:gd name="adj" fmla="val 6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3498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</a:t>
            </a:r>
            <a:r>
              <a:rPr lang="hu-HU" sz="2400" b="1" dirty="0" smtClean="0"/>
              <a:t>észterek</a:t>
            </a:r>
            <a:r>
              <a:rPr lang="hu-HU" sz="2400" dirty="0" smtClean="0"/>
              <a:t> savból </a:t>
            </a:r>
            <a:r>
              <a:rPr lang="hu-HU" sz="2400" dirty="0"/>
              <a:t>és valamilyen </a:t>
            </a:r>
            <a:r>
              <a:rPr lang="hu-HU" sz="2400" dirty="0" err="1"/>
              <a:t>hidroxivegyületből</a:t>
            </a:r>
            <a:r>
              <a:rPr lang="hu-HU" sz="2400" dirty="0"/>
              <a:t> (általában alkoholból</a:t>
            </a:r>
            <a:r>
              <a:rPr lang="hu-HU" sz="2400" dirty="0" smtClean="0"/>
              <a:t>) víz kilépése mellett képződő oxigéntartalmú szerves vegyületek.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Kezdjük a definícióval…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60576" y="5365806"/>
            <a:ext cx="3157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spc="150" dirty="0">
                <a:solidFill>
                  <a:schemeClr val="tx2"/>
                </a:solidFill>
              </a:rPr>
              <a:t>A sav lehet:</a:t>
            </a:r>
          </a:p>
          <a:p>
            <a:pPr lvl="1"/>
            <a:r>
              <a:rPr lang="hu-HU" sz="2400" spc="150" dirty="0" smtClean="0">
                <a:solidFill>
                  <a:schemeClr val="tx2"/>
                </a:solidFill>
              </a:rPr>
              <a:t>1. karbonsav</a:t>
            </a:r>
            <a:endParaRPr lang="hu-HU" sz="2400" spc="150" dirty="0">
              <a:solidFill>
                <a:schemeClr val="tx2"/>
              </a:solidFill>
            </a:endParaRPr>
          </a:p>
          <a:p>
            <a:pPr lvl="1"/>
            <a:r>
              <a:rPr lang="hu-HU" sz="2400" spc="150" dirty="0" smtClean="0">
                <a:solidFill>
                  <a:schemeClr val="tx2"/>
                </a:solidFill>
              </a:rPr>
              <a:t>2. szervetlen </a:t>
            </a:r>
            <a:r>
              <a:rPr lang="hu-HU" sz="2400" spc="150" dirty="0">
                <a:solidFill>
                  <a:schemeClr val="tx2"/>
                </a:solidFill>
              </a:rPr>
              <a:t>sav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061648" y="5713072"/>
            <a:ext cx="3215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spc="150" dirty="0" err="1">
                <a:solidFill>
                  <a:schemeClr val="tx2"/>
                </a:solidFill>
              </a:rPr>
              <a:t>karbonsavészter</a:t>
            </a:r>
            <a:endParaRPr lang="hu-HU" sz="2400" spc="150" dirty="0">
              <a:solidFill>
                <a:schemeClr val="tx2"/>
              </a:solidFill>
            </a:endParaRPr>
          </a:p>
          <a:p>
            <a:r>
              <a:rPr lang="hu-HU" sz="2400" spc="150" dirty="0" smtClean="0">
                <a:solidFill>
                  <a:schemeClr val="tx2"/>
                </a:solidFill>
              </a:rPr>
              <a:t>szervetlensav-észter</a:t>
            </a:r>
            <a:endParaRPr lang="hu-HU" sz="2400" spc="150" dirty="0">
              <a:solidFill>
                <a:schemeClr val="tx2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110274" y="5931700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100942" y="6339947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08089"/>
              </p:ext>
            </p:extLst>
          </p:nvPr>
        </p:nvGraphicFramePr>
        <p:xfrm>
          <a:off x="998574" y="3287915"/>
          <a:ext cx="7146852" cy="112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S ChemDraw Drawing" r:id="rId3" imgW="5365651" imgH="848340" progId="ChemDraw.Document.6.0">
                  <p:embed/>
                </p:oleObj>
              </mc:Choice>
              <mc:Fallback>
                <p:oleObj name="CS ChemDraw Drawing" r:id="rId3" imgW="5365651" imgH="848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574" y="3287915"/>
                        <a:ext cx="7146852" cy="11291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099422" y="4562718"/>
            <a:ext cx="23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alkohol    +            sav 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57804" y="4592063"/>
            <a:ext cx="23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észter                 +   víz</a:t>
            </a:r>
            <a:endParaRPr lang="hu-HU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6152"/>
              </p:ext>
            </p:extLst>
          </p:nvPr>
        </p:nvGraphicFramePr>
        <p:xfrm>
          <a:off x="3955126" y="4553636"/>
          <a:ext cx="1255969" cy="21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S ChemDraw Drawing" r:id="rId5" imgW="844165" imgH="147420" progId="ChemDraw.Document.6.0">
                  <p:embed/>
                </p:oleObj>
              </mc:Choice>
              <mc:Fallback>
                <p:oleObj name="CS ChemDraw Drawing" r:id="rId5" imgW="844165" imgH="147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126" y="4553636"/>
                        <a:ext cx="1255969" cy="21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2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3132305" y="2431913"/>
            <a:ext cx="2295729" cy="1643975"/>
          </a:xfrm>
          <a:prstGeom prst="roundRect">
            <a:avLst>
              <a:gd name="adj" fmla="val 6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Autofit/>
          </a:bodyPr>
          <a:lstStyle/>
          <a:p>
            <a:r>
              <a:rPr lang="hu-HU" sz="2400" dirty="0" smtClean="0"/>
              <a:t>… az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észtercsoport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Az </a:t>
            </a:r>
            <a:r>
              <a:rPr lang="hu-HU" sz="2400" dirty="0" err="1" smtClean="0"/>
              <a:t>észtercsoport</a:t>
            </a:r>
            <a:r>
              <a:rPr lang="hu-HU" sz="2400" dirty="0" smtClean="0"/>
              <a:t> egy </a:t>
            </a:r>
            <a:r>
              <a:rPr lang="hu-HU" sz="2400" i="1" dirty="0" err="1" smtClean="0"/>
              <a:t>karbonil-</a:t>
            </a:r>
            <a:r>
              <a:rPr lang="hu-HU" sz="2400" dirty="0" smtClean="0"/>
              <a:t> és egy </a:t>
            </a:r>
            <a:r>
              <a:rPr lang="hu-HU" sz="2400" i="1" dirty="0" smtClean="0"/>
              <a:t>étercsoportból</a:t>
            </a:r>
            <a:r>
              <a:rPr lang="hu-HU" sz="2400" dirty="0" smtClean="0"/>
              <a:t> álló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összetett funkciós csoport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smtClean="0"/>
              <a:t>(A szervetlensav-észtereknél nincsen </a:t>
            </a:r>
            <a:r>
              <a:rPr lang="hu-HU" sz="2400" i="1" dirty="0" err="1" smtClean="0"/>
              <a:t>észtercsoport</a:t>
            </a:r>
            <a:r>
              <a:rPr lang="hu-HU" sz="2400" dirty="0" smtClean="0"/>
              <a:t>!!!)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3881334" y="2645923"/>
            <a:ext cx="817124" cy="1206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észterek jellemző funkciós csoportja</a:t>
            </a:r>
            <a:endParaRPr lang="hu-HU" dirty="0"/>
          </a:p>
        </p:txBody>
      </p:sp>
      <p:sp>
        <p:nvSpPr>
          <p:cNvPr id="4" name="AutoShape 2" descr="https://www.mozaweb.hu/course/kemia_10/jpg_big/k10_117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50440"/>
              </p:ext>
            </p:extLst>
          </p:nvPr>
        </p:nvGraphicFramePr>
        <p:xfrm>
          <a:off x="3433846" y="2636196"/>
          <a:ext cx="1739817" cy="121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S ChemDraw Drawing" r:id="rId3" imgW="1203442" imgH="837810" progId="ChemDraw.Document.6.0">
                  <p:embed/>
                </p:oleObj>
              </mc:Choice>
              <mc:Fallback>
                <p:oleObj name="CS ChemDraw Drawing" r:id="rId3" imgW="1203442" imgH="837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3846" y="2636196"/>
                        <a:ext cx="1739817" cy="1211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1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kerekített téglalap 19"/>
          <p:cNvSpPr/>
          <p:nvPr/>
        </p:nvSpPr>
        <p:spPr>
          <a:xfrm>
            <a:off x="2457371" y="1703962"/>
            <a:ext cx="6209973" cy="4901120"/>
          </a:xfrm>
          <a:prstGeom prst="roundRect">
            <a:avLst>
              <a:gd name="adj" fmla="val 6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4274392" y="1762330"/>
            <a:ext cx="1801170" cy="478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3102375" y="1762330"/>
            <a:ext cx="1148611" cy="4784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ezeket is el kell nevezni valahogyan…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02195" y="2988112"/>
            <a:ext cx="193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CC"/>
                </a:solidFill>
              </a:rPr>
              <a:t>metil</a:t>
            </a:r>
            <a:r>
              <a:rPr lang="hu-HU" sz="2000" dirty="0" smtClean="0"/>
              <a:t> - </a:t>
            </a:r>
            <a:r>
              <a:rPr lang="hu-HU" sz="2000" dirty="0" err="1" smtClean="0">
                <a:solidFill>
                  <a:srgbClr val="FF0000"/>
                </a:solidFill>
              </a:rPr>
              <a:t>formiát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13664" y="4388891"/>
            <a:ext cx="141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etil</a:t>
            </a:r>
            <a:r>
              <a:rPr lang="hu-HU" sz="2000" dirty="0" smtClean="0"/>
              <a:t> - </a:t>
            </a:r>
            <a:r>
              <a:rPr lang="hu-HU" sz="2000" dirty="0" smtClean="0">
                <a:solidFill>
                  <a:srgbClr val="FF0000"/>
                </a:solidFill>
              </a:rPr>
              <a:t>acetát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4925"/>
              </p:ext>
            </p:extLst>
          </p:nvPr>
        </p:nvGraphicFramePr>
        <p:xfrm>
          <a:off x="3800648" y="1889802"/>
          <a:ext cx="1434067" cy="97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S ChemDraw Drawing" r:id="rId3" imgW="1230996" imgH="839160" progId="ChemDraw.Document.6.0">
                  <p:embed/>
                </p:oleObj>
              </mc:Choice>
              <mc:Fallback>
                <p:oleObj name="CS ChemDraw Drawing" r:id="rId3" imgW="1230996" imgH="83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648" y="1889802"/>
                        <a:ext cx="1434067" cy="978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85577"/>
              </p:ext>
            </p:extLst>
          </p:nvPr>
        </p:nvGraphicFramePr>
        <p:xfrm>
          <a:off x="3360437" y="3439217"/>
          <a:ext cx="2053953" cy="97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S ChemDraw Drawing" r:id="rId5" imgW="1762888" imgH="839430" progId="ChemDraw.Document.6.0">
                  <p:embed/>
                </p:oleObj>
              </mc:Choice>
              <mc:Fallback>
                <p:oleObj name="CS ChemDraw Drawing" r:id="rId5" imgW="1762888" imgH="839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0437" y="3439217"/>
                        <a:ext cx="2053953" cy="978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6532"/>
              </p:ext>
            </p:extLst>
          </p:nvPr>
        </p:nvGraphicFramePr>
        <p:xfrm>
          <a:off x="3914732" y="4773778"/>
          <a:ext cx="1402609" cy="97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S ChemDraw Drawing" r:id="rId7" imgW="1203442" imgH="837810" progId="ChemDraw.Document.6.0">
                  <p:embed/>
                </p:oleObj>
              </mc:Choice>
              <mc:Fallback>
                <p:oleObj name="CS ChemDraw Drawing" r:id="rId7" imgW="1203442" imgH="837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4732" y="4773778"/>
                        <a:ext cx="1402609" cy="97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3160743" y="5751749"/>
            <a:ext cx="1005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000" dirty="0" err="1" smtClean="0">
                <a:solidFill>
                  <a:srgbClr val="0000CC"/>
                </a:solidFill>
              </a:rPr>
              <a:t>alkil</a:t>
            </a:r>
            <a:endParaRPr lang="hu-HU" sz="2000" dirty="0">
              <a:solidFill>
                <a:srgbClr val="0000CC"/>
              </a:solidFill>
            </a:endParaRPr>
          </a:p>
          <a:p>
            <a:pPr algn="r"/>
            <a:r>
              <a:rPr lang="hu-HU" sz="2000" dirty="0" smtClean="0">
                <a:solidFill>
                  <a:srgbClr val="0000CC"/>
                </a:solidFill>
              </a:rPr>
              <a:t>csoport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357984" y="5762462"/>
            <a:ext cx="1542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savmaradék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csoport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6318762" y="2420675"/>
            <a:ext cx="246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metil</a:t>
            </a:r>
            <a:r>
              <a:rPr lang="hu-HU" dirty="0" smtClean="0"/>
              <a:t>–</a:t>
            </a:r>
            <a:r>
              <a:rPr lang="hu-HU" dirty="0" err="1" smtClean="0">
                <a:solidFill>
                  <a:srgbClr val="FF0000"/>
                </a:solidFill>
              </a:rPr>
              <a:t>metanoát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hangyasav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0000CC"/>
                </a:solidFill>
              </a:rPr>
              <a:t>metilészter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471161" y="3731467"/>
            <a:ext cx="21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etil</a:t>
            </a:r>
            <a:r>
              <a:rPr lang="hu-HU" dirty="0" smtClean="0"/>
              <a:t>–</a:t>
            </a:r>
            <a:r>
              <a:rPr lang="hu-HU" dirty="0" err="1" smtClean="0">
                <a:solidFill>
                  <a:srgbClr val="FF0000"/>
                </a:solidFill>
              </a:rPr>
              <a:t>etanoát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ecetsav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0000CC"/>
                </a:solidFill>
              </a:rPr>
              <a:t>etilészter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906635" y="1906781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VAGY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31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alkohol </a:t>
            </a:r>
            <a:r>
              <a:rPr lang="hu-HU" sz="2400" dirty="0" smtClean="0"/>
              <a:t>szénhidrogéncsoportjának </a:t>
            </a:r>
            <a:r>
              <a:rPr lang="hu-HU" sz="2400" dirty="0" smtClean="0"/>
              <a:t>neve után a sav savmaradékának nevét írjuk.</a:t>
            </a:r>
          </a:p>
          <a:p>
            <a:pPr marL="45720" indent="0">
              <a:buNone/>
            </a:pPr>
            <a:endParaRPr lang="hu-HU" sz="2400" dirty="0" smtClean="0"/>
          </a:p>
          <a:p>
            <a:pPr marL="45720" indent="0">
              <a:buNone/>
            </a:pPr>
            <a:r>
              <a:rPr lang="hu-HU" sz="2400" dirty="0" smtClean="0"/>
              <a:t>VAGY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sav neve után </a:t>
            </a:r>
            <a:r>
              <a:rPr lang="hu-HU" sz="2400" dirty="0" smtClean="0"/>
              <a:t>írjuk a </a:t>
            </a:r>
            <a:r>
              <a:rPr lang="hu-HU" sz="2400" dirty="0" err="1" smtClean="0"/>
              <a:t>hidroxivegyület</a:t>
            </a:r>
            <a:r>
              <a:rPr lang="hu-HU" sz="2400" dirty="0" smtClean="0"/>
              <a:t> szénhidrogéncsoportjának nevét </a:t>
            </a:r>
            <a:r>
              <a:rPr lang="hu-HU" sz="2400" dirty="0"/>
              <a:t>az észter </a:t>
            </a:r>
            <a:r>
              <a:rPr lang="hu-HU" sz="2400" dirty="0" smtClean="0"/>
              <a:t>szóval együtt.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ezeket is el kell nevezni valahogyan…</a:t>
            </a:r>
            <a:endParaRPr lang="hu-HU" dirty="0"/>
          </a:p>
        </p:txBody>
      </p:sp>
      <p:sp>
        <p:nvSpPr>
          <p:cNvPr id="6" name="AutoShape 2" descr="https://www.mozaweb.hu/course/kemia_10/jpg_big/k11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5" descr="https://www.mozaweb.hu/course/kemia_10/jpg_big/k118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0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4322685"/>
            <a:ext cx="8407893" cy="1944217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Op.,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fp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.: </a:t>
            </a:r>
          </a:p>
          <a:p>
            <a:pPr lvl="1"/>
            <a:r>
              <a:rPr lang="hu-HU" sz="2400" dirty="0" smtClean="0"/>
              <a:t>sokkal alacsonyabb mint az azonos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karbonsavaké vagy </a:t>
            </a:r>
            <a:r>
              <a:rPr lang="hu-HU" sz="2400" dirty="0" smtClean="0"/>
              <a:t>alkoholoké,</a:t>
            </a:r>
            <a:endParaRPr lang="hu-HU" sz="2400" dirty="0" smtClean="0"/>
          </a:p>
          <a:p>
            <a:pPr lvl="1"/>
            <a:r>
              <a:rPr lang="hu-HU" sz="2400" dirty="0" smtClean="0"/>
              <a:t>magasabb mint a megfelelő </a:t>
            </a:r>
            <a:r>
              <a:rPr lang="hu-HU" sz="2400" dirty="0" smtClean="0"/>
              <a:t>szénhidrogéneké.</a:t>
            </a: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észterek fizikai tulajdonságai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71708"/>
              </p:ext>
            </p:extLst>
          </p:nvPr>
        </p:nvGraphicFramePr>
        <p:xfrm>
          <a:off x="323529" y="1366424"/>
          <a:ext cx="849694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316"/>
                <a:gridCol w="3098886"/>
                <a:gridCol w="1899316"/>
                <a:gridCol w="159942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400" dirty="0" smtClean="0"/>
                        <a:t>Név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400" dirty="0" smtClean="0"/>
                        <a:t>Képlet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400" dirty="0" smtClean="0"/>
                        <a:t>M (g/mol)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400" dirty="0" err="1" smtClean="0"/>
                        <a:t>Fp</a:t>
                      </a:r>
                      <a:r>
                        <a:rPr lang="hu-HU" sz="2400" dirty="0" smtClean="0"/>
                        <a:t>. (</a:t>
                      </a:r>
                      <a:r>
                        <a:rPr lang="hu-HU" sz="2400" dirty="0" smtClean="0">
                          <a:latin typeface="Arial"/>
                          <a:cs typeface="Arial"/>
                        </a:rPr>
                        <a:t>°C)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hexán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4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3</a:t>
                      </a:r>
                      <a:endParaRPr lang="hu-HU" sz="2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86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69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etil-acetát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COO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3</a:t>
                      </a:r>
                      <a:endParaRPr lang="hu-HU" sz="2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88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77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pentán-1-ol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OH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88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138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smtClean="0"/>
                        <a:t>butánsav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COOH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88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 smtClean="0"/>
                        <a:t>163</a:t>
                      </a:r>
                      <a:endParaRPr lang="hu-H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707904" y="6095599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Miért?</a:t>
            </a:r>
            <a:endParaRPr lang="hu-HU" sz="36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cs">
  <a:themeElements>
    <a:clrScheme name="Rács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ács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ács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1931</TotalTime>
  <Words>1352</Words>
  <Application>Microsoft Office PowerPoint</Application>
  <PresentationFormat>Diavetítés a képernyőre (4:3 oldalarány)</PresentationFormat>
  <Paragraphs>338</Paragraphs>
  <Slides>39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2" baseType="lpstr">
      <vt:lpstr>Rács</vt:lpstr>
      <vt:lpstr>Office-téma</vt:lpstr>
      <vt:lpstr>CS ChemDraw Drawing</vt:lpstr>
      <vt:lpstr>Oxigéntartalmú szerves vegyületek  az észterek</vt:lpstr>
      <vt:lpstr>Az oxigéntartalmú szerves vegyületek csoportosítása</vt:lpstr>
      <vt:lpstr>Az észterek</vt:lpstr>
      <vt:lpstr>Kezdjük a definícióval…</vt:lpstr>
      <vt:lpstr>Kezdjük a definícióval…</vt:lpstr>
      <vt:lpstr>Az észterek jellemző funkciós csoportja</vt:lpstr>
      <vt:lpstr>És ezeket is el kell nevezni valahogyan…</vt:lpstr>
      <vt:lpstr>És ezeket is el kell nevezni valahogyan…</vt:lpstr>
      <vt:lpstr>Az észterek fizikai tulajdonságai</vt:lpstr>
      <vt:lpstr>Az észterek fizikai tulajdonságai</vt:lpstr>
      <vt:lpstr>Az észterek kémiai tulajdonságai</vt:lpstr>
      <vt:lpstr>Az etil-acetát hidrolízise</vt:lpstr>
      <vt:lpstr>Az etil-acetát hidrolízise</vt:lpstr>
      <vt:lpstr>a karbonsavészterek csoportosítása</vt:lpstr>
      <vt:lpstr>gyümölcsészterek</vt:lpstr>
      <vt:lpstr>Néhány jellegzetes gyümölcsészter</vt:lpstr>
      <vt:lpstr>telítetlen észterek</vt:lpstr>
      <vt:lpstr>viaszok</vt:lpstr>
      <vt:lpstr>viaszok</vt:lpstr>
      <vt:lpstr>Mire hasznÁlják az észtereket?</vt:lpstr>
      <vt:lpstr>zsírok és olajok (trigliceridek)</vt:lpstr>
      <vt:lpstr>zsírok és olajok (trigliceridek)</vt:lpstr>
      <vt:lpstr>A zsírok és olajok  Fizikai tulajdonságai</vt:lpstr>
      <vt:lpstr>Zsírok vs. olajok</vt:lpstr>
      <vt:lpstr>Zsírok vs. olajok1</vt:lpstr>
      <vt:lpstr>zsírok és olajok  Kémiai tulajdonságai</vt:lpstr>
      <vt:lpstr>Mi a zsírok és olajok szerepe?</vt:lpstr>
      <vt:lpstr>Mi A zsírok és olajok szerepe?</vt:lpstr>
      <vt:lpstr>A zsírok és olajok ipari felhasználása</vt:lpstr>
      <vt:lpstr>szervetlen savak észterei</vt:lpstr>
      <vt:lpstr>szervetlen savak észterei</vt:lpstr>
      <vt:lpstr>szappanok, Mosószerek</vt:lpstr>
      <vt:lpstr>szappanok, Mosószerek</vt:lpstr>
      <vt:lpstr>szappanok, Mosószerek</vt:lpstr>
      <vt:lpstr>Miért jó a szappan?</vt:lpstr>
      <vt:lpstr>Miért jó a szappan?</vt:lpstr>
      <vt:lpstr>Miért jók a szappanok?</vt:lpstr>
      <vt:lpstr>A szappanok kémiai tulajdonságai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oxigéntartalmú szerves vegyületek csoportosítása</dc:title>
  <dc:creator>F</dc:creator>
  <cp:lastModifiedBy>F</cp:lastModifiedBy>
  <cp:revision>110</cp:revision>
  <dcterms:created xsi:type="dcterms:W3CDTF">2014-02-24T16:42:55Z</dcterms:created>
  <dcterms:modified xsi:type="dcterms:W3CDTF">2015-09-04T21:34:51Z</dcterms:modified>
</cp:coreProperties>
</file>