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71" r:id="rId2"/>
  </p:sldMasterIdLst>
  <p:notesMasterIdLst>
    <p:notesMasterId r:id="rId45"/>
  </p:notesMasterIdLst>
  <p:sldIdLst>
    <p:sldId id="389" r:id="rId3"/>
    <p:sldId id="344" r:id="rId4"/>
    <p:sldId id="338" r:id="rId5"/>
    <p:sldId id="342" r:id="rId6"/>
    <p:sldId id="348" r:id="rId7"/>
    <p:sldId id="349" r:id="rId8"/>
    <p:sldId id="343" r:id="rId9"/>
    <p:sldId id="350" r:id="rId10"/>
    <p:sldId id="351" r:id="rId11"/>
    <p:sldId id="346" r:id="rId12"/>
    <p:sldId id="352" r:id="rId13"/>
    <p:sldId id="354" r:id="rId14"/>
    <p:sldId id="361" r:id="rId15"/>
    <p:sldId id="355" r:id="rId16"/>
    <p:sldId id="360" r:id="rId17"/>
    <p:sldId id="369" r:id="rId18"/>
    <p:sldId id="370" r:id="rId19"/>
    <p:sldId id="362" r:id="rId20"/>
    <p:sldId id="356" r:id="rId21"/>
    <p:sldId id="363" r:id="rId22"/>
    <p:sldId id="365" r:id="rId23"/>
    <p:sldId id="371" r:id="rId24"/>
    <p:sldId id="366" r:id="rId25"/>
    <p:sldId id="368" r:id="rId26"/>
    <p:sldId id="367" r:id="rId27"/>
    <p:sldId id="359" r:id="rId28"/>
    <p:sldId id="372" r:id="rId29"/>
    <p:sldId id="357" r:id="rId30"/>
    <p:sldId id="358" r:id="rId31"/>
    <p:sldId id="373" r:id="rId32"/>
    <p:sldId id="374" r:id="rId33"/>
    <p:sldId id="375" r:id="rId34"/>
    <p:sldId id="376" r:id="rId35"/>
    <p:sldId id="377" r:id="rId36"/>
    <p:sldId id="378" r:id="rId37"/>
    <p:sldId id="381" r:id="rId38"/>
    <p:sldId id="382" r:id="rId39"/>
    <p:sldId id="388" r:id="rId40"/>
    <p:sldId id="384" r:id="rId41"/>
    <p:sldId id="387" r:id="rId42"/>
    <p:sldId id="385" r:id="rId43"/>
    <p:sldId id="390" r:id="rId4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00CC"/>
    <a:srgbClr val="FF3300"/>
    <a:srgbClr val="008000"/>
    <a:srgbClr val="CCCCFF"/>
    <a:srgbClr val="FF99CC"/>
    <a:srgbClr val="0066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2074" autoAdjust="0"/>
  </p:normalViewPr>
  <p:slideViewPr>
    <p:cSldViewPr snapToGrid="0">
      <p:cViewPr varScale="1">
        <p:scale>
          <a:sx n="57" d="100"/>
          <a:sy n="57" d="100"/>
        </p:scale>
        <p:origin x="-7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hu-HU" altLang="hu-H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EE190C-0329-4CA9-8870-A0EDC2785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713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 err="1" smtClean="0"/>
              <a:t>-Mi</a:t>
            </a:r>
            <a:r>
              <a:rPr lang="hu-HU" sz="1200" dirty="0" smtClean="0"/>
              <a:t> a közös a joghurtban és az izomlázban?</a:t>
            </a:r>
          </a:p>
          <a:p>
            <a:r>
              <a:rPr lang="hu-HU" dirty="0" err="1" smtClean="0"/>
              <a:t>-Semmi</a:t>
            </a:r>
            <a:r>
              <a:rPr lang="hu-HU" dirty="0" smtClean="0"/>
              <a:t>!</a:t>
            </a:r>
          </a:p>
          <a:p>
            <a:r>
              <a:rPr lang="hu-HU" dirty="0" smtClean="0"/>
              <a:t>Lásd:</a:t>
            </a:r>
          </a:p>
          <a:p>
            <a:r>
              <a:rPr lang="hu-HU" dirty="0" smtClean="0"/>
              <a:t>http://hu.wikipedia.org/wiki/Izoml%C3%A1z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190C-0329-4CA9-8870-A0EDC2785D76}" type="slidenum">
              <a:rPr lang="hu-HU" altLang="hu-HU" smtClean="0"/>
              <a:pPr/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4151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szájüregben 400-500 baktériumfajta található.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190C-0329-4CA9-8870-A0EDC2785D76}" type="slidenum">
              <a:rPr lang="hu-HU" altLang="hu-HU" smtClean="0"/>
              <a:pPr/>
              <a:t>38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8739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E190C-0329-4CA9-8870-A0EDC2785D76}" type="slidenum">
              <a:rPr lang="hu-HU" altLang="hu-HU" smtClean="0"/>
              <a:pPr/>
              <a:t>41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4084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42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hu-HU" altLang="hu-HU" noProof="0" smtClean="0"/>
              <a:t>Mintacím szerkesztése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hu-HU" altLang="hu-HU" noProof="0" smtClean="0"/>
              <a:t>Alcím mintájának szerkesztése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8B889-A25A-47C0-BDB3-6099E85786B9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FA918-445D-4B13-AC6E-8673784E4A8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6294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2C318-0B74-43E2-8C86-1A42E131F24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153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5C455A-333C-4A2B-9914-900205723D7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79666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hu-HU" smtClean="0"/>
              <a:t>ClipArt beszúrásához kattintson az ikonra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033EDF3-5A58-4CB2-9D9A-D7C480BFD9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45858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8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136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75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7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15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9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1662C-E28D-4E9C-8572-32D4B3918F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9471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410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26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45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2015.09.05.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34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54377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52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96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hu-HU" sz="2400" b="1" cap="all" smtClean="0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82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D5640-548C-418C-9A9F-F8B80ECE1C9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2897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EDA47-DE2A-4321-807E-A22683EB3F8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18224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6642A-DE70-449E-B83C-D94E4A40F57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79118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68B95-F597-4865-861A-0A2AFD7847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5529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45D6C-5452-4A2C-B5DA-3FBA0D21248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5474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7E8A0-A4A5-44A3-9489-E4DA271EE04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1215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542C1-7EA3-425A-BF0E-05D82DC4A25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276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hu-HU" altLang="hu-H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D037DAFF-311C-48A5-9DA5-D5ACF17F1D44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hu-HU" altLang="hu-HU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2015.09.05.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1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4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29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4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7" y="1412776"/>
            <a:ext cx="7359413" cy="1440160"/>
          </a:xfrm>
        </p:spPr>
        <p:txBody>
          <a:bodyPr/>
          <a:lstStyle/>
          <a:p>
            <a:r>
              <a:rPr lang="hu-HU" dirty="0" smtClean="0"/>
              <a:t>Oxigéntartalmú szerves vegyületek</a:t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a karbonsavak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3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 fizikai tulajdonságai</a:t>
            </a:r>
            <a:endParaRPr lang="hu-HU" dirty="0"/>
          </a:p>
        </p:txBody>
      </p:sp>
      <p:sp>
        <p:nvSpPr>
          <p:cNvPr id="5" name="AutoShape 1" descr="https://www.mozaweb.hu/book_images/lexikon/i_t1.png"/>
          <p:cNvSpPr>
            <a:spLocks noChangeAspect="1" noChangeArrowheads="1"/>
          </p:cNvSpPr>
          <p:nvPr/>
        </p:nvSpPr>
        <p:spPr bwMode="auto">
          <a:xfrm>
            <a:off x="457200" y="372903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3" descr="https://www.mozaweb.hu/course/kemia_10/jpg/k10_106_a.jpg"/>
          <p:cNvSpPr>
            <a:spLocks noChangeAspect="1" noChangeArrowheads="1"/>
          </p:cNvSpPr>
          <p:nvPr/>
        </p:nvSpPr>
        <p:spPr bwMode="auto">
          <a:xfrm>
            <a:off x="457200" y="3729038"/>
            <a:ext cx="1733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https://www.mozaweb.hu/book_images/icon_ks.gif"/>
          <p:cNvSpPr>
            <a:spLocks noChangeAspect="1" noChangeArrowheads="1"/>
          </p:cNvSpPr>
          <p:nvPr/>
        </p:nvSpPr>
        <p:spPr bwMode="auto">
          <a:xfrm>
            <a:off x="457200" y="3729038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468740" y="5657850"/>
            <a:ext cx="5601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Forráspontjuk a hasonló molekulatömegű</a:t>
            </a:r>
            <a:r>
              <a:rPr lang="hu-HU" sz="2000" dirty="0"/>
              <a:t>, egyértékű </a:t>
            </a:r>
            <a:r>
              <a:rPr lang="hu-HU" sz="2000" dirty="0" smtClean="0"/>
              <a:t>alkoholokénál </a:t>
            </a:r>
            <a:r>
              <a:rPr lang="hu-HU" sz="2000" dirty="0"/>
              <a:t>is magasabb. </a:t>
            </a:r>
          </a:p>
        </p:txBody>
      </p:sp>
      <p:sp>
        <p:nvSpPr>
          <p:cNvPr id="14" name="AutoShape 6" descr="https://www.mozaweb.hu/course/kemia_10/jpg_big/k10_106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9" descr="https://www.mozaweb.hu/course/kemia_10/jpg_big/k10_106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342900" y="1636395"/>
            <a:ext cx="8629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Op., </a:t>
            </a:r>
            <a:r>
              <a:rPr lang="hu-HU" sz="2400" b="1" dirty="0" err="1" smtClean="0">
                <a:solidFill>
                  <a:schemeClr val="tx2"/>
                </a:solidFill>
              </a:rPr>
              <a:t>Fp</a:t>
            </a:r>
            <a:r>
              <a:rPr lang="hu-HU" sz="2400" b="1" dirty="0" smtClean="0">
                <a:solidFill>
                  <a:schemeClr val="tx2"/>
                </a:solidFill>
              </a:rPr>
              <a:t>.:</a:t>
            </a:r>
          </a:p>
        </p:txBody>
      </p:sp>
      <p:sp>
        <p:nvSpPr>
          <p:cNvPr id="19" name="Téglalap 18"/>
          <p:cNvSpPr/>
          <p:nvPr/>
        </p:nvSpPr>
        <p:spPr>
          <a:xfrm>
            <a:off x="479425" y="2116277"/>
            <a:ext cx="325437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karbonsavak </a:t>
            </a:r>
            <a:r>
              <a:rPr lang="hu-HU" sz="2000" b="1" dirty="0" smtClean="0">
                <a:solidFill>
                  <a:schemeClr val="tx2"/>
                </a:solidFill>
              </a:rPr>
              <a:t>olvadás- és forráspontja magas </a:t>
            </a:r>
          </a:p>
          <a:p>
            <a:pPr>
              <a:spcAft>
                <a:spcPts val="600"/>
              </a:spcAft>
            </a:pPr>
            <a:r>
              <a:rPr lang="hu-HU" sz="2000" dirty="0" smtClean="0"/>
              <a:t>(a </a:t>
            </a:r>
            <a:r>
              <a:rPr lang="hu-HU" sz="2000" dirty="0"/>
              <a:t>molekulák között kialakuló </a:t>
            </a:r>
            <a:r>
              <a:rPr lang="hu-HU" sz="2000" dirty="0" smtClean="0"/>
              <a:t>hidrogénkötések miatt). </a:t>
            </a:r>
          </a:p>
        </p:txBody>
      </p:sp>
      <p:sp>
        <p:nvSpPr>
          <p:cNvPr id="20" name="Téglalap 19"/>
          <p:cNvSpPr/>
          <p:nvPr/>
        </p:nvSpPr>
        <p:spPr>
          <a:xfrm>
            <a:off x="468740" y="4098995"/>
            <a:ext cx="46577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000" dirty="0" smtClean="0"/>
              <a:t>A </a:t>
            </a:r>
            <a:r>
              <a:rPr lang="hu-HU" sz="2000" dirty="0"/>
              <a:t>karbonsavak forráspontja </a:t>
            </a:r>
            <a:r>
              <a:rPr lang="hu-HU" sz="2000" dirty="0" smtClean="0"/>
              <a:t>közel azonosa a kb</a:t>
            </a:r>
            <a:r>
              <a:rPr lang="hu-HU" sz="2000" dirty="0"/>
              <a:t>. </a:t>
            </a:r>
            <a:r>
              <a:rPr lang="hu-HU" sz="2000" dirty="0" smtClean="0"/>
              <a:t>kétszeres molekulatömegű </a:t>
            </a:r>
            <a:r>
              <a:rPr lang="hu-HU" sz="2000" dirty="0" err="1" smtClean="0"/>
              <a:t>alkánokéval</a:t>
            </a:r>
            <a:r>
              <a:rPr lang="hu-HU" sz="2000" dirty="0" smtClean="0"/>
              <a:t> (</a:t>
            </a:r>
            <a:r>
              <a:rPr lang="hu-HU" sz="2000" b="1" i="1" dirty="0" err="1" smtClean="0">
                <a:solidFill>
                  <a:srgbClr val="FF0000"/>
                </a:solidFill>
              </a:rPr>
              <a:t>dimerizálódnak</a:t>
            </a:r>
            <a:r>
              <a:rPr lang="hu-HU" sz="2000" b="1" i="1" dirty="0" smtClean="0">
                <a:solidFill>
                  <a:srgbClr val="FF0000"/>
                </a:solidFill>
              </a:rPr>
              <a:t>!</a:t>
            </a:r>
            <a:r>
              <a:rPr lang="hu-HU" sz="2000" dirty="0" smtClean="0"/>
              <a:t>).</a:t>
            </a:r>
            <a:endParaRPr lang="hu-HU" sz="2000" dirty="0"/>
          </a:p>
        </p:txBody>
      </p:sp>
      <p:graphicFrame>
        <p:nvGraphicFramePr>
          <p:cNvPr id="21" name="Tábláza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879844"/>
              </p:ext>
            </p:extLst>
          </p:nvPr>
        </p:nvGraphicFramePr>
        <p:xfrm>
          <a:off x="3638551" y="1772920"/>
          <a:ext cx="5238749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9"/>
                <a:gridCol w="173355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Képlet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Név, (M)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err="1" smtClean="0"/>
                        <a:t>Fp</a:t>
                      </a:r>
                      <a:r>
                        <a:rPr lang="hu-HU" sz="2000" dirty="0" smtClean="0"/>
                        <a:t>. (</a:t>
                      </a:r>
                      <a:r>
                        <a:rPr lang="hu-HU" sz="2000" dirty="0" smtClean="0">
                          <a:latin typeface="Arial"/>
                          <a:cs typeface="Arial"/>
                        </a:rPr>
                        <a:t>°C)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3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chemeClr val="tx1"/>
                          </a:solidFill>
                        </a:rPr>
                        <a:t>bután (58)</a:t>
                      </a:r>
                      <a:endParaRPr lang="hu-H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0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-OH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propanol</a:t>
                      </a:r>
                      <a:r>
                        <a:rPr lang="hu-HU" sz="2000" dirty="0" smtClean="0"/>
                        <a:t> (60)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97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C00000"/>
                          </a:solidFill>
                        </a:rPr>
                        <a:t>CH</a:t>
                      </a:r>
                      <a:r>
                        <a:rPr lang="hu-HU" sz="2000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hu-HU" sz="2000" dirty="0" smtClean="0">
                          <a:solidFill>
                            <a:srgbClr val="C00000"/>
                          </a:solidFill>
                        </a:rPr>
                        <a:t>-COOH</a:t>
                      </a:r>
                      <a:endParaRPr lang="hu-H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C00000"/>
                          </a:solidFill>
                        </a:rPr>
                        <a:t>ecetsav</a:t>
                      </a:r>
                      <a:r>
                        <a:rPr lang="hu-HU" sz="2000" baseline="0" dirty="0" smtClean="0">
                          <a:solidFill>
                            <a:srgbClr val="C00000"/>
                          </a:solidFill>
                        </a:rPr>
                        <a:t> (60)</a:t>
                      </a:r>
                      <a:endParaRPr lang="hu-H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>
                          <a:solidFill>
                            <a:srgbClr val="C00000"/>
                          </a:solidFill>
                        </a:rPr>
                        <a:t>118</a:t>
                      </a:r>
                      <a:endParaRPr lang="hu-HU" sz="2000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6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3</a:t>
                      </a:r>
                      <a:endParaRPr lang="hu-HU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chemeClr val="tx1"/>
                          </a:solidFill>
                        </a:rPr>
                        <a:t>oktán (114)</a:t>
                      </a:r>
                      <a:endParaRPr lang="hu-HU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126</a:t>
                      </a:r>
                      <a:endParaRPr lang="hu-HU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312606"/>
              </p:ext>
            </p:extLst>
          </p:nvPr>
        </p:nvGraphicFramePr>
        <p:xfrm>
          <a:off x="4961749" y="4006857"/>
          <a:ext cx="3359438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CS ChemDraw Drawing" r:id="rId3" imgW="2040314" imgH="827280" progId="ChemDraw.Document.6.0">
                  <p:embed/>
                </p:oleObj>
              </mc:Choice>
              <mc:Fallback>
                <p:oleObj name="CS ChemDraw Drawing" r:id="rId3" imgW="2040314" imgH="8272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1749" y="4006857"/>
                        <a:ext cx="3359438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1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 fizikai tulajdonságai</a:t>
            </a:r>
            <a:endParaRPr lang="hu-HU" dirty="0"/>
          </a:p>
        </p:txBody>
      </p:sp>
      <p:sp>
        <p:nvSpPr>
          <p:cNvPr id="5" name="AutoShape 1" descr="https://www.mozaweb.hu/book_images/lexikon/i_t1.png"/>
          <p:cNvSpPr>
            <a:spLocks noChangeAspect="1" noChangeArrowheads="1"/>
          </p:cNvSpPr>
          <p:nvPr/>
        </p:nvSpPr>
        <p:spPr bwMode="auto">
          <a:xfrm>
            <a:off x="457200" y="372903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2" descr="https://www.mozaweb.hu/course/kemia_10/jpg/k10_105_2.jpg"/>
          <p:cNvSpPr>
            <a:spLocks noChangeAspect="1" noChangeArrowheads="1"/>
          </p:cNvSpPr>
          <p:nvPr/>
        </p:nvSpPr>
        <p:spPr bwMode="auto">
          <a:xfrm>
            <a:off x="457200" y="3729038"/>
            <a:ext cx="2895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3" descr="https://www.mozaweb.hu/course/kemia_10/jpg/k10_106_a.jpg"/>
          <p:cNvSpPr>
            <a:spLocks noChangeAspect="1" noChangeArrowheads="1"/>
          </p:cNvSpPr>
          <p:nvPr/>
        </p:nvSpPr>
        <p:spPr bwMode="auto">
          <a:xfrm>
            <a:off x="457200" y="3729038"/>
            <a:ext cx="17335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4" descr="https://www.mozaweb.hu/book_images/icon_ks.gif"/>
          <p:cNvSpPr>
            <a:spLocks noChangeAspect="1" noChangeArrowheads="1"/>
          </p:cNvSpPr>
          <p:nvPr/>
        </p:nvSpPr>
        <p:spPr bwMode="auto">
          <a:xfrm>
            <a:off x="457200" y="3729038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514350" y="1373739"/>
            <a:ext cx="862965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tx2"/>
                </a:solidFill>
              </a:rPr>
              <a:t>Halmazállapot</a:t>
            </a:r>
            <a:endParaRPr lang="hu-HU" sz="24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C</a:t>
            </a:r>
            <a:r>
              <a:rPr lang="hu-HU" sz="2400" baseline="-25000" dirty="0" smtClean="0"/>
              <a:t>1</a:t>
            </a:r>
            <a:r>
              <a:rPr lang="hu-HU" sz="2400" dirty="0" smtClean="0"/>
              <a:t>-C</a:t>
            </a:r>
            <a:r>
              <a:rPr lang="hu-HU" sz="2400" baseline="-25000" dirty="0" smtClean="0"/>
              <a:t>10</a:t>
            </a:r>
            <a:r>
              <a:rPr lang="hu-HU" sz="2400" dirty="0" smtClean="0"/>
              <a:t>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karbonsavak cseppfolyósak.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10 szénatomnál nagyobb </a:t>
            </a:r>
            <a:r>
              <a:rPr lang="hu-HU" sz="2400" dirty="0" err="1" smtClean="0"/>
              <a:t>szénatomszámú</a:t>
            </a:r>
            <a:r>
              <a:rPr lang="hu-HU" sz="2400" dirty="0" smtClean="0"/>
              <a:t> és az aromás karbonsavak szilárdak.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400" dirty="0" smtClean="0"/>
          </a:p>
          <a:p>
            <a:pPr>
              <a:lnSpc>
                <a:spcPct val="150000"/>
              </a:lnSpc>
            </a:pPr>
            <a:r>
              <a:rPr lang="hu-HU" sz="2400" b="1" dirty="0" smtClean="0">
                <a:solidFill>
                  <a:schemeClr val="tx2"/>
                </a:solidFill>
              </a:rPr>
              <a:t>Oldhatóság</a:t>
            </a:r>
            <a:endParaRPr lang="hu-HU" sz="2400" b="1" dirty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C</a:t>
            </a:r>
            <a:r>
              <a:rPr lang="hu-HU" sz="2400" baseline="-25000" dirty="0" smtClean="0"/>
              <a:t>4</a:t>
            </a:r>
            <a:r>
              <a:rPr lang="hu-HU" sz="2400" dirty="0" smtClean="0"/>
              <a:t>-ig: </a:t>
            </a:r>
            <a:r>
              <a:rPr lang="hu-HU" sz="2400" dirty="0"/>
              <a:t>vízben jól </a:t>
            </a:r>
            <a:r>
              <a:rPr lang="hu-HU" sz="2400" dirty="0" smtClean="0"/>
              <a:t>oldódnak (a poláris jelleg dominál).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 C</a:t>
            </a:r>
            <a:r>
              <a:rPr lang="hu-HU" sz="2400" baseline="-25000" dirty="0" smtClean="0"/>
              <a:t>5</a:t>
            </a:r>
            <a:r>
              <a:rPr lang="hu-HU" sz="2400" dirty="0" smtClean="0"/>
              <a:t>-től: a </a:t>
            </a:r>
            <a:r>
              <a:rPr lang="hu-HU" sz="2400" dirty="0"/>
              <a:t>karbonsavak csak kismértékben oldódnak </a:t>
            </a:r>
            <a:r>
              <a:rPr lang="hu-HU" sz="2400" dirty="0" smtClean="0"/>
              <a:t>vízben.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C</a:t>
            </a:r>
            <a:r>
              <a:rPr lang="hu-HU" sz="2400" baseline="-25000" dirty="0" smtClean="0"/>
              <a:t>9</a:t>
            </a:r>
            <a:r>
              <a:rPr lang="hu-HU" sz="2400" dirty="0" smtClean="0"/>
              <a:t>-től: </a:t>
            </a:r>
            <a:r>
              <a:rPr lang="hu-HU" sz="2400" dirty="0"/>
              <a:t>a </a:t>
            </a:r>
            <a:r>
              <a:rPr lang="hu-HU" sz="2400" dirty="0" smtClean="0"/>
              <a:t>karbonsavak vízoldhatatlanok (a hosszú szénlánc apoláris jellege dominál).</a:t>
            </a:r>
            <a:endParaRPr lang="hu-HU" sz="2400" dirty="0"/>
          </a:p>
        </p:txBody>
      </p:sp>
      <p:sp>
        <p:nvSpPr>
          <p:cNvPr id="14" name="AutoShape 6" descr="https://www.mozaweb.hu/course/kemia_10/jpg_big/k10_106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5" name="AutoShape 9" descr="https://www.mozaweb.hu/course/kemia_10/jpg_big/k10_106_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00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 csoportosítása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514350" y="1636395"/>
            <a:ext cx="842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A szénhidrogéncsoportok  szerint: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4350" y="1955765"/>
            <a:ext cx="2609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telített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telítetlen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aromás</a:t>
            </a:r>
          </a:p>
        </p:txBody>
      </p:sp>
      <p:sp>
        <p:nvSpPr>
          <p:cNvPr id="5" name="Téglalap 4"/>
          <p:cNvSpPr/>
          <p:nvPr/>
        </p:nvSpPr>
        <p:spPr>
          <a:xfrm>
            <a:off x="2286000" y="2560915"/>
            <a:ext cx="260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szénláncúak</a:t>
            </a:r>
          </a:p>
        </p:txBody>
      </p:sp>
      <p:sp>
        <p:nvSpPr>
          <p:cNvPr id="6" name="Téglalap 5"/>
          <p:cNvSpPr/>
          <p:nvPr/>
        </p:nvSpPr>
        <p:spPr>
          <a:xfrm>
            <a:off x="4895850" y="2098060"/>
            <a:ext cx="2609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nyíltláncú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gyűrűs</a:t>
            </a:r>
          </a:p>
        </p:txBody>
      </p:sp>
      <p:sp>
        <p:nvSpPr>
          <p:cNvPr id="8" name="Téglalap 7"/>
          <p:cNvSpPr/>
          <p:nvPr/>
        </p:nvSpPr>
        <p:spPr>
          <a:xfrm>
            <a:off x="514350" y="3789045"/>
            <a:ext cx="8420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A </a:t>
            </a:r>
            <a:r>
              <a:rPr lang="hu-HU" sz="2400" b="1" dirty="0" err="1" smtClean="0">
                <a:solidFill>
                  <a:schemeClr val="tx2"/>
                </a:solidFill>
              </a:rPr>
              <a:t>karboxilcsoportok</a:t>
            </a:r>
            <a:r>
              <a:rPr lang="hu-HU" sz="2400" b="1" dirty="0" smtClean="0">
                <a:solidFill>
                  <a:schemeClr val="tx2"/>
                </a:solidFill>
              </a:rPr>
              <a:t> értékűsége szerint: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514350" y="4185833"/>
            <a:ext cx="5391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egyértékű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kétértékű (</a:t>
            </a:r>
            <a:r>
              <a:rPr lang="hu-HU" sz="2400" i="1" dirty="0" err="1" smtClean="0"/>
              <a:t>dikarbonsavak</a:t>
            </a:r>
            <a:r>
              <a:rPr lang="hu-HU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háromértékű (</a:t>
            </a:r>
            <a:r>
              <a:rPr lang="hu-HU" sz="2400" i="1" dirty="0" err="1" smtClean="0"/>
              <a:t>trikarbonsavak</a:t>
            </a:r>
            <a:r>
              <a:rPr lang="hu-HU" sz="2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…</a:t>
            </a:r>
          </a:p>
        </p:txBody>
      </p:sp>
      <p:sp>
        <p:nvSpPr>
          <p:cNvPr id="10" name="Jobb oldali kapcsos zárójel 9"/>
          <p:cNvSpPr/>
          <p:nvPr/>
        </p:nvSpPr>
        <p:spPr bwMode="auto">
          <a:xfrm>
            <a:off x="2103894" y="2113225"/>
            <a:ext cx="228600" cy="1388728"/>
          </a:xfrm>
          <a:prstGeom prst="rightBrace">
            <a:avLst>
              <a:gd name="adj1" fmla="val 4223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Hangyasav (metánsav)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4349" y="2685365"/>
            <a:ext cx="72895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Előfordulása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hangyák és méhek méregváladékában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csalánban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19457"/>
              </p:ext>
            </p:extLst>
          </p:nvPr>
        </p:nvGraphicFramePr>
        <p:xfrm>
          <a:off x="4038903" y="1489944"/>
          <a:ext cx="1204306" cy="121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CS ChemDraw Drawing" r:id="rId3" imgW="801214" imgH="810270" progId="ChemDraw.Document.6.0">
                  <p:embed/>
                </p:oleObj>
              </mc:Choice>
              <mc:Fallback>
                <p:oleObj name="CS ChemDraw Drawing" r:id="rId3" imgW="801214" imgH="8102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8903" y="1489944"/>
                        <a:ext cx="1204306" cy="1216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9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Hangyasav (metánsav)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4349" y="2442165"/>
            <a:ext cx="728958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Fizikai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Színtelen, szúrósszagú folyadék.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Vízzel és alkohollal minden arányban elegyedik (mivel poláris).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19457"/>
              </p:ext>
            </p:extLst>
          </p:nvPr>
        </p:nvGraphicFramePr>
        <p:xfrm>
          <a:off x="4038600" y="1490663"/>
          <a:ext cx="12049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CS ChemDraw Drawing" r:id="rId3" imgW="801214" imgH="810270" progId="ChemDraw.Document.6.0">
                  <p:embed/>
                </p:oleObj>
              </mc:Choice>
              <mc:Fallback>
                <p:oleObj name="CS ChemDraw Drawing" r:id="rId3" imgW="801214" imgH="81027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90663"/>
                        <a:ext cx="12049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45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Hangyasav (metánsav)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9089" y="2193705"/>
            <a:ext cx="81729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Kémiai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Savas kémhatású (a legerősebb </a:t>
            </a:r>
            <a:r>
              <a:rPr lang="hu-HU" sz="2400" dirty="0"/>
              <a:t>egyértékű, </a:t>
            </a:r>
            <a:r>
              <a:rPr lang="hu-HU" sz="2400" dirty="0" err="1" smtClean="0"/>
              <a:t>szubsztituálatlan</a:t>
            </a:r>
            <a:r>
              <a:rPr lang="hu-HU" sz="2400" dirty="0" smtClean="0"/>
              <a:t> karbonsav).</a:t>
            </a:r>
            <a:endParaRPr lang="hu-HU" sz="28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Lúgokkal közömbösíthető (sóit </a:t>
            </a:r>
            <a:r>
              <a:rPr lang="hu-HU" sz="2400" b="1" i="1" dirty="0" err="1" smtClean="0">
                <a:solidFill>
                  <a:schemeClr val="tx2"/>
                </a:solidFill>
              </a:rPr>
              <a:t>formiátok</a:t>
            </a:r>
            <a:r>
              <a:rPr lang="hu-HU" sz="2400" dirty="0" err="1" smtClean="0"/>
              <a:t>nak</a:t>
            </a:r>
            <a:r>
              <a:rPr lang="hu-HU" sz="2400" dirty="0" smtClean="0"/>
              <a:t> nevezzük).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637145" y="5840628"/>
            <a:ext cx="3438744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A hangya latinul: </a:t>
            </a:r>
            <a:r>
              <a:rPr lang="hu-HU" i="1" dirty="0" err="1" smtClean="0"/>
              <a:t>formica</a:t>
            </a:r>
            <a:r>
              <a:rPr lang="hu-HU" dirty="0" smtClean="0"/>
              <a:t>, </a:t>
            </a:r>
          </a:p>
          <a:p>
            <a:r>
              <a:rPr lang="hu-HU" dirty="0" smtClean="0"/>
              <a:t>És az angol </a:t>
            </a:r>
            <a:r>
              <a:rPr lang="hu-HU" i="1" dirty="0" err="1" smtClean="0"/>
              <a:t>formic</a:t>
            </a:r>
            <a:r>
              <a:rPr lang="hu-HU" i="1" dirty="0" smtClean="0"/>
              <a:t> </a:t>
            </a:r>
            <a:r>
              <a:rPr lang="hu-HU" i="1" dirty="0" err="1" smtClean="0"/>
              <a:t>acid</a:t>
            </a:r>
            <a:r>
              <a:rPr lang="hu-HU" i="1" dirty="0" smtClean="0"/>
              <a:t> kifejezés </a:t>
            </a:r>
            <a:r>
              <a:rPr lang="hu-HU" dirty="0" smtClean="0"/>
              <a:t>is innen származik…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403119" y="4704884"/>
            <a:ext cx="6317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HCOOH + </a:t>
            </a:r>
            <a:r>
              <a:rPr lang="hu-HU" sz="2000" dirty="0" err="1" smtClean="0"/>
              <a:t>NaOH</a:t>
            </a:r>
            <a:r>
              <a:rPr lang="hu-HU" sz="2000" dirty="0" smtClean="0"/>
              <a:t>		HCOO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 + Na</a:t>
            </a:r>
            <a:r>
              <a:rPr lang="hu-HU" sz="2000" baseline="30000" dirty="0" smtClean="0"/>
              <a:t>+</a:t>
            </a:r>
            <a:r>
              <a:rPr lang="hu-HU" sz="2000" dirty="0" smtClean="0"/>
              <a:t> + 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</a:t>
            </a:r>
            <a:endParaRPr lang="hu-HU" sz="2000" dirty="0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001168"/>
              </p:ext>
            </p:extLst>
          </p:nvPr>
        </p:nvGraphicFramePr>
        <p:xfrm>
          <a:off x="3536701" y="4767714"/>
          <a:ext cx="1602858" cy="34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ISIS/Draw Sketch" r:id="rId3" imgW="847440" imgH="180720" progId="ISISServer">
                  <p:embed/>
                </p:oleObj>
              </mc:Choice>
              <mc:Fallback>
                <p:oleObj name="ISIS/Draw Sketch" r:id="rId3" imgW="847440" imgH="1807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36701" y="4767714"/>
                        <a:ext cx="1602858" cy="34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4960230" y="5495164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nátrium-metanoát</a:t>
            </a:r>
            <a:endParaRPr lang="hu-HU" i="1" dirty="0" smtClean="0"/>
          </a:p>
          <a:p>
            <a:r>
              <a:rPr lang="hu-HU" i="1" dirty="0" smtClean="0"/>
              <a:t>(</a:t>
            </a:r>
            <a:r>
              <a:rPr lang="hu-HU" i="1" dirty="0" err="1" smtClean="0"/>
              <a:t>nátrium-formiát</a:t>
            </a:r>
            <a:r>
              <a:rPr lang="hu-HU" i="1" dirty="0" smtClean="0"/>
              <a:t>)</a:t>
            </a:r>
            <a:endParaRPr lang="hu-HU" i="1" dirty="0"/>
          </a:p>
        </p:txBody>
      </p:sp>
      <p:sp>
        <p:nvSpPr>
          <p:cNvPr id="17" name="Jobb oldali kapcsos zárójel 16"/>
          <p:cNvSpPr/>
          <p:nvPr/>
        </p:nvSpPr>
        <p:spPr bwMode="auto">
          <a:xfrm rot="5400000">
            <a:off x="5759286" y="4470157"/>
            <a:ext cx="378373" cy="1648048"/>
          </a:xfrm>
          <a:prstGeom prst="rightBrace">
            <a:avLst>
              <a:gd name="adj1" fmla="val 4357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19457"/>
              </p:ext>
            </p:extLst>
          </p:nvPr>
        </p:nvGraphicFramePr>
        <p:xfrm>
          <a:off x="4038600" y="1490663"/>
          <a:ext cx="12049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CS ChemDraw Drawing" r:id="rId5" imgW="801214" imgH="810270" progId="ChemDraw.Document.6.0">
                  <p:embed/>
                </p:oleObj>
              </mc:Choice>
              <mc:Fallback>
                <p:oleObj name="CS ChemDraw Drawing" r:id="rId5" imgW="801214" imgH="81027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90663"/>
                        <a:ext cx="12049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Szövegdoboz 17"/>
          <p:cNvSpPr txBox="1"/>
          <p:nvPr/>
        </p:nvSpPr>
        <p:spPr>
          <a:xfrm>
            <a:off x="637145" y="542723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6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  <p:bldP spid="16" grpId="0"/>
      <p:bldP spid="17" grpId="0" animBg="1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Hangyasav (metánsav)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9089" y="2193705"/>
            <a:ext cx="81729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Kémiai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fémeket hidrogéngáz fejlődése közben </a:t>
            </a:r>
            <a:r>
              <a:rPr lang="hu-HU" sz="2400" dirty="0" smtClean="0"/>
              <a:t>oldja: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brómos vizet elszínteleníti: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</p:txBody>
      </p:sp>
      <p:sp>
        <p:nvSpPr>
          <p:cNvPr id="11" name="Szövegdoboz 10"/>
          <p:cNvSpPr txBox="1"/>
          <p:nvPr/>
        </p:nvSpPr>
        <p:spPr>
          <a:xfrm>
            <a:off x="2312785" y="3188598"/>
            <a:ext cx="4801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2 HCOOH + Mg	= 2 HCOO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 + Mg</a:t>
            </a:r>
            <a:r>
              <a:rPr lang="hu-HU" sz="2000" baseline="30000" dirty="0" smtClean="0"/>
              <a:t>2+</a:t>
            </a:r>
            <a:r>
              <a:rPr lang="hu-HU" sz="2000" dirty="0" smtClean="0"/>
              <a:t> + H</a:t>
            </a:r>
            <a:r>
              <a:rPr lang="hu-HU" sz="2000" baseline="-25000" dirty="0" smtClean="0"/>
              <a:t>2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293734" y="5360298"/>
            <a:ext cx="3676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HCOOH + Br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	= 2 </a:t>
            </a:r>
            <a:r>
              <a:rPr lang="hu-HU" sz="2000" dirty="0" err="1" smtClean="0"/>
              <a:t>HBr</a:t>
            </a:r>
            <a:r>
              <a:rPr lang="hu-HU" sz="2000" dirty="0" smtClean="0"/>
              <a:t> + CO</a:t>
            </a:r>
            <a:r>
              <a:rPr lang="hu-HU" sz="2000" baseline="-25000" dirty="0" smtClean="0"/>
              <a:t>2</a:t>
            </a:r>
            <a:endParaRPr lang="hu-HU" sz="20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371417" y="3978878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magnézium-metanoát</a:t>
            </a:r>
            <a:endParaRPr lang="hu-HU" i="1" dirty="0" smtClean="0"/>
          </a:p>
          <a:p>
            <a:r>
              <a:rPr lang="hu-HU" i="1" dirty="0" smtClean="0"/>
              <a:t>(</a:t>
            </a:r>
            <a:r>
              <a:rPr lang="hu-HU" i="1" dirty="0" err="1" smtClean="0"/>
              <a:t>magnézium-formiát</a:t>
            </a:r>
            <a:r>
              <a:rPr lang="hu-HU" i="1" dirty="0" smtClean="0"/>
              <a:t>)</a:t>
            </a:r>
            <a:endParaRPr lang="hu-HU" i="1" dirty="0"/>
          </a:p>
        </p:txBody>
      </p:sp>
      <p:sp>
        <p:nvSpPr>
          <p:cNvPr id="12" name="Jobb oldali kapcsos zárójel 11"/>
          <p:cNvSpPr/>
          <p:nvPr/>
        </p:nvSpPr>
        <p:spPr bwMode="auto">
          <a:xfrm rot="5400000">
            <a:off x="5170473" y="2953871"/>
            <a:ext cx="378373" cy="1648048"/>
          </a:xfrm>
          <a:prstGeom prst="rightBrace">
            <a:avLst>
              <a:gd name="adj1" fmla="val 4357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19457"/>
              </p:ext>
            </p:extLst>
          </p:nvPr>
        </p:nvGraphicFramePr>
        <p:xfrm>
          <a:off x="4038600" y="1490663"/>
          <a:ext cx="12049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CS ChemDraw Drawing" r:id="rId3" imgW="801214" imgH="810270" progId="ChemDraw.Document.6.0">
                  <p:embed/>
                </p:oleObj>
              </mc:Choice>
              <mc:Fallback>
                <p:oleObj name="CS ChemDraw Drawing" r:id="rId3" imgW="801214" imgH="81027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90663"/>
                        <a:ext cx="12049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78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0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/>
          <p:cNvSpPr/>
          <p:nvPr/>
        </p:nvSpPr>
        <p:spPr bwMode="auto">
          <a:xfrm rot="7009435">
            <a:off x="3984552" y="1396383"/>
            <a:ext cx="1246776" cy="891322"/>
          </a:xfrm>
          <a:prstGeom prst="trapezoid">
            <a:avLst>
              <a:gd name="adj" fmla="val 1048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Hangyasav (metánsav)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09089" y="2193705"/>
            <a:ext cx="81729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Kémiai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Adja </a:t>
            </a:r>
            <a:r>
              <a:rPr lang="hu-HU" sz="2400" dirty="0"/>
              <a:t>az </a:t>
            </a:r>
            <a:r>
              <a:rPr lang="hu-HU" sz="2400" i="1" dirty="0" smtClean="0"/>
              <a:t>ezüsttükör-próbát:</a:t>
            </a:r>
            <a:endParaRPr lang="hu-HU" sz="2400" i="1" dirty="0"/>
          </a:p>
          <a:p>
            <a:pPr>
              <a:lnSpc>
                <a:spcPct val="150000"/>
              </a:lnSpc>
            </a:pPr>
            <a:r>
              <a:rPr lang="hu-HU" sz="2400" dirty="0" smtClean="0"/>
              <a:t>	HCOOH + 2 </a:t>
            </a:r>
            <a:r>
              <a:rPr lang="hu-HU" sz="2400" dirty="0" err="1" smtClean="0"/>
              <a:t>Ag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 + </a:t>
            </a:r>
            <a:r>
              <a:rPr lang="hu-HU" sz="2400" dirty="0" err="1" smtClean="0"/>
              <a:t>2</a:t>
            </a:r>
            <a:r>
              <a:rPr lang="hu-HU" sz="2400" dirty="0" smtClean="0"/>
              <a:t> OH</a:t>
            </a:r>
            <a:r>
              <a:rPr lang="hu-HU" sz="2400" baseline="30000" dirty="0" smtClean="0"/>
              <a:t>-</a:t>
            </a:r>
            <a:r>
              <a:rPr lang="hu-HU" sz="2400" dirty="0" smtClean="0"/>
              <a:t> = CO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 + 2 </a:t>
            </a:r>
            <a:r>
              <a:rPr lang="hu-HU" sz="2400" u="sng" dirty="0" err="1" smtClean="0"/>
              <a:t>Ag</a:t>
            </a:r>
            <a:r>
              <a:rPr lang="hu-HU" sz="2400" dirty="0" smtClean="0"/>
              <a:t> + 2H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hangyasavból tömény kénsav hatására szén-monoxid képződik:</a:t>
            </a:r>
          </a:p>
          <a:p>
            <a:pPr>
              <a:lnSpc>
                <a:spcPct val="150000"/>
              </a:lnSpc>
            </a:pPr>
            <a:r>
              <a:rPr lang="hu-HU" sz="2400" dirty="0" smtClean="0"/>
              <a:t>	HCOOH		CO + H</a:t>
            </a:r>
            <a:r>
              <a:rPr lang="hu-HU" sz="2400" baseline="-25000" dirty="0" smtClean="0"/>
              <a:t>2</a:t>
            </a:r>
            <a:r>
              <a:rPr lang="hu-HU" sz="2400" dirty="0" smtClean="0"/>
              <a:t>O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787820" y="514115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cc</a:t>
            </a:r>
            <a:r>
              <a:rPr lang="hu-HU" dirty="0" smtClean="0"/>
              <a:t>. H</a:t>
            </a:r>
            <a:r>
              <a:rPr lang="hu-HU" baseline="-25000" dirty="0" smtClean="0"/>
              <a:t>2</a:t>
            </a:r>
            <a:r>
              <a:rPr lang="hu-HU" dirty="0" smtClean="0"/>
              <a:t>SO</a:t>
            </a:r>
            <a:r>
              <a:rPr lang="hu-HU" baseline="-25000" dirty="0" smtClean="0"/>
              <a:t>4</a:t>
            </a:r>
            <a:endParaRPr lang="hu-HU" baseline="-25000" dirty="0"/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495148"/>
              </p:ext>
            </p:extLst>
          </p:nvPr>
        </p:nvGraphicFramePr>
        <p:xfrm>
          <a:off x="2571750" y="5480050"/>
          <a:ext cx="18256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ISIS/Draw Sketch" r:id="rId3" imgW="847440" imgH="180720" progId="ISISServer">
                  <p:embed/>
                </p:oleObj>
              </mc:Choice>
              <mc:Fallback>
                <p:oleObj name="ISIS/Draw Sketch" r:id="rId3" imgW="847440" imgH="180720" progId="ISISServer">
                  <p:embed/>
                  <p:pic>
                    <p:nvPicPr>
                      <p:cNvPr id="0" name="Objektum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5480050"/>
                        <a:ext cx="1825625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3116434" y="581743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kat.</a:t>
            </a:r>
            <a:endParaRPr lang="hu-HU" baseline="-250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5185951" y="1545193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i="1" dirty="0" err="1" smtClean="0"/>
              <a:t>formilcsoport</a:t>
            </a:r>
            <a:endParaRPr lang="hu-HU" sz="2000" b="1" i="1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19457"/>
              </p:ext>
            </p:extLst>
          </p:nvPr>
        </p:nvGraphicFramePr>
        <p:xfrm>
          <a:off x="4038600" y="1490663"/>
          <a:ext cx="12049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CS ChemDraw Drawing" r:id="rId5" imgW="801214" imgH="810270" progId="ChemDraw.Document.6.0">
                  <p:embed/>
                </p:oleObj>
              </mc:Choice>
              <mc:Fallback>
                <p:oleObj name="CS ChemDraw Drawing" r:id="rId5" imgW="801214" imgH="81027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90663"/>
                        <a:ext cx="12049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63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Hangyasav (metánsav)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09089" y="2238655"/>
            <a:ext cx="72895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Felhasználása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gyapjú színezése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impregnálás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bőrcserzés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fahordók fertőtlenítése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reumás betegségek kezelésére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619457"/>
              </p:ext>
            </p:extLst>
          </p:nvPr>
        </p:nvGraphicFramePr>
        <p:xfrm>
          <a:off x="4038600" y="1490663"/>
          <a:ext cx="1204913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CS ChemDraw Drawing" r:id="rId3" imgW="801214" imgH="810270" progId="ChemDraw.Document.6.0">
                  <p:embed/>
                </p:oleObj>
              </mc:Choice>
              <mc:Fallback>
                <p:oleObj name="CS ChemDraw Drawing" r:id="rId3" imgW="801214" imgH="81027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490663"/>
                        <a:ext cx="1204913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7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329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578776" y="2209471"/>
            <a:ext cx="6219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Előfordulása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 megerjedt alkoholos </a:t>
            </a:r>
            <a:r>
              <a:rPr lang="hu-HU" sz="2400" dirty="0" smtClean="0"/>
              <a:t>italokban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é</a:t>
            </a:r>
            <a:r>
              <a:rPr lang="hu-HU" sz="2400" dirty="0" smtClean="0"/>
              <a:t>s (majdnem) minden konyhában…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550828"/>
              </p:ext>
            </p:extLst>
          </p:nvPr>
        </p:nvGraphicFramePr>
        <p:xfrm>
          <a:off x="3718026" y="1518989"/>
          <a:ext cx="12588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CS ChemDraw Drawing" r:id="rId3" imgW="1258549" imgH="900180" progId="ChemDraw.Document.6.0">
                  <p:embed/>
                </p:oleObj>
              </mc:Choice>
              <mc:Fallback>
                <p:oleObj name="CS ChemDraw Drawing" r:id="rId3" imgW="1258549" imgH="9001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8026" y="1518989"/>
                        <a:ext cx="125888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3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643192" cy="51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altLang="hu-HU" sz="2400" kern="0" dirty="0" smtClean="0"/>
              <a:t>Egy oxigénatomos funkciós csoportot tartalmazó vegyületek</a:t>
            </a:r>
          </a:p>
          <a:p>
            <a:pPr lvl="1"/>
            <a:r>
              <a:rPr lang="cs-CZ" altLang="hu-HU" sz="2200" kern="0" dirty="0" smtClean="0"/>
              <a:t>hidroxivegyületek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alkoholok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fenolok</a:t>
            </a:r>
          </a:p>
          <a:p>
            <a:pPr lvl="1"/>
            <a:r>
              <a:rPr lang="cs-CZ" altLang="hu-HU" sz="2200" kern="0" dirty="0" smtClean="0"/>
              <a:t>éterek</a:t>
            </a:r>
          </a:p>
          <a:p>
            <a:pPr lvl="1"/>
            <a:r>
              <a:rPr lang="cs-CZ" altLang="hu-HU" sz="2200" kern="0" dirty="0" smtClean="0"/>
              <a:t>oxovegyületek</a:t>
            </a:r>
          </a:p>
          <a:p>
            <a:pPr lvl="2">
              <a:spcBef>
                <a:spcPts val="0"/>
              </a:spcBef>
            </a:pPr>
            <a:r>
              <a:rPr lang="cs-CZ" altLang="hu-HU" kern="0" dirty="0" smtClean="0"/>
              <a:t>aldehidek</a:t>
            </a:r>
          </a:p>
          <a:p>
            <a:pPr lvl="2">
              <a:lnSpc>
                <a:spcPct val="150000"/>
              </a:lnSpc>
              <a:spcBef>
                <a:spcPts val="0"/>
              </a:spcBef>
            </a:pPr>
            <a:r>
              <a:rPr lang="cs-CZ" altLang="hu-HU" kern="0" dirty="0" smtClean="0"/>
              <a:t>ketonok</a:t>
            </a:r>
          </a:p>
          <a:p>
            <a:pPr>
              <a:spcBef>
                <a:spcPts val="600"/>
              </a:spcBef>
            </a:pPr>
            <a:r>
              <a:rPr lang="cs-CZ" altLang="hu-HU" sz="2400" kern="0" dirty="0" smtClean="0">
                <a:solidFill>
                  <a:srgbClr val="C00000"/>
                </a:solidFill>
              </a:rPr>
              <a:t>Összetett (oxigéntartalmú) funkciós csoportot tartalmazó vegyületek</a:t>
            </a:r>
          </a:p>
          <a:p>
            <a:pPr lvl="1"/>
            <a:r>
              <a:rPr lang="cs-CZ" altLang="hu-HU" b="1" kern="0" dirty="0" smtClean="0">
                <a:solidFill>
                  <a:srgbClr val="C00000"/>
                </a:solidFill>
              </a:rPr>
              <a:t>karbonsavak</a:t>
            </a:r>
          </a:p>
          <a:p>
            <a:pPr lvl="1"/>
            <a:r>
              <a:rPr lang="cs-CZ" altLang="hu-HU" sz="2200" kern="0" dirty="0" smtClean="0"/>
              <a:t>észterek</a:t>
            </a:r>
            <a:endParaRPr lang="cs-CZ" altLang="hu-HU" sz="2200" kern="0" dirty="0"/>
          </a:p>
        </p:txBody>
      </p:sp>
      <p:sp>
        <p:nvSpPr>
          <p:cNvPr id="29" name="Lekerekített téglalap 28"/>
          <p:cNvSpPr/>
          <p:nvPr/>
        </p:nvSpPr>
        <p:spPr bwMode="auto">
          <a:xfrm>
            <a:off x="6795087" y="4321370"/>
            <a:ext cx="286478" cy="6415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Lekerekített téglalap 25"/>
          <p:cNvSpPr/>
          <p:nvPr/>
        </p:nvSpPr>
        <p:spPr bwMode="auto">
          <a:xfrm>
            <a:off x="6790880" y="3867847"/>
            <a:ext cx="631293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Lekerekített téglalap 24"/>
          <p:cNvSpPr/>
          <p:nvPr/>
        </p:nvSpPr>
        <p:spPr bwMode="auto">
          <a:xfrm>
            <a:off x="4109333" y="2388638"/>
            <a:ext cx="49644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Lekerekített téglalap 22"/>
          <p:cNvSpPr/>
          <p:nvPr/>
        </p:nvSpPr>
        <p:spPr bwMode="auto">
          <a:xfrm>
            <a:off x="4192458" y="3865147"/>
            <a:ext cx="291916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ekerekített téglalap 13"/>
          <p:cNvSpPr/>
          <p:nvPr/>
        </p:nvSpPr>
        <p:spPr bwMode="auto">
          <a:xfrm>
            <a:off x="4061834" y="3405790"/>
            <a:ext cx="291915" cy="407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hu-HU" dirty="0" smtClean="0"/>
              <a:t>Az oxigéntartalmú szerves vegyületek csoportosítása</a:t>
            </a:r>
            <a:endParaRPr lang="cs-CZ" alt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3779912" y="242088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</a:t>
            </a:r>
            <a:r>
              <a:rPr lang="hu-HU" dirty="0" smtClean="0"/>
              <a:t>H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3736356" y="340676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</a:t>
            </a:r>
            <a:r>
              <a:rPr lang="hu-HU" dirty="0" smtClean="0">
                <a:solidFill>
                  <a:srgbClr val="FF0000"/>
                </a:solidFill>
              </a:rPr>
              <a:t>O</a:t>
            </a:r>
            <a:r>
              <a:rPr lang="hu-HU" dirty="0" smtClean="0"/>
              <a:t>–R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6468307" y="3880277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R–CH</a:t>
            </a:r>
            <a:r>
              <a:rPr lang="hu-HU" dirty="0" smtClean="0">
                <a:solidFill>
                  <a:srgbClr val="FF0000"/>
                </a:solidFill>
              </a:rPr>
              <a:t>O</a:t>
            </a:r>
            <a:endParaRPr lang="hu-HU" dirty="0">
              <a:solidFill>
                <a:srgbClr val="FF0000"/>
              </a:solidFill>
            </a:endParaRPr>
          </a:p>
        </p:txBody>
      </p:sp>
      <p:grpSp>
        <p:nvGrpSpPr>
          <p:cNvPr id="28" name="Csoportba foglalás 27"/>
          <p:cNvGrpSpPr/>
          <p:nvPr/>
        </p:nvGrpSpPr>
        <p:grpSpPr>
          <a:xfrm>
            <a:off x="3863037" y="3865147"/>
            <a:ext cx="665567" cy="385203"/>
            <a:chOff x="3779912" y="3995772"/>
            <a:chExt cx="665567" cy="385203"/>
          </a:xfrm>
        </p:grpSpPr>
        <p:sp>
          <p:nvSpPr>
            <p:cNvPr id="17" name="Szövegdoboz 16"/>
            <p:cNvSpPr txBox="1"/>
            <p:nvPr/>
          </p:nvSpPr>
          <p:spPr>
            <a:xfrm>
              <a:off x="3779912" y="3995772"/>
              <a:ext cx="665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C=</a:t>
              </a:r>
              <a:r>
                <a:rPr lang="hu-HU" dirty="0" smtClean="0">
                  <a:solidFill>
                    <a:srgbClr val="FF0000"/>
                  </a:solidFill>
                </a:rPr>
                <a:t>O</a:t>
              </a:r>
              <a:endParaRPr lang="hu-HU" dirty="0"/>
            </a:p>
          </p:txBody>
        </p:sp>
        <p:cxnSp>
          <p:nvCxnSpPr>
            <p:cNvPr id="18" name="Egyenes összekötő 17"/>
            <p:cNvCxnSpPr/>
            <p:nvPr/>
          </p:nvCxnSpPr>
          <p:spPr bwMode="auto">
            <a:xfrm flipH="1" flipV="1">
              <a:off x="3779912" y="4012400"/>
              <a:ext cx="72008" cy="1033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Egyenes összekötő 19"/>
            <p:cNvCxnSpPr/>
            <p:nvPr/>
          </p:nvCxnSpPr>
          <p:spPr bwMode="auto">
            <a:xfrm flipH="1">
              <a:off x="3779912" y="4247992"/>
              <a:ext cx="72008" cy="13298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Csoportba foglalás 20"/>
          <p:cNvGrpSpPr/>
          <p:nvPr/>
        </p:nvGrpSpPr>
        <p:grpSpPr>
          <a:xfrm>
            <a:off x="6460228" y="4272884"/>
            <a:ext cx="941283" cy="684635"/>
            <a:chOff x="3779912" y="4400549"/>
            <a:chExt cx="941283" cy="684635"/>
          </a:xfrm>
        </p:grpSpPr>
        <p:sp>
          <p:nvSpPr>
            <p:cNvPr id="7" name="Szövegdoboz 6"/>
            <p:cNvSpPr txBox="1"/>
            <p:nvPr/>
          </p:nvSpPr>
          <p:spPr>
            <a:xfrm>
              <a:off x="3779912" y="471585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R–C–R</a:t>
              </a:r>
              <a:endParaRPr lang="hu-HU" dirty="0"/>
            </a:p>
          </p:txBody>
        </p:sp>
        <p:sp>
          <p:nvSpPr>
            <p:cNvPr id="27" name="Szövegdoboz 26"/>
            <p:cNvSpPr txBox="1"/>
            <p:nvPr/>
          </p:nvSpPr>
          <p:spPr>
            <a:xfrm rot="16200000">
              <a:off x="3993569" y="4465311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=</a:t>
              </a:r>
              <a:r>
                <a:rPr lang="hu-HU" dirty="0" smtClean="0">
                  <a:solidFill>
                    <a:srgbClr val="FF0000"/>
                  </a:solidFill>
                </a:rPr>
                <a:t>O</a:t>
              </a:r>
              <a:endParaRPr lang="hu-HU" dirty="0">
                <a:solidFill>
                  <a:srgbClr val="FF0000"/>
                </a:solidFill>
              </a:endParaRPr>
            </a:p>
          </p:txBody>
        </p:sp>
      </p:grpSp>
      <p:sp>
        <p:nvSpPr>
          <p:cNvPr id="22" name="Szövegdoboz 21"/>
          <p:cNvSpPr txBox="1"/>
          <p:nvPr/>
        </p:nvSpPr>
        <p:spPr>
          <a:xfrm>
            <a:off x="4857834" y="242780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hidroxilcsoport</a:t>
            </a:r>
            <a:endParaRPr lang="hu-HU" i="1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4880104" y="338600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étercsoport</a:t>
            </a:r>
            <a:endParaRPr lang="hu-HU" i="1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4868228" y="3844347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oxocsoport</a:t>
            </a:r>
            <a:endParaRPr lang="hu-HU" i="1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7621714" y="387981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formilcsoport</a:t>
            </a:r>
            <a:endParaRPr lang="hu-HU" i="1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7372926" y="458169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karbonilcsoport</a:t>
            </a:r>
            <a:endParaRPr lang="hu-HU" i="1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475085"/>
              </p:ext>
            </p:extLst>
          </p:nvPr>
        </p:nvGraphicFramePr>
        <p:xfrm>
          <a:off x="268659" y="1878533"/>
          <a:ext cx="5842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CS ChemDraw Drawing" r:id="rId3" imgW="584838" imgH="549990" progId="ChemDraw.Document.6.0">
                  <p:embed/>
                </p:oleObj>
              </mc:Choice>
              <mc:Fallback>
                <p:oleObj name="CS ChemDraw Drawing" r:id="rId3" imgW="584838" imgH="54999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59" y="1878533"/>
                        <a:ext cx="5842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694889"/>
              </p:ext>
            </p:extLst>
          </p:nvPr>
        </p:nvGraphicFramePr>
        <p:xfrm>
          <a:off x="457200" y="2592506"/>
          <a:ext cx="285384" cy="268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CS ChemDraw Drawing" r:id="rId5" imgW="584838" imgH="549990" progId="ChemDraw.Document.6.0">
                  <p:embed/>
                </p:oleObj>
              </mc:Choice>
              <mc:Fallback>
                <p:oleObj name="CS ChemDraw Drawing" r:id="rId5" imgW="584838" imgH="54999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92506"/>
                        <a:ext cx="285384" cy="268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527068"/>
              </p:ext>
            </p:extLst>
          </p:nvPr>
        </p:nvGraphicFramePr>
        <p:xfrm>
          <a:off x="457200" y="3507811"/>
          <a:ext cx="2857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CS ChemDraw Drawing" r:id="rId6" imgW="584838" imgH="549990" progId="ChemDraw.Document.6.0">
                  <p:embed/>
                </p:oleObj>
              </mc:Choice>
              <mc:Fallback>
                <p:oleObj name="CS ChemDraw Drawing" r:id="rId6" imgW="584838" imgH="5499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7811"/>
                        <a:ext cx="28575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898575"/>
              </p:ext>
            </p:extLst>
          </p:nvPr>
        </p:nvGraphicFramePr>
        <p:xfrm>
          <a:off x="457200" y="3966192"/>
          <a:ext cx="285750" cy="26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CS ChemDraw Drawing" r:id="rId7" imgW="584838" imgH="549990" progId="ChemDraw.Document.6.0">
                  <p:embed/>
                </p:oleObj>
              </mc:Choice>
              <mc:Fallback>
                <p:oleObj name="CS ChemDraw Drawing" r:id="rId7" imgW="584838" imgH="549990" progId="ChemDraw.Document.6.0">
                  <p:embed/>
                  <p:pic>
                    <p:nvPicPr>
                      <p:cNvPr id="0" name="Objektum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66192"/>
                        <a:ext cx="285750" cy="26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017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329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514349" y="2257333"/>
            <a:ext cx="72895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Fizikai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Színtelen, szúrósszagú folyadék.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Vízzel és alkohollal minden arányban elegyedik (poláris oldószer).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17 </a:t>
            </a:r>
            <a:r>
              <a:rPr lang="hu-HU" sz="2400" dirty="0" smtClean="0">
                <a:latin typeface="Arial"/>
                <a:cs typeface="Arial"/>
              </a:rPr>
              <a:t>°C alatt „</a:t>
            </a:r>
            <a:r>
              <a:rPr lang="hu-HU" sz="2400" i="1" dirty="0" smtClean="0">
                <a:latin typeface="Arial"/>
                <a:cs typeface="Arial"/>
              </a:rPr>
              <a:t>megfagy</a:t>
            </a:r>
            <a:r>
              <a:rPr lang="hu-HU" sz="2400" dirty="0" smtClean="0">
                <a:latin typeface="Arial"/>
                <a:cs typeface="Arial"/>
              </a:rPr>
              <a:t>” (ezért hívják </a:t>
            </a:r>
            <a:r>
              <a:rPr lang="hu-HU" sz="2400" b="1" i="1" dirty="0" smtClean="0">
                <a:latin typeface="Arial"/>
                <a:cs typeface="Arial"/>
              </a:rPr>
              <a:t>jégecet</a:t>
            </a:r>
            <a:r>
              <a:rPr lang="hu-HU" sz="2400" dirty="0" smtClean="0">
                <a:latin typeface="Arial"/>
                <a:cs typeface="Arial"/>
              </a:rPr>
              <a:t>nek a tömény ecetsavat).</a:t>
            </a:r>
            <a:endParaRPr lang="hu-HU" sz="2400" dirty="0" smtClean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090"/>
              </p:ext>
            </p:extLst>
          </p:nvPr>
        </p:nvGraphicFramePr>
        <p:xfrm>
          <a:off x="3679116" y="1636395"/>
          <a:ext cx="1258887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CS ChemDraw Drawing" r:id="rId3" imgW="1258549" imgH="900180" progId="ChemDraw.Document.6.0">
                  <p:embed/>
                </p:oleObj>
              </mc:Choice>
              <mc:Fallback>
                <p:oleObj name="CS ChemDraw Drawing" r:id="rId3" imgW="1258549" imgH="9001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9116" y="1636395"/>
                        <a:ext cx="1258887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20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ekerekített téglalap 10"/>
          <p:cNvSpPr/>
          <p:nvPr/>
        </p:nvSpPr>
        <p:spPr bwMode="auto">
          <a:xfrm>
            <a:off x="5141344" y="5415133"/>
            <a:ext cx="2060295" cy="408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329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09089" y="2193705"/>
            <a:ext cx="8409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Kémiai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savas kémhatású:</a:t>
            </a:r>
          </a:p>
          <a:p>
            <a:pPr>
              <a:lnSpc>
                <a:spcPct val="150000"/>
              </a:lnSpc>
            </a:pP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lúgokkal közömbösíthető (</a:t>
            </a:r>
            <a:r>
              <a:rPr lang="hu-HU" sz="2400" dirty="0"/>
              <a:t>sóit </a:t>
            </a:r>
            <a:r>
              <a:rPr lang="hu-HU" sz="2400" b="1" i="1" dirty="0">
                <a:solidFill>
                  <a:schemeClr val="tx2"/>
                </a:solidFill>
              </a:rPr>
              <a:t>acetátok</a:t>
            </a:r>
            <a:r>
              <a:rPr lang="hu-HU" sz="2400" dirty="0"/>
              <a:t>nak </a:t>
            </a:r>
            <a:r>
              <a:rPr lang="hu-HU" sz="2400" dirty="0" smtClean="0"/>
              <a:t>nevezzük:)</a:t>
            </a:r>
          </a:p>
        </p:txBody>
      </p:sp>
      <p:sp>
        <p:nvSpPr>
          <p:cNvPr id="3" name="AutoShape 2" descr="https://www.mozaweb.hu/course/kemia_10/jpg_big/k10_109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5" descr="https://www.mozaweb.hu/course/kemia_10/jpg_big/k10_109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8" descr="https://www.mozaweb.hu/course/kemia_10/jpg_big/k109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1403119" y="3211224"/>
            <a:ext cx="6045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–COOH + 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		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–COO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 + 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O</a:t>
            </a:r>
            <a:r>
              <a:rPr lang="hu-HU" sz="2000" baseline="30000" dirty="0" smtClean="0"/>
              <a:t>+</a:t>
            </a:r>
            <a:endParaRPr lang="hu-HU" sz="2000" dirty="0"/>
          </a:p>
        </p:txBody>
      </p:sp>
      <p:graphicFrame>
        <p:nvGraphicFramePr>
          <p:cNvPr id="15" name="Objektum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54491"/>
              </p:ext>
            </p:extLst>
          </p:nvPr>
        </p:nvGraphicFramePr>
        <p:xfrm>
          <a:off x="3758240" y="3274054"/>
          <a:ext cx="1329559" cy="34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ISIS/Draw Sketch" r:id="rId3" imgW="847440" imgH="180720" progId="ISISServer">
                  <p:embed/>
                </p:oleObj>
              </mc:Choice>
              <mc:Fallback>
                <p:oleObj name="ISIS/Draw Sketch" r:id="rId3" imgW="847440" imgH="1807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8240" y="3274054"/>
                        <a:ext cx="1329559" cy="34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5199346" y="359987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err="1" smtClean="0"/>
              <a:t>acetátion</a:t>
            </a:r>
            <a:endParaRPr lang="hu-HU" i="1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1416619" y="5423714"/>
            <a:ext cx="6615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/>
              <a:t>–COOH </a:t>
            </a:r>
            <a:r>
              <a:rPr lang="hu-HU" sz="2000" dirty="0" smtClean="0"/>
              <a:t>+ </a:t>
            </a:r>
            <a:r>
              <a:rPr lang="hu-HU" sz="2000" dirty="0" err="1" smtClean="0"/>
              <a:t>NaOH</a:t>
            </a:r>
            <a:r>
              <a:rPr lang="hu-HU" sz="2000" dirty="0" smtClean="0"/>
              <a:t>			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–COO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 + Na</a:t>
            </a:r>
            <a:r>
              <a:rPr lang="hu-HU" sz="2000" baseline="30000" dirty="0" smtClean="0"/>
              <a:t>+</a:t>
            </a:r>
            <a:r>
              <a:rPr lang="hu-HU" sz="2000" dirty="0" smtClean="0"/>
              <a:t> + 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</a:t>
            </a:r>
            <a:endParaRPr lang="hu-HU" sz="2000" dirty="0"/>
          </a:p>
        </p:txBody>
      </p:sp>
      <p:graphicFrame>
        <p:nvGraphicFramePr>
          <p:cNvPr id="24" name="Objektum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380353"/>
              </p:ext>
            </p:extLst>
          </p:nvPr>
        </p:nvGraphicFramePr>
        <p:xfrm>
          <a:off x="3879012" y="5486544"/>
          <a:ext cx="1319608" cy="34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name="ISIS/Draw Sketch" r:id="rId5" imgW="847440" imgH="180720" progId="ISISServer">
                  <p:embed/>
                </p:oleObj>
              </mc:Choice>
              <mc:Fallback>
                <p:oleObj name="ISIS/Draw Sketch" r:id="rId5" imgW="847440" imgH="180720" progId="ISISServer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9012" y="5486544"/>
                        <a:ext cx="1319608" cy="342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zövegdoboz 24"/>
          <p:cNvSpPr txBox="1"/>
          <p:nvPr/>
        </p:nvSpPr>
        <p:spPr>
          <a:xfrm>
            <a:off x="5317921" y="582382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i="1" dirty="0" smtClean="0"/>
              <a:t>nátrium-acetát</a:t>
            </a:r>
            <a:endParaRPr lang="hu-HU" i="1" dirty="0"/>
          </a:p>
        </p:txBody>
      </p:sp>
      <p:graphicFrame>
        <p:nvGraphicFramePr>
          <p:cNvPr id="10" name="Objektu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090"/>
              </p:ext>
            </p:extLst>
          </p:nvPr>
        </p:nvGraphicFramePr>
        <p:xfrm>
          <a:off x="3679825" y="1636713"/>
          <a:ext cx="1258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" name="CS ChemDraw Drawing" r:id="rId6" imgW="1258549" imgH="900180" progId="ChemDraw.Document.6.0">
                  <p:embed/>
                </p:oleObj>
              </mc:Choice>
              <mc:Fallback>
                <p:oleObj name="CS ChemDraw Drawing" r:id="rId6" imgW="1258549" imgH="90018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636713"/>
                        <a:ext cx="1258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6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329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09089" y="2193705"/>
            <a:ext cx="79442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Kémiai tulajdonságai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számos* fémet hidrogéngáz </a:t>
            </a:r>
          </a:p>
          <a:p>
            <a:pPr marL="361950">
              <a:lnSpc>
                <a:spcPct val="150000"/>
              </a:lnSpc>
            </a:pPr>
            <a:r>
              <a:rPr lang="hu-HU" sz="2400" dirty="0" smtClean="0"/>
              <a:t>fejlődése közben old.</a:t>
            </a:r>
          </a:p>
        </p:txBody>
      </p:sp>
      <p:sp>
        <p:nvSpPr>
          <p:cNvPr id="3" name="AutoShape 2" descr="https://www.mozaweb.hu/course/kemia_10/jpg_big/k10_109_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AutoShape 5" descr="https://www.mozaweb.hu/course/kemia_10/jpg_big/k10_109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" name="AutoShape 8" descr="https://www.mozaweb.hu/course/kemia_10/jpg_big/k109_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676552" y="3940617"/>
            <a:ext cx="5767408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hu-HU" dirty="0"/>
              <a:t>*: negatív standardpotenciálú </a:t>
            </a:r>
            <a:r>
              <a:rPr lang="hu-HU" dirty="0" smtClean="0"/>
              <a:t>fémek (pl.: </a:t>
            </a:r>
            <a:r>
              <a:rPr lang="hu-HU" i="1" dirty="0" err="1" smtClean="0"/>
              <a:t>Zn</a:t>
            </a:r>
            <a:r>
              <a:rPr lang="hu-HU" i="1" dirty="0" smtClean="0"/>
              <a:t>, </a:t>
            </a:r>
            <a:r>
              <a:rPr lang="hu-HU" i="1" dirty="0" err="1" smtClean="0"/>
              <a:t>Fe</a:t>
            </a:r>
            <a:r>
              <a:rPr lang="hu-HU" i="1" dirty="0" smtClean="0"/>
              <a:t>, Mg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63495" y="6020773"/>
            <a:ext cx="5325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+mn-lt"/>
              </a:rPr>
              <a:t>Az </a:t>
            </a:r>
            <a:r>
              <a:rPr lang="hu-HU" sz="2000" dirty="0">
                <a:latin typeface="+mn-lt"/>
              </a:rPr>
              <a:t>alumíniumot látszólag miért nem </a:t>
            </a:r>
            <a:r>
              <a:rPr lang="hu-HU" sz="2000" dirty="0" smtClean="0">
                <a:latin typeface="+mn-lt"/>
              </a:rPr>
              <a:t>„bántja”?</a:t>
            </a:r>
            <a:endParaRPr lang="hu-HU" sz="2000" dirty="0">
              <a:latin typeface="+mn-lt"/>
            </a:endParaRPr>
          </a:p>
        </p:txBody>
      </p:sp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090"/>
              </p:ext>
            </p:extLst>
          </p:nvPr>
        </p:nvGraphicFramePr>
        <p:xfrm>
          <a:off x="3679825" y="1636713"/>
          <a:ext cx="1258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CS ChemDraw Drawing" r:id="rId3" imgW="1258549" imgH="900180" progId="ChemDraw.Document.6.0">
                  <p:embed/>
                </p:oleObj>
              </mc:Choice>
              <mc:Fallback>
                <p:oleObj name="CS ChemDraw Drawing" r:id="rId3" imgW="1258549" imgH="90018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636713"/>
                        <a:ext cx="1258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3563495" y="5536272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3295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09089" y="2942761"/>
            <a:ext cx="8226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Hogyan enyhíthetjük a túlecetezett ételek savanyú ízét?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Fém edényekben szabad-e ecetet tárolni?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090"/>
              </p:ext>
            </p:extLst>
          </p:nvPr>
        </p:nvGraphicFramePr>
        <p:xfrm>
          <a:off x="3679825" y="1636713"/>
          <a:ext cx="1258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CS ChemDraw Drawing" r:id="rId3" imgW="1258549" imgH="900180" progId="ChemDraw.Document.6.0">
                  <p:embed/>
                </p:oleObj>
              </mc:Choice>
              <mc:Fallback>
                <p:oleObj name="CS ChemDraw Drawing" r:id="rId3" imgW="1258549" imgH="90018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636713"/>
                        <a:ext cx="1258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7047672" y="222936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03829" y="2204211"/>
            <a:ext cx="819159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Előállítása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Etil-alkoholból erjesztéssel:</a:t>
            </a:r>
          </a:p>
          <a:p>
            <a:pPr algn="ctr">
              <a:lnSpc>
                <a:spcPct val="150000"/>
              </a:lnSpc>
            </a:pP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CH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OH </a:t>
            </a:r>
            <a:r>
              <a:rPr lang="hu-HU" sz="2000" dirty="0"/>
              <a:t>+ O</a:t>
            </a:r>
            <a:r>
              <a:rPr lang="hu-HU" sz="2000" baseline="-25000" dirty="0"/>
              <a:t>2</a:t>
            </a:r>
            <a:r>
              <a:rPr lang="hu-HU" sz="2000" dirty="0"/>
              <a:t> → CH</a:t>
            </a:r>
            <a:r>
              <a:rPr lang="hu-HU" sz="2000" baseline="-25000" dirty="0"/>
              <a:t>3</a:t>
            </a:r>
            <a:r>
              <a:rPr lang="hu-HU" sz="2000" dirty="0"/>
              <a:t>COOH + H</a:t>
            </a:r>
            <a:r>
              <a:rPr lang="hu-HU" sz="2000" baseline="-25000" dirty="0"/>
              <a:t>2</a:t>
            </a:r>
            <a:r>
              <a:rPr lang="hu-HU" sz="2000" dirty="0"/>
              <a:t>O</a:t>
            </a:r>
            <a:endParaRPr lang="hu-HU" sz="20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Acetaldehid oxidációjával: </a:t>
            </a:r>
          </a:p>
          <a:p>
            <a:pPr algn="ctr">
              <a:lnSpc>
                <a:spcPct val="150000"/>
              </a:lnSpc>
            </a:pPr>
            <a:r>
              <a:rPr lang="hu-HU" sz="2000" dirty="0"/>
              <a:t>2 CH</a:t>
            </a:r>
            <a:r>
              <a:rPr lang="hu-HU" sz="2000" baseline="-25000" dirty="0"/>
              <a:t>3</a:t>
            </a:r>
            <a:r>
              <a:rPr lang="hu-HU" sz="2000" dirty="0"/>
              <a:t>CHO + O</a:t>
            </a:r>
            <a:r>
              <a:rPr lang="hu-HU" sz="2000" baseline="-25000" dirty="0"/>
              <a:t>2</a:t>
            </a:r>
            <a:r>
              <a:rPr lang="hu-HU" sz="2000" dirty="0"/>
              <a:t> → 2 </a:t>
            </a:r>
            <a:r>
              <a:rPr lang="hu-HU" sz="2000" dirty="0" smtClean="0"/>
              <a:t>CH</a:t>
            </a:r>
            <a:r>
              <a:rPr lang="hu-HU" sz="2000" baseline="-25000" dirty="0" smtClean="0"/>
              <a:t>3</a:t>
            </a:r>
            <a:r>
              <a:rPr lang="hu-HU" sz="2000" dirty="0" smtClean="0"/>
              <a:t>COOH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Metanol </a:t>
            </a:r>
            <a:r>
              <a:rPr lang="hu-HU" sz="2400" dirty="0" err="1" smtClean="0"/>
              <a:t>karbonilezésével</a:t>
            </a:r>
            <a:r>
              <a:rPr lang="hu-HU" sz="2400" dirty="0" smtClean="0"/>
              <a:t>:</a:t>
            </a:r>
          </a:p>
          <a:p>
            <a:pPr algn="ctr">
              <a:lnSpc>
                <a:spcPct val="150000"/>
              </a:lnSpc>
            </a:pPr>
            <a:r>
              <a:rPr lang="hu-HU" sz="2000" dirty="0"/>
              <a:t>CH</a:t>
            </a:r>
            <a:r>
              <a:rPr lang="hu-HU" sz="2000" baseline="-25000" dirty="0"/>
              <a:t>3</a:t>
            </a:r>
            <a:r>
              <a:rPr lang="hu-HU" sz="2000" dirty="0"/>
              <a:t>OH + CO → CH</a:t>
            </a:r>
            <a:r>
              <a:rPr lang="hu-HU" sz="2000" baseline="-25000" dirty="0"/>
              <a:t>3</a:t>
            </a:r>
            <a:r>
              <a:rPr lang="hu-HU" sz="2000" dirty="0"/>
              <a:t>COOH</a:t>
            </a:r>
            <a:endParaRPr lang="hu-HU" sz="2000" dirty="0" smtClean="0"/>
          </a:p>
        </p:txBody>
      </p:sp>
      <p:sp>
        <p:nvSpPr>
          <p:cNvPr id="5" name="Téglalap 4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090"/>
              </p:ext>
            </p:extLst>
          </p:nvPr>
        </p:nvGraphicFramePr>
        <p:xfrm>
          <a:off x="3679825" y="1636713"/>
          <a:ext cx="1258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CS ChemDraw Drawing" r:id="rId3" imgW="1258549" imgH="900180" progId="ChemDraw.Document.6.0">
                  <p:embed/>
                </p:oleObj>
              </mc:Choice>
              <mc:Fallback>
                <p:oleObj name="CS ChemDraw Drawing" r:id="rId3" imgW="1258549" imgH="90018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636713"/>
                        <a:ext cx="1258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26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210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Ecetsav (</a:t>
            </a:r>
            <a:r>
              <a:rPr lang="hu-HU" sz="2400" b="1" dirty="0" err="1" smtClean="0">
                <a:solidFill>
                  <a:schemeClr val="tx2"/>
                </a:solidFill>
              </a:rPr>
              <a:t>etánsav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09089" y="2209471"/>
            <a:ext cx="728958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/>
              <a:t>Felhasználása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konyhában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élelmiszeriparban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műszálak előállítása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gyógyszerek, festékek gyártásához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oldószerként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324090"/>
              </p:ext>
            </p:extLst>
          </p:nvPr>
        </p:nvGraphicFramePr>
        <p:xfrm>
          <a:off x="3679825" y="1636713"/>
          <a:ext cx="1258888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CS ChemDraw Drawing" r:id="rId3" imgW="1258549" imgH="900180" progId="ChemDraw.Document.6.0">
                  <p:embed/>
                </p:oleObj>
              </mc:Choice>
              <mc:Fallback>
                <p:oleObj name="CS ChemDraw Drawing" r:id="rId3" imgW="1258549" imgH="90018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9825" y="1636713"/>
                        <a:ext cx="1258888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6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err="1" smtClean="0">
                <a:solidFill>
                  <a:schemeClr val="tx2"/>
                </a:solidFill>
              </a:rPr>
              <a:t>Propionsav</a:t>
            </a:r>
            <a:r>
              <a:rPr lang="hu-HU" sz="2400" b="1" dirty="0" smtClean="0">
                <a:solidFill>
                  <a:schemeClr val="tx2"/>
                </a:solidFill>
              </a:rPr>
              <a:t> (propánsav)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14350" y="3364497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Vajsav (butánsav)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509088" y="2078845"/>
            <a:ext cx="77640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Színtelen, szúrós szagú, vízzel elegyedő folyadék.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Gomba- és </a:t>
            </a:r>
            <a:r>
              <a:rPr lang="hu-HU" sz="2000" i="1" dirty="0" smtClean="0"/>
              <a:t>baktériumölő</a:t>
            </a:r>
            <a:r>
              <a:rPr lang="hu-HU" sz="2000" dirty="0" smtClean="0"/>
              <a:t> tulajdonságú (E 280, E 281).</a:t>
            </a:r>
          </a:p>
        </p:txBody>
      </p:sp>
      <p:sp>
        <p:nvSpPr>
          <p:cNvPr id="11" name="Téglalap 10"/>
          <p:cNvSpPr/>
          <p:nvPr/>
        </p:nvSpPr>
        <p:spPr>
          <a:xfrm>
            <a:off x="509091" y="3994696"/>
            <a:ext cx="63271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Színtelen, szúrós szagú, vízzel elegyedő folyadék.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Megtalálható a tejben, vajban (triglicerid  formában, 3-4%).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vajsav okozza az avas vaj rossz szagát</a:t>
            </a:r>
            <a:r>
              <a:rPr lang="hu-HU" sz="2000" dirty="0"/>
              <a:t> </a:t>
            </a:r>
            <a:r>
              <a:rPr lang="hu-HU" sz="2000" dirty="0" smtClean="0"/>
              <a:t>és a „</a:t>
            </a:r>
            <a:r>
              <a:rPr lang="hu-HU" sz="2000" i="1" dirty="0" smtClean="0"/>
              <a:t>testszagot</a:t>
            </a:r>
            <a:r>
              <a:rPr lang="hu-HU" sz="2000" dirty="0" smtClean="0"/>
              <a:t>”.</a:t>
            </a:r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279310"/>
              </p:ext>
            </p:extLst>
          </p:nvPr>
        </p:nvGraphicFramePr>
        <p:xfrm>
          <a:off x="3516381" y="3233379"/>
          <a:ext cx="15081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CS ChemDraw Drawing" r:id="rId3" imgW="1508422" imgH="723600" progId="ChemDraw.Document.6.0">
                  <p:embed/>
                </p:oleObj>
              </mc:Choice>
              <mc:Fallback>
                <p:oleObj name="CS ChemDraw Drawing" r:id="rId3" imgW="1508422" imgH="72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6381" y="3233379"/>
                        <a:ext cx="15081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314969"/>
              </p:ext>
            </p:extLst>
          </p:nvPr>
        </p:nvGraphicFramePr>
        <p:xfrm>
          <a:off x="4216501" y="1454681"/>
          <a:ext cx="11779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CS ChemDraw Drawing" r:id="rId5" imgW="1177780" imgH="721980" progId="ChemDraw.Document.6.0">
                  <p:embed/>
                </p:oleObj>
              </mc:Choice>
              <mc:Fallback>
                <p:oleObj name="CS ChemDraw Drawing" r:id="rId5" imgW="1177780" imgH="721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6501" y="1454681"/>
                        <a:ext cx="117792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Szövegdoboz 16"/>
          <p:cNvSpPr txBox="1"/>
          <p:nvPr/>
        </p:nvSpPr>
        <p:spPr>
          <a:xfrm>
            <a:off x="7135221" y="33966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25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514350" y="1826949"/>
            <a:ext cx="4686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Valeriánsav (</a:t>
            </a:r>
            <a:r>
              <a:rPr lang="hu-HU" sz="2400" b="1" dirty="0" err="1" smtClean="0">
                <a:solidFill>
                  <a:schemeClr val="tx2"/>
                </a:solidFill>
              </a:rPr>
              <a:t>pentásav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20390" y="2427655"/>
            <a:ext cx="75551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vajsavhoz hasonló fizikai tulajdonságai vannak.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macskagyökérben fordul elő.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i="1" dirty="0" smtClean="0"/>
              <a:t>Észtereinek*</a:t>
            </a:r>
            <a:r>
              <a:rPr lang="hu-HU" sz="2000" dirty="0" smtClean="0"/>
              <a:t> kellemes illata van, ezért azokat parfümökben és gyümölcsaromának  használják (alma, körte, ananász).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137884"/>
              </p:ext>
            </p:extLst>
          </p:nvPr>
        </p:nvGraphicFramePr>
        <p:xfrm>
          <a:off x="3934940" y="1616203"/>
          <a:ext cx="1838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0" name="CS ChemDraw Drawing" r:id="rId3" imgW="1837714" imgH="723330" progId="ChemDraw.Document.6.0">
                  <p:embed/>
                </p:oleObj>
              </mc:Choice>
              <mc:Fallback>
                <p:oleObj name="CS ChemDraw Drawing" r:id="rId3" imgW="1837714" imgH="7233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4940" y="1616203"/>
                        <a:ext cx="18383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135221" y="339668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37765" y="6170523"/>
            <a:ext cx="8354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*Az észterek savból és valamilyen </a:t>
            </a:r>
            <a:r>
              <a:rPr lang="hu-HU" dirty="0" err="1"/>
              <a:t>hidroxivegyületből</a:t>
            </a:r>
            <a:r>
              <a:rPr lang="hu-HU" dirty="0"/>
              <a:t> (általában alkoholból) víz kilépése mellett képződő oxigéntartalmú szerves vegyületek.</a:t>
            </a:r>
          </a:p>
        </p:txBody>
      </p:sp>
    </p:spTree>
    <p:extLst>
      <p:ext uri="{BB962C8B-B14F-4D97-AF65-F5344CB8AC3E}">
        <p14:creationId xmlns:p14="http://schemas.microsoft.com/office/powerpoint/2010/main" val="322723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 bwMode="auto">
          <a:xfrm>
            <a:off x="4856751" y="4645154"/>
            <a:ext cx="2279992" cy="4086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72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Palmitinsav (</a:t>
            </a:r>
            <a:r>
              <a:rPr lang="hu-HU" sz="2400" b="1" dirty="0" err="1" smtClean="0">
                <a:solidFill>
                  <a:schemeClr val="tx2"/>
                </a:solidFill>
              </a:rPr>
              <a:t>hexadekánsav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64847" y="2175884"/>
            <a:ext cx="8081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pálmazsír fő alkotója (neve is innen ered).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Apoláris, ezért vízben </a:t>
            </a:r>
            <a:r>
              <a:rPr lang="hu-HU" sz="2400" dirty="0" err="1" smtClean="0"/>
              <a:t>gyakolratilag</a:t>
            </a:r>
            <a:r>
              <a:rPr lang="hu-HU" sz="2400" dirty="0" smtClean="0"/>
              <a:t> nem oldódik.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Szilárd halmazállapotú karbonsav.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Lúgokkal sót képez, sói a </a:t>
            </a:r>
            <a:r>
              <a:rPr lang="hu-HU" sz="2400" i="1" dirty="0" err="1" smtClean="0"/>
              <a:t>palmitátok</a:t>
            </a:r>
            <a:r>
              <a:rPr lang="hu-HU" sz="2400" i="1" dirty="0" smtClean="0"/>
              <a:t>:</a:t>
            </a:r>
          </a:p>
        </p:txBody>
      </p:sp>
      <p:sp>
        <p:nvSpPr>
          <p:cNvPr id="8" name="Téglalap 7"/>
          <p:cNvSpPr/>
          <p:nvPr/>
        </p:nvSpPr>
        <p:spPr>
          <a:xfrm>
            <a:off x="264433" y="6389565"/>
            <a:ext cx="887956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700" dirty="0" smtClean="0"/>
              <a:t>* A </a:t>
            </a:r>
            <a:r>
              <a:rPr lang="hu-HU" sz="1700" b="1" dirty="0" err="1">
                <a:solidFill>
                  <a:srgbClr val="D60093"/>
                </a:solidFill>
              </a:rPr>
              <a:t>na</a:t>
            </a:r>
            <a:r>
              <a:rPr lang="hu-HU" sz="1700" dirty="0" err="1"/>
              <a:t>fténsav</a:t>
            </a:r>
            <a:r>
              <a:rPr lang="hu-HU" sz="1700" dirty="0"/>
              <a:t> és </a:t>
            </a:r>
            <a:r>
              <a:rPr lang="hu-HU" sz="1700" b="1" dirty="0" smtClean="0">
                <a:solidFill>
                  <a:srgbClr val="D60093"/>
                </a:solidFill>
              </a:rPr>
              <a:t>palm</a:t>
            </a:r>
            <a:r>
              <a:rPr lang="hu-HU" sz="1700" dirty="0" smtClean="0"/>
              <a:t>itinsav alumínium sóinak keverékéből állították elő, neve is erre utal.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1023216" y="4659440"/>
            <a:ext cx="6967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C</a:t>
            </a:r>
            <a:r>
              <a:rPr lang="hu-HU" sz="2000" baseline="-25000" dirty="0" smtClean="0"/>
              <a:t>15</a:t>
            </a:r>
            <a:r>
              <a:rPr lang="hu-HU" sz="2000" dirty="0" smtClean="0"/>
              <a:t>H</a:t>
            </a:r>
            <a:r>
              <a:rPr lang="hu-HU" sz="2000" baseline="-25000" dirty="0" smtClean="0"/>
              <a:t>31</a:t>
            </a:r>
            <a:r>
              <a:rPr lang="hu-HU" sz="2000" dirty="0" smtClean="0"/>
              <a:t>–COOH + </a:t>
            </a:r>
            <a:r>
              <a:rPr lang="hu-HU" sz="2000" dirty="0" err="1" smtClean="0"/>
              <a:t>NaOH</a:t>
            </a:r>
            <a:r>
              <a:rPr lang="hu-HU" sz="2000" dirty="0" smtClean="0"/>
              <a:t>			</a:t>
            </a:r>
            <a:r>
              <a:rPr lang="hu-HU" sz="2000" dirty="0"/>
              <a:t>C</a:t>
            </a:r>
            <a:r>
              <a:rPr lang="hu-HU" sz="2000" baseline="-25000" dirty="0"/>
              <a:t>15</a:t>
            </a:r>
            <a:r>
              <a:rPr lang="hu-HU" sz="2000" dirty="0"/>
              <a:t>H</a:t>
            </a:r>
            <a:r>
              <a:rPr lang="hu-HU" sz="2000" baseline="-25000" dirty="0"/>
              <a:t>31</a:t>
            </a:r>
            <a:r>
              <a:rPr lang="hu-HU" sz="2000" dirty="0"/>
              <a:t>–COO</a:t>
            </a:r>
            <a:r>
              <a:rPr lang="hu-HU" sz="2000" baseline="30000" dirty="0" smtClean="0"/>
              <a:t>-</a:t>
            </a:r>
            <a:r>
              <a:rPr lang="hu-HU" sz="2000" dirty="0" smtClean="0"/>
              <a:t> + Na</a:t>
            </a:r>
            <a:r>
              <a:rPr lang="hu-HU" sz="2000" baseline="30000" dirty="0" smtClean="0"/>
              <a:t>+</a:t>
            </a:r>
            <a:r>
              <a:rPr lang="hu-HU" sz="2000" dirty="0" smtClean="0"/>
              <a:t> + H</a:t>
            </a:r>
            <a:r>
              <a:rPr lang="hu-HU" sz="2000" baseline="-25000" dirty="0" smtClean="0"/>
              <a:t>2</a:t>
            </a:r>
            <a:r>
              <a:rPr lang="hu-HU" sz="2000" dirty="0" smtClean="0"/>
              <a:t>O</a:t>
            </a:r>
            <a:endParaRPr lang="hu-HU" sz="20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834735"/>
              </p:ext>
            </p:extLst>
          </p:nvPr>
        </p:nvGraphicFramePr>
        <p:xfrm>
          <a:off x="3853547" y="4701305"/>
          <a:ext cx="1040721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8" name="ISIS/Draw Sketch" r:id="rId3" imgW="847440" imgH="180720" progId="ISISServer">
                  <p:embed/>
                </p:oleObj>
              </mc:Choice>
              <mc:Fallback>
                <p:oleObj name="ISIS/Draw Sketch" r:id="rId3" imgW="847440" imgH="180720" progId="ISISServer">
                  <p:embed/>
                  <p:pic>
                    <p:nvPicPr>
                      <p:cNvPr id="0" name="Objektum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547" y="4701305"/>
                        <a:ext cx="1040721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églalap 11"/>
          <p:cNvSpPr/>
          <p:nvPr/>
        </p:nvSpPr>
        <p:spPr>
          <a:xfrm>
            <a:off x="984303" y="5481167"/>
            <a:ext cx="5630507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000" dirty="0" smtClean="0"/>
              <a:t>A palmitinsav alumínium sója a </a:t>
            </a:r>
            <a:r>
              <a:rPr lang="hu-HU" sz="2000" b="1" i="1" dirty="0" smtClean="0">
                <a:solidFill>
                  <a:srgbClr val="D60093"/>
                </a:solidFill>
              </a:rPr>
              <a:t>napalm*</a:t>
            </a:r>
            <a:r>
              <a:rPr lang="hu-HU" sz="2000" dirty="0" smtClean="0"/>
              <a:t> egyik komponense volt…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73084" y="5073723"/>
            <a:ext cx="1836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 smtClean="0"/>
              <a:t>nátrium-palmitát</a:t>
            </a:r>
            <a:endParaRPr lang="hu-HU" i="1" dirty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290448"/>
              </p:ext>
            </p:extLst>
          </p:nvPr>
        </p:nvGraphicFramePr>
        <p:xfrm>
          <a:off x="4822349" y="1583643"/>
          <a:ext cx="3884071" cy="51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CS ChemDraw Drawing" r:id="rId5" imgW="5466410" imgH="723600" progId="ChemDraw.Document.6.0">
                  <p:embed/>
                </p:oleObj>
              </mc:Choice>
              <mc:Fallback>
                <p:oleObj name="CS ChemDraw Drawing" r:id="rId5" imgW="5466410" imgH="72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2349" y="1583643"/>
                        <a:ext cx="3884071" cy="514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335577" y="521338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65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53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Sztearinsav (</a:t>
            </a:r>
            <a:r>
              <a:rPr lang="hu-HU" sz="2400" b="1" dirty="0" err="1" smtClean="0">
                <a:solidFill>
                  <a:schemeClr val="tx2"/>
                </a:solidFill>
              </a:rPr>
              <a:t>oktadekánsav</a:t>
            </a:r>
            <a:r>
              <a:rPr lang="hu-HU" sz="2400" b="1" dirty="0" smtClean="0">
                <a:solidFill>
                  <a:schemeClr val="tx2"/>
                </a:solidFill>
              </a:rPr>
              <a:t>)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974573" y="2289612"/>
            <a:ext cx="80429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</a:t>
            </a:r>
            <a:r>
              <a:rPr lang="hu-HU" sz="2400" dirty="0" smtClean="0"/>
              <a:t> természetben leggyakrabban előforduló „zsírsav”.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faggyú jellegzetes alkotója (neve is innen származik</a:t>
            </a:r>
            <a:r>
              <a:rPr lang="hu-HU" sz="2400" dirty="0" smtClean="0"/>
              <a:t>).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Tulajdonságai a palmitinsavéhoz hasonlók.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Sói a </a:t>
            </a:r>
            <a:r>
              <a:rPr lang="hu-HU" sz="2400" i="1" dirty="0" err="1" smtClean="0"/>
              <a:t>sztearátok</a:t>
            </a:r>
            <a:r>
              <a:rPr lang="hu-HU" sz="2400" i="1" dirty="0" smtClean="0"/>
              <a:t>.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309052"/>
              </p:ext>
            </p:extLst>
          </p:nvPr>
        </p:nvGraphicFramePr>
        <p:xfrm>
          <a:off x="4758634" y="1621749"/>
          <a:ext cx="4122382" cy="48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CS ChemDraw Drawing" r:id="rId3" imgW="6126075" imgH="723600" progId="ChemDraw.Document.6.0">
                  <p:embed/>
                </p:oleObj>
              </mc:Choice>
              <mc:Fallback>
                <p:oleObj name="CS ChemDraw Drawing" r:id="rId3" imgW="6126075" imgH="72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8634" y="1621749"/>
                        <a:ext cx="4122382" cy="48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1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Összetett funkciós csoportot tartalmazó szénvegyületek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22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Fontosabb </a:t>
            </a:r>
            <a:r>
              <a:rPr lang="hu-HU" dirty="0" err="1" smtClean="0"/>
              <a:t>alkánsavak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4350" y="1636395"/>
            <a:ext cx="453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A palmitinsav és sztearinsav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865446" y="2092102"/>
            <a:ext cx="7724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növényi olajok és állati zsírok alkotórészei.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Előállításuk ezekből történik.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Nátrium- és káliumsói a </a:t>
            </a:r>
            <a:r>
              <a:rPr lang="hu-HU" sz="2400" b="1" i="1" dirty="0" smtClean="0"/>
              <a:t>szappanok.</a:t>
            </a:r>
          </a:p>
          <a:p>
            <a:pPr>
              <a:lnSpc>
                <a:spcPct val="150000"/>
              </a:lnSpc>
            </a:pPr>
            <a:r>
              <a:rPr lang="hu-HU" sz="2400" b="1" dirty="0" smtClean="0"/>
              <a:t>Felhasználásuk</a:t>
            </a:r>
            <a:r>
              <a:rPr lang="hu-HU" sz="2400" dirty="0" smtClean="0"/>
              <a:t>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mosószerek 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szappanok és kozmetikumok (samponok, borotvahabok)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kenőanyagok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1708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6348" y="2246231"/>
            <a:ext cx="8229600" cy="2212768"/>
          </a:xfrm>
        </p:spPr>
        <p:txBody>
          <a:bodyPr>
            <a:noAutofit/>
          </a:bodyPr>
          <a:lstStyle/>
          <a:p>
            <a:pPr algn="ctr"/>
            <a:r>
              <a:rPr lang="hu-HU" dirty="0" smtClean="0"/>
              <a:t>A telítetlen, aromás és kétértékű karbonsavak legfontosabb képviselői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781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akrilsav (prop-2-énsav)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929320" y="1930517"/>
            <a:ext cx="7848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A </a:t>
            </a:r>
            <a:r>
              <a:rPr lang="hu-HU" sz="2400" b="1" dirty="0"/>
              <a:t>legegyszerűbb telítetlen </a:t>
            </a:r>
            <a:r>
              <a:rPr lang="hu-HU" sz="2400" b="1" dirty="0" smtClean="0"/>
              <a:t>karbonsav.</a:t>
            </a:r>
            <a:endParaRPr lang="hu-HU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Szúrós szagú, színtelen folyadék.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Addícióra és polimerizációra képes (mivel telítetlen</a:t>
            </a:r>
            <a:r>
              <a:rPr lang="hu-HU" sz="2400" dirty="0" smtClean="0"/>
              <a:t>).</a:t>
            </a:r>
            <a:endParaRPr lang="hu-HU" sz="2400" dirty="0" smtClean="0"/>
          </a:p>
        </p:txBody>
      </p:sp>
      <p:sp>
        <p:nvSpPr>
          <p:cNvPr id="7" name="Téglalap 6"/>
          <p:cNvSpPr/>
          <p:nvPr/>
        </p:nvSpPr>
        <p:spPr>
          <a:xfrm>
            <a:off x="514350" y="3996369"/>
            <a:ext cx="29245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 smtClean="0">
                <a:solidFill>
                  <a:schemeClr val="tx2"/>
                </a:solidFill>
              </a:rPr>
              <a:t>Metakrilsav</a:t>
            </a:r>
            <a:endParaRPr lang="hu-HU" sz="2400" b="1" dirty="0">
              <a:solidFill>
                <a:schemeClr val="tx2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22696" y="4493241"/>
            <a:ext cx="7558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Az akrilsav fontos származéka.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„</a:t>
            </a:r>
            <a:r>
              <a:rPr lang="hu-HU" sz="2400" i="1" dirty="0" smtClean="0"/>
              <a:t>plexiüveg</a:t>
            </a:r>
            <a:r>
              <a:rPr lang="hu-HU" sz="2400" dirty="0" smtClean="0"/>
              <a:t>” egyik kiindulási alapanyaga.</a:t>
            </a:r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24719"/>
              </p:ext>
            </p:extLst>
          </p:nvPr>
        </p:nvGraphicFramePr>
        <p:xfrm>
          <a:off x="7070734" y="528131"/>
          <a:ext cx="11779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3" name="CS ChemDraw Drawing" r:id="rId3" imgW="1177509" imgH="723600" progId="ChemDraw.Document.6.0">
                  <p:embed/>
                </p:oleObj>
              </mc:Choice>
              <mc:Fallback>
                <p:oleObj name="CS ChemDraw Drawing" r:id="rId3" imgW="1177509" imgH="723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70734" y="528131"/>
                        <a:ext cx="1177925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um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812112"/>
              </p:ext>
            </p:extLst>
          </p:nvPr>
        </p:nvGraphicFramePr>
        <p:xfrm>
          <a:off x="2663455" y="3616363"/>
          <a:ext cx="1189037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CS ChemDraw Drawing" r:id="rId5" imgW="1188315" imgH="1052460" progId="ChemDraw.Document.6.0">
                  <p:embed/>
                </p:oleObj>
              </mc:Choice>
              <mc:Fallback>
                <p:oleObj name="CS ChemDraw Drawing" r:id="rId5" imgW="1188315" imgH="10524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3455" y="3616363"/>
                        <a:ext cx="1189037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87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olajsav (cisz-oktadec-9-énsav)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829929" y="1555389"/>
            <a:ext cx="6902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Telítetlen karbonsav.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Sűrűn folyó folyadék.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Vízben nem, alkoholban és éterben jól oldódik.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Jellemző </a:t>
            </a:r>
            <a:r>
              <a:rPr lang="hu-HU" sz="2400" dirty="0"/>
              <a:t>reakciója az </a:t>
            </a:r>
            <a:r>
              <a:rPr lang="hu-HU" sz="2400" dirty="0" smtClean="0"/>
              <a:t>addíció:</a:t>
            </a:r>
            <a:endParaRPr lang="hu-HU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a brómos vizet </a:t>
            </a:r>
            <a:r>
              <a:rPr lang="hu-HU" sz="2400" dirty="0" smtClean="0"/>
              <a:t>elszínteleníti,</a:t>
            </a:r>
            <a:endParaRPr lang="hu-HU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sztearinsavvá </a:t>
            </a:r>
            <a:r>
              <a:rPr lang="hu-HU" sz="2400" dirty="0" smtClean="0"/>
              <a:t>telíthető.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növényi olajok jellegzetes alkotórésze, 	de az állati zsírokban is megtalálható.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648729" y="6112845"/>
            <a:ext cx="6370884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A hangyák és méhek tetemei ezt bocsájtják ki, s ez a szag a tetem eltávolítására késztetei az élő egyedeket. </a:t>
            </a:r>
            <a:endParaRPr lang="hu-HU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60872"/>
              </p:ext>
            </p:extLst>
          </p:nvPr>
        </p:nvGraphicFramePr>
        <p:xfrm>
          <a:off x="4537208" y="1662395"/>
          <a:ext cx="4373326" cy="718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3" name="CS ChemDraw Drawing" r:id="rId3" imgW="6177940" imgH="1014660" progId="ChemDraw.Document.6.0">
                  <p:embed/>
                </p:oleObj>
              </mc:Choice>
              <mc:Fallback>
                <p:oleObj name="CS ChemDraw Drawing" r:id="rId3" imgW="6177940" imgH="1014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7208" y="1662395"/>
                        <a:ext cx="4373326" cy="718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559323" y="610328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benzoesav (benzolkarbonsav)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52248" y="1595145"/>
            <a:ext cx="83140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A </a:t>
            </a:r>
            <a:r>
              <a:rPr lang="hu-HU" sz="2400" b="1" dirty="0"/>
              <a:t>legegyszerűbb </a:t>
            </a:r>
            <a:r>
              <a:rPr lang="hu-HU" sz="2400" b="1" dirty="0" smtClean="0"/>
              <a:t>aromás karbonsav.</a:t>
            </a:r>
            <a:endParaRPr lang="hu-HU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Fehér kristályos, szublimáló anyag.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Hideg vízben rosszul, apoláris oldószerekben jól oldódik.</a:t>
            </a:r>
          </a:p>
        </p:txBody>
      </p:sp>
      <p:sp>
        <p:nvSpPr>
          <p:cNvPr id="8" name="Téglalap 7"/>
          <p:cNvSpPr/>
          <p:nvPr/>
        </p:nvSpPr>
        <p:spPr>
          <a:xfrm>
            <a:off x="451874" y="3397214"/>
            <a:ext cx="7783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Napjainkban a toluol oxidációjával állítják elő.</a:t>
            </a:r>
            <a:endParaRPr lang="hu-HU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169268" y="5947302"/>
            <a:ext cx="6799633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hu-HU" dirty="0" smtClean="0"/>
              <a:t>Régen </a:t>
            </a:r>
            <a:r>
              <a:rPr lang="hu-HU" dirty="0"/>
              <a:t>a benzoefa nedvéből kivont </a:t>
            </a:r>
            <a:r>
              <a:rPr lang="hu-HU" i="1" dirty="0" smtClean="0"/>
              <a:t>benzoegyantából</a:t>
            </a:r>
            <a:r>
              <a:rPr lang="hu-HU" dirty="0" smtClean="0"/>
              <a:t> </a:t>
            </a:r>
            <a:r>
              <a:rPr lang="hu-HU" dirty="0"/>
              <a:t>nyerték </a:t>
            </a:r>
            <a:r>
              <a:rPr lang="hu-HU" dirty="0" smtClean="0"/>
              <a:t>ki.</a:t>
            </a:r>
            <a:endParaRPr lang="hu-HU" dirty="0"/>
          </a:p>
          <a:p>
            <a:r>
              <a:rPr lang="hu-HU" dirty="0" smtClean="0"/>
              <a:t>A benzoegyanták gyakran alkalmazott füstölőszerek.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26191" y="3974863"/>
            <a:ext cx="8340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Baktériumölő hatása miatt a benzoesavat és sóit tartósításra használják (E210-E213).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558765"/>
              </p:ext>
            </p:extLst>
          </p:nvPr>
        </p:nvGraphicFramePr>
        <p:xfrm>
          <a:off x="7791859" y="266488"/>
          <a:ext cx="1225685" cy="10156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CS ChemDraw Drawing" r:id="rId3" imgW="1509773" imgH="1250910" progId="ChemDraw.Document.6.0">
                  <p:embed/>
                </p:oleObj>
              </mc:Choice>
              <mc:Fallback>
                <p:oleObj name="CS ChemDraw Drawing" r:id="rId3" imgW="1509773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1859" y="266488"/>
                        <a:ext cx="1225685" cy="10156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zövegdoboz 13"/>
          <p:cNvSpPr txBox="1"/>
          <p:nvPr/>
        </p:nvSpPr>
        <p:spPr>
          <a:xfrm>
            <a:off x="2169268" y="5461234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3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 bwMode="auto">
          <a:xfrm>
            <a:off x="6702357" y="2246245"/>
            <a:ext cx="2316269" cy="681781"/>
          </a:xfrm>
          <a:prstGeom prst="roundRect">
            <a:avLst>
              <a:gd name="adj" fmla="val 6029"/>
            </a:avLst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oxálsav (</a:t>
            </a:r>
            <a:r>
              <a:rPr lang="hu-HU" dirty="0" err="1" smtClean="0"/>
              <a:t>etándisav</a:t>
            </a:r>
            <a:r>
              <a:rPr lang="hu-HU" dirty="0" smtClean="0"/>
              <a:t>, sóskasav)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52248" y="1595145"/>
            <a:ext cx="8373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b="1" dirty="0" smtClean="0"/>
              <a:t>A </a:t>
            </a:r>
            <a:r>
              <a:rPr lang="hu-HU" sz="2400" b="1" dirty="0"/>
              <a:t>legegyszerűbb </a:t>
            </a:r>
            <a:r>
              <a:rPr lang="hu-HU" sz="2400" b="1" dirty="0" err="1" smtClean="0"/>
              <a:t>dikarbonsav</a:t>
            </a:r>
            <a:r>
              <a:rPr lang="hu-HU" sz="2400" b="1" dirty="0" smtClean="0"/>
              <a:t> (kétértékű karbonsav).</a:t>
            </a:r>
            <a:endParaRPr lang="hu-HU" sz="2400" b="1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 kristályos, </a:t>
            </a:r>
            <a:r>
              <a:rPr lang="hu-HU" sz="2400" b="1" dirty="0" smtClean="0"/>
              <a:t>mérgező</a:t>
            </a:r>
            <a:r>
              <a:rPr lang="hu-HU" sz="2400" dirty="0" smtClean="0"/>
              <a:t> vegyület.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Vízben jól oldódik, erős sav.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Sói az </a:t>
            </a:r>
            <a:r>
              <a:rPr lang="hu-HU" sz="2400" b="1" i="1" dirty="0" err="1" smtClean="0"/>
              <a:t>oxalátok</a:t>
            </a:r>
            <a:r>
              <a:rPr lang="hu-HU" sz="2400" b="1" i="1" dirty="0" smtClean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i="1" dirty="0" err="1" smtClean="0"/>
              <a:t>oxalátok</a:t>
            </a:r>
            <a:r>
              <a:rPr lang="hu-HU" sz="2400" dirty="0" smtClean="0"/>
              <a:t> számos növényben megtalálhatók: 		pl.:  sóska, spenót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/>
              <a:t>Kalciumsója</a:t>
            </a:r>
            <a:r>
              <a:rPr lang="hu-HU" sz="2400" dirty="0"/>
              <a:t> a vesekő fő alkotója (mivel vízben nem oldódik). </a:t>
            </a:r>
            <a:endParaRPr lang="hu-HU" sz="2400" dirty="0" smtClean="0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327678"/>
              </p:ext>
            </p:extLst>
          </p:nvPr>
        </p:nvGraphicFramePr>
        <p:xfrm>
          <a:off x="6735946" y="2392462"/>
          <a:ext cx="2215753" cy="33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CS ChemDraw Drawing" r:id="rId3" imgW="991928" imgH="150390" progId="ChemDraw.Document.6.0">
                  <p:embed/>
                </p:oleObj>
              </mc:Choice>
              <mc:Fallback>
                <p:oleObj name="CS ChemDraw Drawing" r:id="rId3" imgW="991928" imgH="1503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5946" y="2392462"/>
                        <a:ext cx="2215753" cy="336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églalap 3"/>
          <p:cNvSpPr/>
          <p:nvPr/>
        </p:nvSpPr>
        <p:spPr>
          <a:xfrm>
            <a:off x="2801374" y="5782546"/>
            <a:ext cx="6226233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/>
              <a:t>A sóskát és spenótot mindig sok tejjel kell készíteni, mert annak kalciumion-tartalma leköti a mérgező oxálsavat.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815386" y="549633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7323" y="297712"/>
            <a:ext cx="8229600" cy="1139825"/>
          </a:xfrm>
        </p:spPr>
        <p:txBody>
          <a:bodyPr/>
          <a:lstStyle/>
          <a:p>
            <a:r>
              <a:rPr lang="hu-HU" dirty="0" smtClean="0"/>
              <a:t>Egyéb funkciós csoportot is tartalmazó karbonsavak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247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tejsav (2-hidroxipropánsav)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52248" y="1595145"/>
            <a:ext cx="8373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Miért savanyú az aludttej, a </a:t>
            </a:r>
            <a:r>
              <a:rPr lang="hu-HU" sz="2400" dirty="0" smtClean="0"/>
              <a:t>kovászos uborka </a:t>
            </a:r>
            <a:r>
              <a:rPr lang="hu-HU" sz="2400" dirty="0"/>
              <a:t>és a </a:t>
            </a:r>
            <a:r>
              <a:rPr lang="hu-HU" sz="2400" dirty="0" smtClean="0"/>
              <a:t>savanyú káposzta?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 a közös a joghurtban és az izomlázban?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</a:t>
            </a:r>
            <a:r>
              <a:rPr lang="hu-HU" sz="2400" dirty="0" smtClean="0"/>
              <a:t>, sűrűn folyó </a:t>
            </a:r>
            <a:r>
              <a:rPr lang="hu-HU" sz="2400" dirty="0" smtClean="0"/>
              <a:t>folyadék.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 smtClean="0"/>
              <a:t>természetben gyakran előforduló vegyület 	</a:t>
            </a:r>
          </a:p>
          <a:p>
            <a:pPr marL="352425">
              <a:lnSpc>
                <a:spcPct val="150000"/>
              </a:lnSpc>
            </a:pPr>
            <a:r>
              <a:rPr lang="hu-HU" sz="2400" dirty="0" smtClean="0"/>
              <a:t>(a tejsavbaktériumok termelik a tejcukor bontása során</a:t>
            </a:r>
            <a:r>
              <a:rPr lang="hu-HU" sz="2400" dirty="0" smtClean="0"/>
              <a:t>).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 smtClean="0"/>
              <a:t>iparban keményítőből állítják elő (fermentációval</a:t>
            </a:r>
            <a:r>
              <a:rPr lang="hu-HU" sz="2400" dirty="0" smtClean="0"/>
              <a:t>).</a:t>
            </a:r>
            <a:endParaRPr lang="hu-HU" sz="2400" dirty="0" smtClean="0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99045"/>
              </p:ext>
            </p:extLst>
          </p:nvPr>
        </p:nvGraphicFramePr>
        <p:xfrm>
          <a:off x="7560474" y="4063900"/>
          <a:ext cx="1177925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CS ChemDraw Drawing" r:id="rId4" imgW="1177780" imgH="1102950" progId="ChemDraw.Document.6.0">
                  <p:embed/>
                </p:oleObj>
              </mc:Choice>
              <mc:Fallback>
                <p:oleObj name="CS ChemDraw Drawing" r:id="rId4" imgW="1177780" imgH="1102950" progId="ChemDraw.Document.6.0">
                  <p:embed/>
                  <p:pic>
                    <p:nvPicPr>
                      <p:cNvPr id="0" name="Objektum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474" y="4063900"/>
                        <a:ext cx="1177925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zövegdoboz 9"/>
          <p:cNvSpPr txBox="1"/>
          <p:nvPr/>
        </p:nvSpPr>
        <p:spPr>
          <a:xfrm>
            <a:off x="7068736" y="36396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6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tejsav (2-hidroxipropánsav)</a:t>
            </a:r>
          </a:p>
        </p:txBody>
      </p:sp>
      <p:sp>
        <p:nvSpPr>
          <p:cNvPr id="7" name="Téglalap 6"/>
          <p:cNvSpPr/>
          <p:nvPr/>
        </p:nvSpPr>
        <p:spPr>
          <a:xfrm>
            <a:off x="993701" y="6045321"/>
            <a:ext cx="2313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Királis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83974" y="3337665"/>
            <a:ext cx="6430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Biológiailag </a:t>
            </a:r>
            <a:r>
              <a:rPr lang="hu-HU" sz="2400" dirty="0"/>
              <a:t>lebontható, környezetbarát műanyagot is készítenek </a:t>
            </a:r>
            <a:r>
              <a:rPr lang="hu-HU" sz="2400" dirty="0" smtClean="0"/>
              <a:t>belőle.</a:t>
            </a:r>
            <a:endParaRPr lang="hu-HU" sz="24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967415" y="1610150"/>
            <a:ext cx="6745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Az élelmiszeriparban </a:t>
            </a:r>
            <a:r>
              <a:rPr lang="hu-HU" sz="2400" b="1" dirty="0"/>
              <a:t>E270</a:t>
            </a:r>
            <a:r>
              <a:rPr lang="hu-HU" sz="2400" dirty="0"/>
              <a:t> néven </a:t>
            </a:r>
            <a:r>
              <a:rPr lang="hu-HU" sz="2400" dirty="0" smtClean="0"/>
              <a:t>forgalmazzák. Felhasználják </a:t>
            </a:r>
            <a:r>
              <a:rPr lang="hu-HU" sz="2400" dirty="0"/>
              <a:t>mint </a:t>
            </a:r>
            <a:r>
              <a:rPr lang="hu-HU" sz="2400" dirty="0" smtClean="0"/>
              <a:t>antioxidáns, </a:t>
            </a:r>
            <a:r>
              <a:rPr lang="hu-HU" sz="2400" dirty="0"/>
              <a:t>savanyúságot </a:t>
            </a:r>
            <a:r>
              <a:rPr lang="hu-HU" sz="2400" dirty="0" smtClean="0"/>
              <a:t>szabályozó anyagot és tartósítószert.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967412" y="4324588"/>
            <a:ext cx="7447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 szájban is megtalálható </a:t>
            </a:r>
            <a:r>
              <a:rPr lang="hu-HU" sz="2400" i="1" dirty="0" err="1"/>
              <a:t>Lactobacillus</a:t>
            </a:r>
            <a:r>
              <a:rPr lang="hu-HU" sz="2400" dirty="0"/>
              <a:t> nevű baktérium biológiai erjedés útján állít </a:t>
            </a:r>
            <a:r>
              <a:rPr lang="hu-HU" sz="2400" dirty="0" smtClean="0"/>
              <a:t>elő tejsavat.</a:t>
            </a:r>
            <a:endParaRPr lang="hu-H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képződő tejsav túlzott mennyisége a fogszuvasodás egyik oka lehet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607497"/>
              </p:ext>
            </p:extLst>
          </p:nvPr>
        </p:nvGraphicFramePr>
        <p:xfrm>
          <a:off x="7712765" y="1629473"/>
          <a:ext cx="1177925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CS ChemDraw Drawing" r:id="rId4" imgW="1177780" imgH="1102950" progId="ChemDraw.Document.6.0">
                  <p:embed/>
                </p:oleObj>
              </mc:Choice>
              <mc:Fallback>
                <p:oleObj name="CS ChemDraw Drawing" r:id="rId4" imgW="1177780" imgH="11029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12765" y="1629473"/>
                        <a:ext cx="1177925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zövegdoboz 15"/>
          <p:cNvSpPr txBox="1"/>
          <p:nvPr/>
        </p:nvSpPr>
        <p:spPr>
          <a:xfrm>
            <a:off x="7068736" y="36396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44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 smtClean="0"/>
              <a:t>A citromsav </a:t>
            </a:r>
            <a:br>
              <a:rPr lang="hu-HU" sz="4000" dirty="0" smtClean="0"/>
            </a:br>
            <a:r>
              <a:rPr lang="hu-HU" sz="4000" dirty="0" smtClean="0"/>
              <a:t>(2-hidroxipropán-1,2,3-trikarbonsav)</a:t>
            </a:r>
            <a:endParaRPr lang="hu-HU" sz="4000" dirty="0"/>
          </a:p>
        </p:txBody>
      </p:sp>
      <p:sp>
        <p:nvSpPr>
          <p:cNvPr id="3" name="Téglalap 2"/>
          <p:cNvSpPr/>
          <p:nvPr/>
        </p:nvSpPr>
        <p:spPr>
          <a:xfrm>
            <a:off x="452248" y="1595145"/>
            <a:ext cx="78736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Mitől savanyú a citromlé?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Milyen fontos felfedezése volt Szent-Györgyi Albertnek?  </a:t>
            </a: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2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Színtelen</a:t>
            </a:r>
            <a:r>
              <a:rPr lang="hu-HU" sz="2400" dirty="0" smtClean="0"/>
              <a:t>, kristályos </a:t>
            </a:r>
            <a:r>
              <a:rPr lang="hu-HU" sz="2400" dirty="0" smtClean="0"/>
              <a:t>anyag.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Savanyú </a:t>
            </a:r>
            <a:r>
              <a:rPr lang="hu-HU" sz="2400" dirty="0" smtClean="0"/>
              <a:t>ízű, nem </a:t>
            </a:r>
            <a:r>
              <a:rPr lang="hu-HU" sz="2400" dirty="0" smtClean="0"/>
              <a:t>mérgező.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Vízben </a:t>
            </a:r>
            <a:r>
              <a:rPr lang="hu-HU" sz="2400" dirty="0" smtClean="0"/>
              <a:t>jól </a:t>
            </a:r>
            <a:r>
              <a:rPr lang="hu-HU" sz="2400" dirty="0" smtClean="0"/>
              <a:t>oldódik.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i="1" dirty="0" smtClean="0"/>
              <a:t>citromsavciklus</a:t>
            </a:r>
            <a:r>
              <a:rPr lang="hu-HU" sz="2400" dirty="0" smtClean="0"/>
              <a:t> köztiterméke, így az emberi és állati szervezetekben is </a:t>
            </a:r>
            <a:r>
              <a:rPr lang="hu-HU" sz="2400" dirty="0" smtClean="0"/>
              <a:t>megtalálható.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Nátriumsója </a:t>
            </a:r>
            <a:r>
              <a:rPr lang="hu-HU" sz="2400" dirty="0" smtClean="0"/>
              <a:t>(</a:t>
            </a:r>
            <a:r>
              <a:rPr lang="hu-HU" sz="2400" i="1" dirty="0" err="1" smtClean="0"/>
              <a:t>nátrium-citrát</a:t>
            </a:r>
            <a:r>
              <a:rPr lang="hu-HU" sz="2400" dirty="0" smtClean="0"/>
              <a:t>) véralvadásgátló </a:t>
            </a:r>
            <a:r>
              <a:rPr lang="hu-HU" sz="2400" dirty="0" smtClean="0"/>
              <a:t>hatású.</a:t>
            </a:r>
            <a:endParaRPr lang="hu-HU" sz="2400" dirty="0" smtClean="0"/>
          </a:p>
        </p:txBody>
      </p:sp>
      <p:sp>
        <p:nvSpPr>
          <p:cNvPr id="9" name="Szövegdoboz 8"/>
          <p:cNvSpPr txBox="1"/>
          <p:nvPr/>
        </p:nvSpPr>
        <p:spPr>
          <a:xfrm>
            <a:off x="7068736" y="36396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011168"/>
              </p:ext>
            </p:extLst>
          </p:nvPr>
        </p:nvGraphicFramePr>
        <p:xfrm>
          <a:off x="6930548" y="1697476"/>
          <a:ext cx="2033587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CS ChemDraw Drawing" r:id="rId3" imgW="2034101" imgH="912600" progId="ChemDraw.Document.6.0">
                  <p:embed/>
                </p:oleObj>
              </mc:Choice>
              <mc:Fallback>
                <p:oleObj name="CS ChemDraw Drawing" r:id="rId3" imgW="2034101" imgH="9126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30548" y="1697476"/>
                        <a:ext cx="2033587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73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ekerekített téglalap 39"/>
          <p:cNvSpPr/>
          <p:nvPr/>
        </p:nvSpPr>
        <p:spPr bwMode="auto">
          <a:xfrm rot="18715315">
            <a:off x="2182743" y="5440846"/>
            <a:ext cx="835289" cy="4368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96834" y="1766033"/>
            <a:ext cx="8342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b="1" dirty="0" smtClean="0">
                <a:solidFill>
                  <a:schemeClr val="tx2"/>
                </a:solidFill>
              </a:rPr>
              <a:t>karbonsavak</a:t>
            </a:r>
            <a:r>
              <a:rPr lang="hu-HU" sz="2400" dirty="0" smtClean="0">
                <a:solidFill>
                  <a:schemeClr val="tx2"/>
                </a:solidFill>
              </a:rPr>
              <a:t> </a:t>
            </a:r>
            <a:r>
              <a:rPr lang="hu-HU" sz="2400" dirty="0" smtClean="0"/>
              <a:t>olyan oxigéntartalmú szerves vegyületek, amelyek molekuláiban</a:t>
            </a:r>
            <a:r>
              <a:rPr lang="hu-HU" sz="2400" b="1" dirty="0" smtClean="0">
                <a:solidFill>
                  <a:schemeClr val="tx2"/>
                </a:solidFill>
              </a:rPr>
              <a:t> </a:t>
            </a:r>
            <a:r>
              <a:rPr lang="hu-HU" sz="2400" b="1" i="1" dirty="0" err="1" smtClean="0">
                <a:solidFill>
                  <a:schemeClr val="tx2"/>
                </a:solidFill>
              </a:rPr>
              <a:t>karboxilcsoport</a:t>
            </a:r>
            <a:r>
              <a:rPr lang="hu-HU" sz="2400" dirty="0" smtClean="0"/>
              <a:t> található.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4567843" y="3128068"/>
            <a:ext cx="225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i="1" dirty="0" err="1" smtClean="0"/>
              <a:t>karboxilcsoport</a:t>
            </a:r>
            <a:endParaRPr lang="hu-HU" sz="2400" i="1" dirty="0"/>
          </a:p>
        </p:txBody>
      </p:sp>
      <p:grpSp>
        <p:nvGrpSpPr>
          <p:cNvPr id="31" name="Csoportba foglalás 30"/>
          <p:cNvGrpSpPr/>
          <p:nvPr/>
        </p:nvGrpSpPr>
        <p:grpSpPr>
          <a:xfrm>
            <a:off x="2446431" y="2795149"/>
            <a:ext cx="1617578" cy="1210916"/>
            <a:chOff x="2446431" y="3583449"/>
            <a:chExt cx="1617578" cy="1210916"/>
          </a:xfrm>
        </p:grpSpPr>
        <p:sp>
          <p:nvSpPr>
            <p:cNvPr id="4" name="Lekerekített téglalap 3"/>
            <p:cNvSpPr/>
            <p:nvPr/>
          </p:nvSpPr>
          <p:spPr bwMode="auto">
            <a:xfrm>
              <a:off x="2828040" y="3585073"/>
              <a:ext cx="1235969" cy="1184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>
              <a:off x="2446431" y="395987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R–C</a:t>
              </a:r>
              <a:endParaRPr lang="hu-HU" sz="2400" dirty="0"/>
            </a:p>
          </p:txBody>
        </p:sp>
        <p:sp>
          <p:nvSpPr>
            <p:cNvPr id="27" name="Szövegdoboz 26"/>
            <p:cNvSpPr txBox="1"/>
            <p:nvPr/>
          </p:nvSpPr>
          <p:spPr>
            <a:xfrm rot="18710601">
              <a:off x="2994834" y="376998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=</a:t>
              </a:r>
              <a:endParaRPr lang="hu-HU" sz="2400" dirty="0"/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3150862" y="358344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3168298" y="43327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r>
                <a:rPr lang="hu-HU" sz="2400" dirty="0" smtClean="0"/>
                <a:t>–H</a:t>
              </a:r>
              <a:endParaRPr lang="hu-HU" sz="2400" dirty="0"/>
            </a:p>
          </p:txBody>
        </p:sp>
        <p:sp>
          <p:nvSpPr>
            <p:cNvPr id="30" name="Szövegdoboz 29"/>
            <p:cNvSpPr txBox="1"/>
            <p:nvPr/>
          </p:nvSpPr>
          <p:spPr>
            <a:xfrm rot="2890755">
              <a:off x="3035285" y="413374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–</a:t>
              </a:r>
              <a:endParaRPr lang="hu-HU" sz="2400" dirty="0"/>
            </a:p>
          </p:txBody>
        </p:sp>
      </p:grpSp>
      <p:sp>
        <p:nvSpPr>
          <p:cNvPr id="32" name="Szövegdoboz 31"/>
          <p:cNvSpPr txBox="1"/>
          <p:nvPr/>
        </p:nvSpPr>
        <p:spPr>
          <a:xfrm>
            <a:off x="725210" y="4430115"/>
            <a:ext cx="767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Miért </a:t>
            </a:r>
            <a:r>
              <a:rPr lang="hu-HU" sz="2400" b="1" dirty="0" smtClean="0">
                <a:solidFill>
                  <a:srgbClr val="FF0000"/>
                </a:solidFill>
              </a:rPr>
              <a:t>összetett funkciós csoport</a:t>
            </a:r>
            <a:r>
              <a:rPr lang="hu-HU" sz="2400" dirty="0" smtClean="0"/>
              <a:t> a </a:t>
            </a:r>
            <a:r>
              <a:rPr lang="hu-HU" sz="2400" b="1" i="1" dirty="0" err="1" smtClean="0">
                <a:solidFill>
                  <a:schemeClr val="tx2"/>
                </a:solidFill>
              </a:rPr>
              <a:t>karboxilcsoport</a:t>
            </a:r>
            <a:r>
              <a:rPr lang="hu-HU" sz="2400" dirty="0" smtClean="0"/>
              <a:t>?</a:t>
            </a:r>
            <a:endParaRPr lang="hu-HU" sz="2400" dirty="0"/>
          </a:p>
        </p:txBody>
      </p:sp>
      <p:sp>
        <p:nvSpPr>
          <p:cNvPr id="34" name="Lekerekített téglalap 33"/>
          <p:cNvSpPr/>
          <p:nvPr/>
        </p:nvSpPr>
        <p:spPr bwMode="auto">
          <a:xfrm>
            <a:off x="2544850" y="6011633"/>
            <a:ext cx="835289" cy="43684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4" name="Csoportba foglalás 43"/>
          <p:cNvGrpSpPr/>
          <p:nvPr/>
        </p:nvGrpSpPr>
        <p:grpSpPr>
          <a:xfrm>
            <a:off x="1828062" y="5233549"/>
            <a:ext cx="1539720" cy="1210916"/>
            <a:chOff x="2266212" y="5233549"/>
            <a:chExt cx="1539720" cy="1210916"/>
          </a:xfrm>
        </p:grpSpPr>
        <p:sp>
          <p:nvSpPr>
            <p:cNvPr id="35" name="Szövegdoboz 34"/>
            <p:cNvSpPr txBox="1"/>
            <p:nvPr/>
          </p:nvSpPr>
          <p:spPr>
            <a:xfrm>
              <a:off x="2266212" y="5609972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R–C</a:t>
              </a:r>
              <a:endParaRPr lang="hu-HU" sz="2400" dirty="0"/>
            </a:p>
          </p:txBody>
        </p:sp>
        <p:sp>
          <p:nvSpPr>
            <p:cNvPr id="36" name="Szövegdoboz 35"/>
            <p:cNvSpPr txBox="1"/>
            <p:nvPr/>
          </p:nvSpPr>
          <p:spPr>
            <a:xfrm rot="18710601">
              <a:off x="2814615" y="542008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=</a:t>
              </a:r>
              <a:endParaRPr lang="hu-HU" sz="2400" dirty="0"/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2970643" y="523354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2988079" y="59828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r>
                <a:rPr lang="hu-HU" sz="2400" dirty="0" smtClean="0"/>
                <a:t>–H</a:t>
              </a:r>
              <a:endParaRPr lang="hu-HU" sz="2400" dirty="0"/>
            </a:p>
          </p:txBody>
        </p:sp>
        <p:sp>
          <p:nvSpPr>
            <p:cNvPr id="39" name="Szövegdoboz 38"/>
            <p:cNvSpPr txBox="1"/>
            <p:nvPr/>
          </p:nvSpPr>
          <p:spPr>
            <a:xfrm rot="2890755">
              <a:off x="2855066" y="578384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–</a:t>
              </a:r>
              <a:endParaRPr lang="hu-HU" sz="2400" dirty="0"/>
            </a:p>
          </p:txBody>
        </p:sp>
      </p:grpSp>
      <p:sp>
        <p:nvSpPr>
          <p:cNvPr id="41" name="Szövegdoboz 40"/>
          <p:cNvSpPr txBox="1"/>
          <p:nvPr/>
        </p:nvSpPr>
        <p:spPr>
          <a:xfrm>
            <a:off x="6477567" y="5544970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solidFill>
                  <a:srgbClr val="D60093"/>
                </a:solidFill>
              </a:rPr>
              <a:t>karboxil</a:t>
            </a:r>
            <a:r>
              <a:rPr lang="hu-HU" sz="2400" b="1" i="1" dirty="0" err="1" smtClean="0"/>
              <a:t>csoport</a:t>
            </a:r>
            <a:endParaRPr lang="hu-HU" sz="2400" b="1" i="1" dirty="0"/>
          </a:p>
        </p:txBody>
      </p:sp>
      <p:sp>
        <p:nvSpPr>
          <p:cNvPr id="42" name="Szövegdoboz 41"/>
          <p:cNvSpPr txBox="1"/>
          <p:nvPr/>
        </p:nvSpPr>
        <p:spPr>
          <a:xfrm>
            <a:off x="3136226" y="5042236"/>
            <a:ext cx="2509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>
                <a:solidFill>
                  <a:srgbClr val="D60093"/>
                </a:solidFill>
              </a:rPr>
              <a:t>karbo</a:t>
            </a:r>
            <a:r>
              <a:rPr lang="hu-HU" sz="2400" b="1" i="1" dirty="0" err="1" smtClean="0"/>
              <a:t>nilcsoport</a:t>
            </a:r>
            <a:endParaRPr lang="hu-HU" sz="2400" b="1" i="1" dirty="0"/>
          </a:p>
        </p:txBody>
      </p:sp>
      <p:sp>
        <p:nvSpPr>
          <p:cNvPr id="43" name="Szövegdoboz 42"/>
          <p:cNvSpPr txBox="1"/>
          <p:nvPr/>
        </p:nvSpPr>
        <p:spPr>
          <a:xfrm>
            <a:off x="3479126" y="5956636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i="1" dirty="0" err="1" smtClean="0"/>
              <a:t>hidro</a:t>
            </a:r>
            <a:r>
              <a:rPr lang="hu-HU" sz="2400" b="1" i="1" dirty="0" err="1" smtClean="0">
                <a:solidFill>
                  <a:srgbClr val="D60093"/>
                </a:solidFill>
              </a:rPr>
              <a:t>xil</a:t>
            </a:r>
            <a:r>
              <a:rPr lang="hu-HU" sz="2400" b="1" i="1" dirty="0" err="1" smtClean="0"/>
              <a:t>csoport</a:t>
            </a:r>
            <a:endParaRPr lang="hu-HU" sz="2400" b="1" i="1" dirty="0"/>
          </a:p>
        </p:txBody>
      </p:sp>
      <p:sp>
        <p:nvSpPr>
          <p:cNvPr id="45" name="Jobb oldali kapcsos zárójel 44"/>
          <p:cNvSpPr/>
          <p:nvPr/>
        </p:nvSpPr>
        <p:spPr bwMode="auto">
          <a:xfrm>
            <a:off x="5921156" y="5108162"/>
            <a:ext cx="349824" cy="1406245"/>
          </a:xfrm>
          <a:prstGeom prst="rightBrace">
            <a:avLst>
              <a:gd name="adj1" fmla="val 55311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44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34" grpId="0" animBg="1"/>
      <p:bldP spid="41" grpId="0"/>
      <p:bldP spid="42" grpId="0"/>
      <p:bldP spid="43" grpId="0"/>
      <p:bldP spid="4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C-vitamin (aszkorbinsav)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1010652" y="2422357"/>
            <a:ext cx="4680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Az aszkorbinsav karbonsav-e?</a:t>
            </a:r>
            <a:endParaRPr lang="hu-HU" sz="2400" dirty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226992"/>
              </p:ext>
            </p:extLst>
          </p:nvPr>
        </p:nvGraphicFramePr>
        <p:xfrm>
          <a:off x="5846665" y="2035874"/>
          <a:ext cx="2444142" cy="169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CS ChemDraw Drawing" r:id="rId3" imgW="2204825" imgH="1529820" progId="ChemDraw.Document.6.0">
                  <p:embed/>
                </p:oleObj>
              </mc:Choice>
              <mc:Fallback>
                <p:oleObj name="CS ChemDraw Drawing" r:id="rId3" imgW="2204825" imgH="15298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6665" y="2035874"/>
                        <a:ext cx="2444142" cy="1696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zövegdoboz 6"/>
          <p:cNvSpPr txBox="1"/>
          <p:nvPr/>
        </p:nvSpPr>
        <p:spPr>
          <a:xfrm>
            <a:off x="7068736" y="36396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8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7291137" cy="1139825"/>
          </a:xfrm>
        </p:spPr>
        <p:txBody>
          <a:bodyPr/>
          <a:lstStyle/>
          <a:p>
            <a:r>
              <a:rPr lang="hu-HU" dirty="0" smtClean="0"/>
              <a:t>A szalicilsav </a:t>
            </a:r>
            <a:br>
              <a:rPr lang="hu-HU" dirty="0" smtClean="0"/>
            </a:br>
            <a:r>
              <a:rPr lang="hu-HU" dirty="0" smtClean="0"/>
              <a:t>(2-hidroxibenzoesav)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52248" y="1595145"/>
            <a:ext cx="83935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Mikor iszunk kamilla teát?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Mire jó az aszpirin és a </a:t>
            </a:r>
            <a:r>
              <a:rPr lang="hu-HU" sz="2400" dirty="0" err="1" smtClean="0"/>
              <a:t>kalmopirin</a:t>
            </a:r>
            <a:r>
              <a:rPr lang="hu-HU" sz="2400" dirty="0" smtClean="0"/>
              <a:t>?</a:t>
            </a:r>
          </a:p>
          <a:p>
            <a:pPr>
              <a:lnSpc>
                <a:spcPct val="150000"/>
              </a:lnSpc>
            </a:pPr>
            <a:endParaRPr lang="hu-HU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S</a:t>
            </a:r>
            <a:r>
              <a:rPr lang="hu-HU" sz="2400" dirty="0" smtClean="0"/>
              <a:t>zíntelen</a:t>
            </a:r>
            <a:r>
              <a:rPr lang="hu-HU" sz="2400" dirty="0" smtClean="0"/>
              <a:t>, könnyen szublimáló kristályos </a:t>
            </a:r>
            <a:r>
              <a:rPr lang="hu-HU" sz="2400" dirty="0" smtClean="0"/>
              <a:t>anyag.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Alkoholban </a:t>
            </a:r>
            <a:r>
              <a:rPr lang="hu-HU" sz="2400" dirty="0" smtClean="0"/>
              <a:t>jól, vízben alig </a:t>
            </a:r>
            <a:r>
              <a:rPr lang="hu-HU" sz="2400" dirty="0" smtClean="0"/>
              <a:t>oldódik.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/>
              <a:t>Baktériumölő </a:t>
            </a:r>
            <a:r>
              <a:rPr lang="hu-HU" sz="2400" dirty="0" smtClean="0"/>
              <a:t>hatása miatt élelmiszerek tartósítására </a:t>
            </a:r>
            <a:r>
              <a:rPr lang="hu-HU" sz="2400" dirty="0" smtClean="0"/>
              <a:t>használják.</a:t>
            </a:r>
            <a:endParaRPr lang="hu-H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err="1" smtClean="0"/>
              <a:t>Acetil</a:t>
            </a:r>
            <a:r>
              <a:rPr lang="hu-HU" sz="2400" dirty="0" smtClean="0"/>
              <a:t> </a:t>
            </a:r>
            <a:r>
              <a:rPr lang="hu-HU" sz="2400" dirty="0" smtClean="0"/>
              <a:t>származéka (</a:t>
            </a:r>
            <a:r>
              <a:rPr lang="hu-HU" sz="2400" dirty="0" err="1" smtClean="0"/>
              <a:t>acetil-szalicilsav</a:t>
            </a:r>
            <a:r>
              <a:rPr lang="hu-HU" sz="2400" dirty="0" smtClean="0"/>
              <a:t>) hatékony fájdalom és lázcsillapító (</a:t>
            </a:r>
            <a:r>
              <a:rPr lang="hu-HU" sz="2400" b="1" i="1" dirty="0" smtClean="0"/>
              <a:t>Aszpirin</a:t>
            </a:r>
            <a:r>
              <a:rPr lang="hu-HU" sz="2400" dirty="0" smtClean="0"/>
              <a:t>), kalcium sója a </a:t>
            </a:r>
            <a:r>
              <a:rPr lang="hu-HU" sz="2400" b="1" i="1" dirty="0" smtClean="0"/>
              <a:t>Kalmopyrin</a:t>
            </a:r>
            <a:r>
              <a:rPr lang="hu-HU" sz="2400" dirty="0" smtClean="0"/>
              <a:t>.</a:t>
            </a:r>
            <a:endParaRPr lang="hu-HU" sz="2400" dirty="0" smtClean="0"/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94566"/>
              </p:ext>
            </p:extLst>
          </p:nvPr>
        </p:nvGraphicFramePr>
        <p:xfrm>
          <a:off x="5390580" y="105191"/>
          <a:ext cx="150971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CS ChemDraw Drawing" r:id="rId4" imgW="1510043" imgH="1294920" progId="ChemDraw.Document.6.0">
                  <p:embed/>
                </p:oleObj>
              </mc:Choice>
              <mc:Fallback>
                <p:oleObj name="CS ChemDraw Drawing" r:id="rId4" imgW="1510043" imgH="12949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0580" y="105191"/>
                        <a:ext cx="150971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zövegdoboz 10"/>
          <p:cNvSpPr txBox="1"/>
          <p:nvPr/>
        </p:nvSpPr>
        <p:spPr>
          <a:xfrm>
            <a:off x="7068736" y="363963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7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/>
              <a:t>KÖSZÖNÖM </a:t>
            </a:r>
            <a:br>
              <a:rPr lang="hu-HU"/>
            </a:br>
            <a:r>
              <a:rPr lang="hu-HU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57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69964" y="3973007"/>
            <a:ext cx="46035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Az azonos szénatomhoz kapcsolódó funkciós csoportok nem függetlenek egymástól</a:t>
            </a:r>
          </a:p>
          <a:p>
            <a:pPr algn="ctr"/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r>
              <a:rPr lang="hu-HU" sz="2400" b="1" dirty="0" smtClean="0">
                <a:solidFill>
                  <a:srgbClr val="FF0000"/>
                </a:solidFill>
              </a:rPr>
              <a:t>új tulajdonságok</a:t>
            </a:r>
          </a:p>
        </p:txBody>
      </p:sp>
      <p:sp>
        <p:nvSpPr>
          <p:cNvPr id="59" name="Téglalap 58"/>
          <p:cNvSpPr/>
          <p:nvPr/>
        </p:nvSpPr>
        <p:spPr>
          <a:xfrm>
            <a:off x="396834" y="1545844"/>
            <a:ext cx="8342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latin typeface="Calibri Light" panose="020F0302020204030204" pitchFamily="34" charset="0"/>
              </a:rPr>
              <a:t>Azonos tulajdonságaik lesznek-e az alábbi, azonos összegképletű molekuláknak?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6962775" y="205859"/>
            <a:ext cx="1757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Bradley Hand ITC" panose="03070402050302030203" pitchFamily="66" charset="0"/>
              </a:rPr>
              <a:t>Tudod-e, hogy…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4" name="Jobbra nyíl 3"/>
          <p:cNvSpPr/>
          <p:nvPr/>
        </p:nvSpPr>
        <p:spPr bwMode="auto">
          <a:xfrm rot="5400000">
            <a:off x="2280993" y="5331840"/>
            <a:ext cx="562073" cy="3891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2646825"/>
              </p:ext>
            </p:extLst>
          </p:nvPr>
        </p:nvGraphicFramePr>
        <p:xfrm>
          <a:off x="1340330" y="2402671"/>
          <a:ext cx="2677193" cy="126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CS ChemDraw Drawing" r:id="rId3" imgW="1898764" imgH="900180" progId="ChemDraw.Document.6.0">
                  <p:embed/>
                </p:oleObj>
              </mc:Choice>
              <mc:Fallback>
                <p:oleObj name="CS ChemDraw Drawing" r:id="rId3" imgW="1898764" imgH="9001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0330" y="2402671"/>
                        <a:ext cx="2677193" cy="1269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388320"/>
              </p:ext>
            </p:extLst>
          </p:nvPr>
        </p:nvGraphicFramePr>
        <p:xfrm>
          <a:off x="5060950" y="2383482"/>
          <a:ext cx="2486925" cy="1739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CS ChemDraw Drawing" r:id="rId5" imgW="1764238" imgH="1233900" progId="ChemDraw.Document.6.0">
                  <p:embed/>
                </p:oleObj>
              </mc:Choice>
              <mc:Fallback>
                <p:oleObj name="CS ChemDraw Drawing" r:id="rId5" imgW="1764238" imgH="12339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0950" y="2383482"/>
                        <a:ext cx="2486925" cy="1739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30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117299" y="1567509"/>
            <a:ext cx="6026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i="1" dirty="0" err="1" smtClean="0"/>
              <a:t>karboxilcsoport</a:t>
            </a:r>
            <a:r>
              <a:rPr lang="hu-HU" sz="2400" dirty="0" smtClean="0"/>
              <a:t> O-H kötése polárisabb, mint az alkoholok O-H kötése.</a:t>
            </a:r>
            <a:endParaRPr lang="hu-HU" sz="24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136349" y="3315693"/>
            <a:ext cx="5055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i="1" dirty="0" err="1" smtClean="0"/>
              <a:t>karboxilcsoportról</a:t>
            </a:r>
            <a:r>
              <a:rPr lang="hu-HU" sz="2400" dirty="0" smtClean="0"/>
              <a:t> könnyebben lehasadhat a </a:t>
            </a:r>
            <a:r>
              <a:rPr lang="hu-HU" sz="2400" b="1" dirty="0" smtClean="0"/>
              <a:t>proton</a:t>
            </a:r>
            <a:r>
              <a:rPr lang="hu-HU" sz="2400" dirty="0" smtClean="0"/>
              <a:t> (H</a:t>
            </a:r>
            <a:r>
              <a:rPr lang="hu-HU" sz="2400" baseline="30000" dirty="0" smtClean="0"/>
              <a:t>+</a:t>
            </a:r>
            <a:r>
              <a:rPr lang="hu-HU" sz="2400" dirty="0" smtClean="0"/>
              <a:t>).</a:t>
            </a:r>
            <a:endParaRPr lang="hu-HU" sz="2400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74099" y="4264164"/>
            <a:ext cx="558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És mivel ez már víz hatására is megy…</a:t>
            </a:r>
            <a:endParaRPr lang="hu-HU" sz="24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540922" y="6302514"/>
            <a:ext cx="741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… a karbonsavak vizes oldata </a:t>
            </a:r>
            <a:r>
              <a:rPr lang="hu-HU" sz="2400" b="1" dirty="0" smtClean="0">
                <a:solidFill>
                  <a:srgbClr val="FF0000"/>
                </a:solidFill>
              </a:rPr>
              <a:t>savas </a:t>
            </a:r>
            <a:r>
              <a:rPr lang="hu-HU" sz="2400" b="1" dirty="0" smtClean="0"/>
              <a:t>kémhatású.</a:t>
            </a:r>
            <a:endParaRPr lang="hu-HU" sz="2400" b="1" dirty="0"/>
          </a:p>
        </p:txBody>
      </p:sp>
      <p:sp>
        <p:nvSpPr>
          <p:cNvPr id="19" name="Jobbra nyíl 18"/>
          <p:cNvSpPr/>
          <p:nvPr/>
        </p:nvSpPr>
        <p:spPr bwMode="auto">
          <a:xfrm rot="5400000">
            <a:off x="4756651" y="2631481"/>
            <a:ext cx="562073" cy="38910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196180"/>
              </p:ext>
            </p:extLst>
          </p:nvPr>
        </p:nvGraphicFramePr>
        <p:xfrm>
          <a:off x="1499330" y="4779965"/>
          <a:ext cx="6255519" cy="125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CS ChemDraw Drawing" r:id="rId3" imgW="4183009" imgH="839160" progId="ChemDraw.Document.6.0">
                  <p:embed/>
                </p:oleObj>
              </mc:Choice>
              <mc:Fallback>
                <p:oleObj name="CS ChemDraw Drawing" r:id="rId3" imgW="4183009" imgH="8391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99330" y="4779965"/>
                        <a:ext cx="6255519" cy="12558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81800"/>
              </p:ext>
            </p:extLst>
          </p:nvPr>
        </p:nvGraphicFramePr>
        <p:xfrm>
          <a:off x="1031132" y="1567509"/>
          <a:ext cx="1696656" cy="1691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CS ChemDraw Drawing" r:id="rId5" imgW="1084584" imgH="1081620" progId="ChemDraw.Document.6.0">
                  <p:embed/>
                </p:oleObj>
              </mc:Choice>
              <mc:Fallback>
                <p:oleObj name="CS ChemDraw Drawing" r:id="rId5" imgW="1084584" imgH="10816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1132" y="1567509"/>
                        <a:ext cx="1696656" cy="1691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5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 elnevezése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1050" y="1611690"/>
            <a:ext cx="78376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Az </a:t>
            </a:r>
            <a:r>
              <a:rPr lang="hu-HU" sz="2400" dirty="0"/>
              <a:t>alapszénhidrogén </a:t>
            </a:r>
            <a:r>
              <a:rPr lang="hu-HU" sz="2400" dirty="0" smtClean="0"/>
              <a:t>nevéhez a </a:t>
            </a:r>
            <a:r>
              <a:rPr lang="hu-HU" sz="2400" b="1" dirty="0" err="1">
                <a:solidFill>
                  <a:srgbClr val="FF0000"/>
                </a:solidFill>
              </a:rPr>
              <a:t>-sav</a:t>
            </a:r>
            <a:r>
              <a:rPr lang="hu-HU" sz="2400" dirty="0">
                <a:solidFill>
                  <a:srgbClr val="FF0000"/>
                </a:solidFill>
              </a:rPr>
              <a:t> </a:t>
            </a:r>
            <a:r>
              <a:rPr lang="hu-HU" sz="2400" dirty="0"/>
              <a:t>végződést </a:t>
            </a:r>
            <a:r>
              <a:rPr lang="hu-HU" sz="2400" dirty="0" smtClean="0"/>
              <a:t>illesztjük. </a:t>
            </a:r>
            <a:endParaRPr lang="hu-HU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szénhidrogénlánc </a:t>
            </a:r>
            <a:r>
              <a:rPr lang="hu-HU" sz="2400" dirty="0" err="1" smtClean="0"/>
              <a:t>szénatomszámába</a:t>
            </a:r>
            <a:r>
              <a:rPr lang="hu-HU" sz="2400" dirty="0" smtClean="0"/>
              <a:t> </a:t>
            </a:r>
            <a:r>
              <a:rPr lang="hu-HU" sz="2400" dirty="0"/>
              <a:t>a </a:t>
            </a:r>
            <a:r>
              <a:rPr lang="hu-HU" sz="2400" i="1" dirty="0" err="1"/>
              <a:t>karboxilcsoport</a:t>
            </a:r>
            <a:r>
              <a:rPr lang="hu-HU" sz="2400" dirty="0"/>
              <a:t> szénatomját is </a:t>
            </a:r>
            <a:r>
              <a:rPr lang="hu-HU" sz="2400" dirty="0" smtClean="0"/>
              <a:t>bele kell számítani.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A </a:t>
            </a:r>
            <a:r>
              <a:rPr lang="hu-HU" sz="2400" dirty="0"/>
              <a:t>főlánc számozását </a:t>
            </a:r>
            <a:r>
              <a:rPr lang="hu-HU" sz="2400" dirty="0" smtClean="0"/>
              <a:t>mindig a </a:t>
            </a:r>
            <a:r>
              <a:rPr lang="hu-HU" sz="2400" i="1" dirty="0" err="1"/>
              <a:t>karboxilcsoport</a:t>
            </a:r>
            <a:r>
              <a:rPr lang="hu-HU" sz="2400" dirty="0"/>
              <a:t> szénatomjával kezdjük. </a:t>
            </a:r>
            <a:endParaRPr lang="hu-HU" sz="2400" dirty="0" smtClean="0"/>
          </a:p>
        </p:txBody>
      </p:sp>
      <p:grpSp>
        <p:nvGrpSpPr>
          <p:cNvPr id="5" name="Csoportba foglalás 4"/>
          <p:cNvGrpSpPr/>
          <p:nvPr/>
        </p:nvGrpSpPr>
        <p:grpSpPr>
          <a:xfrm>
            <a:off x="850769" y="4227791"/>
            <a:ext cx="1539719" cy="1210916"/>
            <a:chOff x="2266213" y="5233549"/>
            <a:chExt cx="1539719" cy="1210916"/>
          </a:xfrm>
        </p:grpSpPr>
        <p:sp>
          <p:nvSpPr>
            <p:cNvPr id="6" name="Szövegdoboz 5"/>
            <p:cNvSpPr txBox="1"/>
            <p:nvPr/>
          </p:nvSpPr>
          <p:spPr>
            <a:xfrm>
              <a:off x="2266213" y="5609972"/>
              <a:ext cx="8018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2400" dirty="0" smtClean="0"/>
                <a:t>H–C</a:t>
              </a:r>
              <a:endParaRPr lang="hu-HU" sz="2400" dirty="0"/>
            </a:p>
          </p:txBody>
        </p:sp>
        <p:sp>
          <p:nvSpPr>
            <p:cNvPr id="7" name="Szövegdoboz 6"/>
            <p:cNvSpPr txBox="1"/>
            <p:nvPr/>
          </p:nvSpPr>
          <p:spPr>
            <a:xfrm rot="18710601">
              <a:off x="2814615" y="542008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=</a:t>
              </a:r>
              <a:endParaRPr lang="hu-HU" sz="2400" dirty="0"/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970643" y="523354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2988079" y="59828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r>
                <a:rPr lang="hu-HU" sz="2400" dirty="0" smtClean="0"/>
                <a:t>–H</a:t>
              </a:r>
              <a:endParaRPr lang="hu-HU" sz="2400" dirty="0"/>
            </a:p>
          </p:txBody>
        </p:sp>
        <p:sp>
          <p:nvSpPr>
            <p:cNvPr id="10" name="Szövegdoboz 9"/>
            <p:cNvSpPr txBox="1"/>
            <p:nvPr/>
          </p:nvSpPr>
          <p:spPr>
            <a:xfrm rot="2890755">
              <a:off x="2855066" y="578384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–</a:t>
              </a:r>
              <a:endParaRPr lang="hu-HU" sz="2400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2933489" y="4227791"/>
            <a:ext cx="1876349" cy="1210916"/>
            <a:chOff x="1929583" y="5233549"/>
            <a:chExt cx="1876349" cy="1210916"/>
          </a:xfrm>
        </p:grpSpPr>
        <p:sp>
          <p:nvSpPr>
            <p:cNvPr id="12" name="Szövegdoboz 11"/>
            <p:cNvSpPr txBox="1"/>
            <p:nvPr/>
          </p:nvSpPr>
          <p:spPr>
            <a:xfrm>
              <a:off x="1929583" y="5609972"/>
              <a:ext cx="11384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2400" dirty="0" smtClean="0"/>
                <a:t>CH</a:t>
              </a:r>
              <a:r>
                <a:rPr lang="hu-HU" sz="2400" baseline="-25000" dirty="0" smtClean="0"/>
                <a:t>3</a:t>
              </a:r>
              <a:r>
                <a:rPr lang="hu-HU" sz="2400" dirty="0" smtClean="0"/>
                <a:t>–C</a:t>
              </a:r>
              <a:endParaRPr lang="hu-HU" sz="2400" dirty="0"/>
            </a:p>
          </p:txBody>
        </p:sp>
        <p:sp>
          <p:nvSpPr>
            <p:cNvPr id="13" name="Szövegdoboz 12"/>
            <p:cNvSpPr txBox="1"/>
            <p:nvPr/>
          </p:nvSpPr>
          <p:spPr>
            <a:xfrm rot="18710601">
              <a:off x="2814615" y="542008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=</a:t>
              </a:r>
              <a:endParaRPr lang="hu-HU" sz="2400" dirty="0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970643" y="523354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2988079" y="59828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r>
                <a:rPr lang="hu-HU" sz="2400" dirty="0" smtClean="0"/>
                <a:t>–H</a:t>
              </a:r>
              <a:endParaRPr lang="hu-HU" sz="2400" dirty="0"/>
            </a:p>
          </p:txBody>
        </p:sp>
        <p:sp>
          <p:nvSpPr>
            <p:cNvPr id="16" name="Szövegdoboz 15"/>
            <p:cNvSpPr txBox="1"/>
            <p:nvPr/>
          </p:nvSpPr>
          <p:spPr>
            <a:xfrm rot="2890755">
              <a:off x="2855066" y="578384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–</a:t>
              </a:r>
              <a:endParaRPr lang="hu-HU" sz="2400" dirty="0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5802410" y="4234146"/>
            <a:ext cx="2665028" cy="1210916"/>
            <a:chOff x="1140904" y="5233549"/>
            <a:chExt cx="2665028" cy="1210916"/>
          </a:xfrm>
        </p:grpSpPr>
        <p:sp>
          <p:nvSpPr>
            <p:cNvPr id="18" name="Szövegdoboz 17"/>
            <p:cNvSpPr txBox="1"/>
            <p:nvPr/>
          </p:nvSpPr>
          <p:spPr>
            <a:xfrm>
              <a:off x="1140904" y="5609972"/>
              <a:ext cx="1927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hu-HU" sz="2400" dirty="0"/>
                <a:t>CH</a:t>
              </a:r>
              <a:r>
                <a:rPr lang="hu-HU" sz="2400" baseline="-25000" dirty="0"/>
                <a:t>3</a:t>
              </a:r>
              <a:r>
                <a:rPr lang="hu-HU" sz="2400" dirty="0"/>
                <a:t>–CH</a:t>
              </a:r>
              <a:r>
                <a:rPr lang="hu-HU" sz="2400" baseline="-25000" dirty="0" smtClean="0"/>
                <a:t>2</a:t>
              </a:r>
              <a:r>
                <a:rPr lang="hu-HU" sz="2400" dirty="0" smtClean="0"/>
                <a:t>–C</a:t>
              </a:r>
              <a:endParaRPr lang="hu-HU" sz="2400" dirty="0"/>
            </a:p>
          </p:txBody>
        </p:sp>
        <p:sp>
          <p:nvSpPr>
            <p:cNvPr id="19" name="Szövegdoboz 18"/>
            <p:cNvSpPr txBox="1"/>
            <p:nvPr/>
          </p:nvSpPr>
          <p:spPr>
            <a:xfrm rot="18710601">
              <a:off x="2814615" y="5420083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=</a:t>
              </a:r>
              <a:endParaRPr lang="hu-HU" sz="2400" dirty="0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2970643" y="5233549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endParaRPr lang="hu-HU" sz="2400" dirty="0"/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2988079" y="5982800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solidFill>
                    <a:srgbClr val="FF0000"/>
                  </a:solidFill>
                </a:rPr>
                <a:t>O</a:t>
              </a:r>
              <a:r>
                <a:rPr lang="hu-HU" sz="2400" dirty="0" smtClean="0"/>
                <a:t>–H</a:t>
              </a:r>
              <a:endParaRPr lang="hu-HU" sz="2400" dirty="0"/>
            </a:p>
          </p:txBody>
        </p:sp>
        <p:sp>
          <p:nvSpPr>
            <p:cNvPr id="22" name="Szövegdoboz 21"/>
            <p:cNvSpPr txBox="1"/>
            <p:nvPr/>
          </p:nvSpPr>
          <p:spPr>
            <a:xfrm rot="2890755">
              <a:off x="2855066" y="578384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/>
                <a:t>–</a:t>
              </a:r>
              <a:endParaRPr lang="hu-HU" sz="2400" dirty="0"/>
            </a:p>
          </p:txBody>
        </p:sp>
      </p:grpSp>
      <p:sp>
        <p:nvSpPr>
          <p:cNvPr id="24" name="Szövegdoboz 23"/>
          <p:cNvSpPr txBox="1"/>
          <p:nvPr/>
        </p:nvSpPr>
        <p:spPr>
          <a:xfrm>
            <a:off x="3001520" y="43370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2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287684" y="433756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1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916710" y="432281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3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6659120" y="433253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2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7348512" y="434010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1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3745134" y="433756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>
                <a:solidFill>
                  <a:srgbClr val="0000CC"/>
                </a:solidFill>
              </a:rPr>
              <a:t>1</a:t>
            </a:r>
            <a:endParaRPr lang="hu-HU" sz="1600" b="1" dirty="0">
              <a:solidFill>
                <a:srgbClr val="FF0000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813902" y="558411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metánsav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195152" y="558411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 smtClean="0"/>
              <a:t>etánsav</a:t>
            </a:r>
            <a:endParaRPr lang="hu-HU" dirty="0"/>
          </a:p>
        </p:txBody>
      </p:sp>
      <p:sp>
        <p:nvSpPr>
          <p:cNvPr id="32" name="Szövegdoboz 31"/>
          <p:cNvSpPr txBox="1"/>
          <p:nvPr/>
        </p:nvSpPr>
        <p:spPr>
          <a:xfrm>
            <a:off x="6662252" y="558411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propánsav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203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 elnevezése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1050" y="1611690"/>
            <a:ext cx="725805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A három- vagy többértékű, </a:t>
            </a:r>
            <a:r>
              <a:rPr lang="hu-HU" sz="2400" dirty="0" smtClean="0"/>
              <a:t>továbbá a </a:t>
            </a:r>
            <a:r>
              <a:rPr lang="hu-HU" sz="2400" dirty="0"/>
              <a:t>gyűrűs karbonsavak </a:t>
            </a:r>
            <a:r>
              <a:rPr lang="hu-HU" sz="2400" dirty="0" smtClean="0"/>
              <a:t>esetében </a:t>
            </a:r>
            <a:r>
              <a:rPr lang="hu-HU" sz="2400" dirty="0"/>
              <a:t>a </a:t>
            </a:r>
            <a:r>
              <a:rPr lang="hu-HU" sz="2400" b="1" dirty="0" err="1">
                <a:solidFill>
                  <a:srgbClr val="D60093"/>
                </a:solidFill>
              </a:rPr>
              <a:t>-karbonsav</a:t>
            </a:r>
            <a:r>
              <a:rPr lang="hu-HU" sz="2400" b="1" dirty="0">
                <a:solidFill>
                  <a:srgbClr val="D60093"/>
                </a:solidFill>
              </a:rPr>
              <a:t> </a:t>
            </a:r>
            <a:r>
              <a:rPr lang="hu-HU" sz="2400" dirty="0" smtClean="0"/>
              <a:t>utótagot használjuk.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 smtClean="0"/>
              <a:t>Ilyenkor </a:t>
            </a:r>
            <a:r>
              <a:rPr lang="hu-HU" sz="2400" dirty="0"/>
              <a:t>a </a:t>
            </a:r>
            <a:r>
              <a:rPr lang="hu-HU" sz="2400" i="1" dirty="0" err="1"/>
              <a:t>karboxilcsoportok</a:t>
            </a:r>
            <a:r>
              <a:rPr lang="hu-HU" sz="2400" dirty="0"/>
              <a:t> szénatomjait nem számítjuk az alapszénhidrogén </a:t>
            </a:r>
            <a:r>
              <a:rPr lang="hu-HU" sz="2400" dirty="0" smtClean="0"/>
              <a:t>nevébe!</a:t>
            </a:r>
          </a:p>
        </p:txBody>
      </p:sp>
      <p:sp>
        <p:nvSpPr>
          <p:cNvPr id="3" name="AutoShape 2" descr="https://www.mozaweb.hu/course/kemia_10/jpg_big/k10_105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95465"/>
              </p:ext>
            </p:extLst>
          </p:nvPr>
        </p:nvGraphicFramePr>
        <p:xfrm>
          <a:off x="4786009" y="4233843"/>
          <a:ext cx="3455715" cy="130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CS ChemDraw Drawing" r:id="rId3" imgW="2380141" imgH="901800" progId="ChemDraw.Document.6.0">
                  <p:embed/>
                </p:oleObj>
              </mc:Choice>
              <mc:Fallback>
                <p:oleObj name="CS ChemDraw Drawing" r:id="rId3" imgW="2380141" imgH="901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86009" y="4233843"/>
                        <a:ext cx="3455715" cy="130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66120"/>
              </p:ext>
            </p:extLst>
          </p:nvPr>
        </p:nvGraphicFramePr>
        <p:xfrm>
          <a:off x="1781309" y="3925584"/>
          <a:ext cx="1039712" cy="181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CS ChemDraw Drawing" r:id="rId5" imgW="715852" imgH="1250910" progId="ChemDraw.Document.6.0">
                  <p:embed/>
                </p:oleObj>
              </mc:Choice>
              <mc:Fallback>
                <p:oleObj name="CS ChemDraw Drawing" r:id="rId5" imgW="715852" imgH="12509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81309" y="3925584"/>
                        <a:ext cx="1039712" cy="181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4944549" y="5963206"/>
            <a:ext cx="3118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smtClean="0"/>
              <a:t>propán-1,2,3-trikarbonsav</a:t>
            </a:r>
            <a:endParaRPr lang="hu-HU" sz="2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996758" y="5959812"/>
            <a:ext cx="2581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dirty="0" err="1" smtClean="0"/>
              <a:t>ciklohexánkarbonsav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608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karbonsavak elnevezése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781050" y="1535490"/>
            <a:ext cx="72580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sz="2400" dirty="0"/>
              <a:t>S</a:t>
            </a:r>
            <a:r>
              <a:rPr lang="hu-HU" sz="2400" dirty="0" smtClean="0"/>
              <a:t>ok </a:t>
            </a:r>
            <a:r>
              <a:rPr lang="hu-HU" sz="2400" dirty="0"/>
              <a:t>karbonsavnak régi eredetű neve </a:t>
            </a:r>
            <a:r>
              <a:rPr lang="hu-HU" sz="2400" dirty="0" smtClean="0"/>
              <a:t>van, </a:t>
            </a:r>
            <a:r>
              <a:rPr lang="hu-HU" sz="2400" dirty="0"/>
              <a:t>és a gyakorlatban ezek a használatosak.</a:t>
            </a:r>
            <a:endParaRPr lang="hu-HU" sz="2400" dirty="0" smtClean="0"/>
          </a:p>
        </p:txBody>
      </p:sp>
      <p:sp>
        <p:nvSpPr>
          <p:cNvPr id="3" name="AutoShape 2" descr="https://www.mozaweb.hu/course/kemia_10/jpg_big/k10_105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204595"/>
              </p:ext>
            </p:extLst>
          </p:nvPr>
        </p:nvGraphicFramePr>
        <p:xfrm>
          <a:off x="1371601" y="2458720"/>
          <a:ext cx="6419849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49"/>
                <a:gridCol w="21717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Képlet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Szisztematikus név</a:t>
                      </a:r>
                      <a:endParaRPr lang="hu-H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 smtClean="0"/>
                        <a:t>Hétköznapi név</a:t>
                      </a:r>
                      <a:endParaRPr lang="hu-HU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HCOOH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metán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hangyasav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-COOH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etán</a:t>
                      </a:r>
                      <a:r>
                        <a:rPr lang="hu-HU" sz="2000" dirty="0" err="1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ecetsav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-COOH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propán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propionsav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-COOH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bután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vajsav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pentá</a:t>
                      </a:r>
                      <a:r>
                        <a:rPr lang="hu-HU" sz="2000" dirty="0" err="1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valeriánsav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14</a:t>
                      </a:r>
                      <a:r>
                        <a:rPr lang="hu-HU" sz="2000" dirty="0" smtClean="0"/>
                        <a:t>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hexadekán</a:t>
                      </a:r>
                      <a:r>
                        <a:rPr lang="hu-HU" sz="2000" dirty="0" err="1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palmitinsav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CH</a:t>
                      </a:r>
                      <a:r>
                        <a:rPr lang="hu-HU" sz="2000" baseline="-25000" dirty="0" smtClean="0"/>
                        <a:t>3</a:t>
                      </a:r>
                      <a:r>
                        <a:rPr lang="hu-HU" sz="2000" dirty="0" smtClean="0"/>
                        <a:t>-(CH</a:t>
                      </a:r>
                      <a:r>
                        <a:rPr lang="hu-HU" sz="2000" baseline="-25000" dirty="0" smtClean="0"/>
                        <a:t>2</a:t>
                      </a:r>
                      <a:r>
                        <a:rPr lang="hu-HU" sz="2000" dirty="0" smtClean="0"/>
                        <a:t>)</a:t>
                      </a:r>
                      <a:r>
                        <a:rPr lang="hu-HU" sz="2000" baseline="-25000" dirty="0" smtClean="0"/>
                        <a:t>16</a:t>
                      </a:r>
                      <a:r>
                        <a:rPr lang="hu-HU" sz="2000" dirty="0" smtClean="0"/>
                        <a:t>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oktadekán</a:t>
                      </a:r>
                      <a:r>
                        <a:rPr lang="hu-HU" sz="2000" dirty="0" err="1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sztearinsav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/>
                        <a:t>C</a:t>
                      </a:r>
                      <a:r>
                        <a:rPr lang="hu-HU" sz="2000" baseline="-25000" dirty="0" smtClean="0"/>
                        <a:t>17</a:t>
                      </a:r>
                      <a:r>
                        <a:rPr lang="hu-HU" sz="2000" dirty="0" smtClean="0"/>
                        <a:t>H</a:t>
                      </a:r>
                      <a:r>
                        <a:rPr lang="hu-HU" sz="2000" baseline="-25000" dirty="0" smtClean="0"/>
                        <a:t>33</a:t>
                      </a:r>
                      <a:r>
                        <a:rPr lang="hu-HU" sz="2000" dirty="0" smtClean="0"/>
                        <a:t>-COOH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oktadec-9-én</a:t>
                      </a:r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smtClean="0"/>
                        <a:t>olajsav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HOOC-COOH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err="1" smtClean="0"/>
                        <a:t>etán</a:t>
                      </a:r>
                      <a:r>
                        <a:rPr lang="hu-HU" sz="2000" dirty="0" err="1" smtClean="0">
                          <a:solidFill>
                            <a:srgbClr val="FF0000"/>
                          </a:solidFill>
                        </a:rPr>
                        <a:t>disav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sóskasav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70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_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presentation_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hu-H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4591</TotalTime>
  <Words>1574</Words>
  <Application>Microsoft Office PowerPoint</Application>
  <PresentationFormat>Diavetítés a képernyőre (4:3 oldalarány)</PresentationFormat>
  <Paragraphs>396</Paragraphs>
  <Slides>42</Slides>
  <Notes>5</Notes>
  <HiddenSlides>0</HiddenSlides>
  <MMClips>0</MMClips>
  <ScaleCrop>false</ScaleCrop>
  <HeadingPairs>
    <vt:vector size="6" baseType="variant">
      <vt:variant>
        <vt:lpstr>Téma</vt:lpstr>
      </vt:variant>
      <vt:variant>
        <vt:i4>2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42</vt:i4>
      </vt:variant>
    </vt:vector>
  </HeadingPairs>
  <TitlesOfParts>
    <vt:vector size="46" baseType="lpstr">
      <vt:lpstr>Presentation</vt:lpstr>
      <vt:lpstr>Office-téma</vt:lpstr>
      <vt:lpstr>CS ChemDraw Drawing</vt:lpstr>
      <vt:lpstr>ISIS/Draw Sketch</vt:lpstr>
      <vt:lpstr>Oxigéntartalmú szerves vegyületek  a karbonsavak</vt:lpstr>
      <vt:lpstr>Az oxigéntartalmú szerves vegyületek csoportosítása</vt:lpstr>
      <vt:lpstr>Összetett funkciós csoportot tartalmazó szénvegyületek</vt:lpstr>
      <vt:lpstr>A karbonsavak</vt:lpstr>
      <vt:lpstr>A karbonsavak</vt:lpstr>
      <vt:lpstr>A karbonsavak</vt:lpstr>
      <vt:lpstr>A karbonsavak elnevezése</vt:lpstr>
      <vt:lpstr>A karbonsavak elnevezése</vt:lpstr>
      <vt:lpstr>A karbonsavak elnevezése</vt:lpstr>
      <vt:lpstr>A karbonsavak fizikai tulajdonságai</vt:lpstr>
      <vt:lpstr>A karbonsavak fizikai tulajdonságai</vt:lpstr>
      <vt:lpstr>A karbonsavak csoportosítása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Fontosabb alkánsavak</vt:lpstr>
      <vt:lpstr>A telítetlen, aromás és kétértékű karbonsavak legfontosabb képviselői</vt:lpstr>
      <vt:lpstr>Az akrilsav (prop-2-énsav)</vt:lpstr>
      <vt:lpstr>Az olajsav (cisz-oktadec-9-énsav)</vt:lpstr>
      <vt:lpstr>A benzoesav (benzolkarbonsav)</vt:lpstr>
      <vt:lpstr>Az oxálsav (etándisav, sóskasav)</vt:lpstr>
      <vt:lpstr>Egyéb funkciós csoportot is tartalmazó karbonsavak</vt:lpstr>
      <vt:lpstr>A tejsav (2-hidroxipropánsav)</vt:lpstr>
      <vt:lpstr>A tejsav (2-hidroxipropánsav)</vt:lpstr>
      <vt:lpstr>A citromsav  (2-hidroxipropán-1,2,3-trikarbonsav)</vt:lpstr>
      <vt:lpstr>C-vitamin (aszkorbinsav)</vt:lpstr>
      <vt:lpstr>A szalicilsav  (2-hidroxibenzoesav)</vt:lpstr>
      <vt:lpstr>KÖSZÖNÖM 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Oxigéntartalmú szerves vegyületek</dc:title>
  <dc:creator>F</dc:creator>
  <cp:lastModifiedBy>F</cp:lastModifiedBy>
  <cp:revision>293</cp:revision>
  <dcterms:created xsi:type="dcterms:W3CDTF">2014-01-15T22:34:42Z</dcterms:created>
  <dcterms:modified xsi:type="dcterms:W3CDTF">2015-09-04T23:01:28Z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TC060874521038</vt:lpwstr>
  </property>
</Properties>
</file>