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71" r:id="rId2"/>
  </p:sldMasterIdLst>
  <p:notesMasterIdLst>
    <p:notesMasterId r:id="rId13"/>
  </p:notesMasterIdLst>
  <p:sldIdLst>
    <p:sldId id="307" r:id="rId3"/>
    <p:sldId id="298" r:id="rId4"/>
    <p:sldId id="300" r:id="rId5"/>
    <p:sldId id="297" r:id="rId6"/>
    <p:sldId id="301" r:id="rId7"/>
    <p:sldId id="303" r:id="rId8"/>
    <p:sldId id="296" r:id="rId9"/>
    <p:sldId id="304" r:id="rId10"/>
    <p:sldId id="305" r:id="rId11"/>
    <p:sldId id="306" r:id="rId1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  <a:srgbClr val="FF3300"/>
    <a:srgbClr val="CCCCFF"/>
    <a:srgbClr val="FF99CC"/>
    <a:srgbClr val="0066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025" autoAdjust="0"/>
  </p:normalViewPr>
  <p:slideViewPr>
    <p:cSldViewPr snapToGrid="0">
      <p:cViewPr varScale="1">
        <p:scale>
          <a:sx n="66" d="100"/>
          <a:sy n="66" d="100"/>
        </p:scale>
        <p:origin x="-552" y="-102"/>
      </p:cViewPr>
      <p:guideLst>
        <p:guide orient="horz" pos="2160"/>
        <p:guide pos="30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hu-HU" altLang="hu-H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hu-HU" altLang="hu-H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hu-HU" altLang="hu-H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7EE190C-0329-4CA9-8870-A0EDC2785D7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5713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10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hu-HU" altLang="hu-HU" noProof="0" smtClean="0"/>
              <a:t>Mintacím szerkesztése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hu-HU" altLang="hu-HU" noProof="0" smtClean="0"/>
              <a:t>Alcím mintájának szerkesztése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038B889-A25A-47C0-BDB3-6099E85786B9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FA918-445D-4B13-AC6E-8673784E4A8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6294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2C318-0B74-43E2-8C86-1A42E131F24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15396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05C455A-333C-4A2B-9914-900205723D7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79666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hu-HU" smtClean="0"/>
              <a:t>ClipArt beszúrásához kattintson az ikonra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033EDF3-5A58-4CB2-9D9A-D7C480BFD96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45858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32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43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56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49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93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1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1662C-E28D-4E9C-8572-32D4B3918F6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9471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017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64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1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66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81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38452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487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65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53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D5640-548C-418C-9A9F-F8B80ECE1C9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2897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EDA47-DE2A-4321-807E-A22683EB3F8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1822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6642A-DE70-449E-B83C-D94E4A40F57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7911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68B95-F597-4865-861A-0A2AFD7847F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5529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45D6C-5452-4A2C-B5DA-3FBA0D21248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9547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7E8A0-A4A5-44A3-9489-E4DA271EE04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1215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542C1-7EA3-425A-BF0E-05D82DC4A25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0276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hu-HU" altLang="hu-H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hu-HU" altLang="hu-H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D037DAFF-311C-48A5-9DA5-D5ACF17F1D44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hu-HU" altLang="hu-HU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hu-HU" altLang="hu-HU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hu-HU" altLang="hu-HU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2015.09.04.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6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1.emf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7" y="1412776"/>
            <a:ext cx="7359413" cy="1440160"/>
          </a:xfrm>
        </p:spPr>
        <p:txBody>
          <a:bodyPr/>
          <a:lstStyle/>
          <a:p>
            <a:r>
              <a:rPr lang="hu-HU" dirty="0" smtClean="0"/>
              <a:t>Oxigéntartalmú szerves vegyületek</a:t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éterek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4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/>
              <a:t>KÖSZÖNÖM </a:t>
            </a:r>
            <a:br>
              <a:rPr lang="hu-HU"/>
            </a:br>
            <a:r>
              <a:rPr lang="hu-HU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53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7643192" cy="51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altLang="hu-HU" sz="2400" kern="0" dirty="0" smtClean="0"/>
              <a:t>Egy oxigénatomos funkciós csoportot tartalmazó vegyületek</a:t>
            </a:r>
          </a:p>
          <a:p>
            <a:pPr lvl="1"/>
            <a:r>
              <a:rPr lang="cs-CZ" altLang="hu-HU" sz="2200" kern="0" dirty="0" smtClean="0"/>
              <a:t>hidroxivegyületek</a:t>
            </a:r>
          </a:p>
          <a:p>
            <a:pPr lvl="2">
              <a:spcBef>
                <a:spcPts val="0"/>
              </a:spcBef>
            </a:pPr>
            <a:r>
              <a:rPr lang="cs-CZ" altLang="hu-HU" kern="0" dirty="0" smtClean="0"/>
              <a:t>alkoholok</a:t>
            </a:r>
          </a:p>
          <a:p>
            <a:pPr lvl="2">
              <a:spcBef>
                <a:spcPts val="0"/>
              </a:spcBef>
            </a:pPr>
            <a:r>
              <a:rPr lang="cs-CZ" altLang="hu-HU" kern="0" dirty="0" smtClean="0"/>
              <a:t>fenolok</a:t>
            </a:r>
          </a:p>
          <a:p>
            <a:pPr lvl="1"/>
            <a:r>
              <a:rPr lang="cs-CZ" altLang="hu-HU" sz="2200" b="1" kern="0" dirty="0" smtClean="0">
                <a:solidFill>
                  <a:srgbClr val="C00000"/>
                </a:solidFill>
              </a:rPr>
              <a:t>éterek</a:t>
            </a:r>
          </a:p>
          <a:p>
            <a:pPr lvl="1"/>
            <a:r>
              <a:rPr lang="cs-CZ" altLang="hu-HU" sz="2200" kern="0" dirty="0" smtClean="0">
                <a:solidFill>
                  <a:schemeClr val="bg1">
                    <a:lumMod val="65000"/>
                  </a:schemeClr>
                </a:solidFill>
              </a:rPr>
              <a:t>oxovegyületek</a:t>
            </a:r>
          </a:p>
          <a:p>
            <a:pPr lvl="2">
              <a:spcBef>
                <a:spcPts val="0"/>
              </a:spcBef>
            </a:pPr>
            <a:r>
              <a:rPr lang="cs-CZ" altLang="hu-HU" kern="0" dirty="0" smtClean="0">
                <a:solidFill>
                  <a:schemeClr val="bg1">
                    <a:lumMod val="65000"/>
                  </a:schemeClr>
                </a:solidFill>
              </a:rPr>
              <a:t>aldehidek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cs-CZ" altLang="hu-HU" kern="0" dirty="0" smtClean="0">
                <a:solidFill>
                  <a:schemeClr val="bg1">
                    <a:lumMod val="65000"/>
                  </a:schemeClr>
                </a:solidFill>
              </a:rPr>
              <a:t>ketonok</a:t>
            </a:r>
          </a:p>
          <a:p>
            <a:pPr>
              <a:spcBef>
                <a:spcPts val="600"/>
              </a:spcBef>
            </a:pPr>
            <a:r>
              <a:rPr lang="cs-CZ" altLang="hu-HU" sz="2200" kern="0" dirty="0" smtClean="0">
                <a:solidFill>
                  <a:schemeClr val="bg1">
                    <a:lumMod val="65000"/>
                  </a:schemeClr>
                </a:solidFill>
              </a:rPr>
              <a:t>Összetett (oxigéntartalmú) funkciós csoportot tartalmazó vegyületek</a:t>
            </a:r>
          </a:p>
          <a:p>
            <a:pPr lvl="1"/>
            <a:r>
              <a:rPr lang="cs-CZ" altLang="hu-HU" sz="2200" kern="0" dirty="0" smtClean="0">
                <a:solidFill>
                  <a:schemeClr val="bg1">
                    <a:lumMod val="65000"/>
                  </a:schemeClr>
                </a:solidFill>
              </a:rPr>
              <a:t>karbonsavak</a:t>
            </a:r>
          </a:p>
          <a:p>
            <a:pPr lvl="1"/>
            <a:r>
              <a:rPr lang="cs-CZ" altLang="hu-HU" sz="2200" kern="0" dirty="0" smtClean="0">
                <a:solidFill>
                  <a:schemeClr val="bg1">
                    <a:lumMod val="65000"/>
                  </a:schemeClr>
                </a:solidFill>
              </a:rPr>
              <a:t>észterek</a:t>
            </a:r>
            <a:endParaRPr lang="cs-CZ" altLang="hu-HU" sz="2200" kern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Lekerekített téglalap 24"/>
          <p:cNvSpPr/>
          <p:nvPr/>
        </p:nvSpPr>
        <p:spPr bwMode="auto">
          <a:xfrm>
            <a:off x="4109333" y="2388638"/>
            <a:ext cx="496446" cy="407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hu-HU" dirty="0" smtClean="0"/>
              <a:t>Az oxigéntartalmú szerves vegyületek csoportosítása</a:t>
            </a:r>
            <a:endParaRPr lang="cs-CZ" alt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3779912" y="24208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R–</a:t>
            </a:r>
            <a:r>
              <a:rPr lang="hu-HU" dirty="0" smtClean="0">
                <a:solidFill>
                  <a:srgbClr val="FF0000"/>
                </a:solidFill>
              </a:rPr>
              <a:t>OH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4857834" y="242780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err="1" smtClean="0"/>
              <a:t>hidroxilcsoport</a:t>
            </a:r>
            <a:endParaRPr lang="hu-HU" i="1" dirty="0"/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864808"/>
              </p:ext>
            </p:extLst>
          </p:nvPr>
        </p:nvGraphicFramePr>
        <p:xfrm>
          <a:off x="327025" y="2515582"/>
          <a:ext cx="5842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CS ChemDraw Drawing" r:id="rId3" imgW="584838" imgH="549990" progId="ChemDraw.Document.6.0">
                  <p:embed/>
                </p:oleObj>
              </mc:Choice>
              <mc:Fallback>
                <p:oleObj name="CS ChemDraw Drawing" r:id="rId3" imgW="584838" imgH="5499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025" y="2515582"/>
                        <a:ext cx="584200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5175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 bwMode="auto">
          <a:xfrm>
            <a:off x="465901" y="4886224"/>
            <a:ext cx="8215950" cy="110500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199" y="277813"/>
            <a:ext cx="8413843" cy="1139825"/>
          </a:xfrm>
        </p:spPr>
        <p:txBody>
          <a:bodyPr/>
          <a:lstStyle/>
          <a:p>
            <a:r>
              <a:rPr lang="hu-HU" dirty="0" smtClean="0"/>
              <a:t>Az éterek fogalma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546616" y="5063640"/>
            <a:ext cx="8024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Az </a:t>
            </a:r>
            <a:r>
              <a:rPr lang="hu-HU" sz="2400" b="1" dirty="0" smtClean="0"/>
              <a:t>éterek</a:t>
            </a:r>
            <a:r>
              <a:rPr lang="hu-HU" sz="2400" dirty="0" smtClean="0"/>
              <a:t> molekuláiban az oxigénatomhoz két szénatom kapcsolódik.</a:t>
            </a:r>
            <a:endParaRPr lang="hu-HU" sz="24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3943840" y="3724142"/>
            <a:ext cx="1321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/>
              <a:t>CH</a:t>
            </a:r>
            <a:r>
              <a:rPr lang="hu-HU" sz="2000" b="1" baseline="-25000" dirty="0" smtClean="0"/>
              <a:t>3</a:t>
            </a:r>
            <a:r>
              <a:rPr lang="hu-HU" sz="2000" b="1" dirty="0" smtClean="0"/>
              <a:t>–</a:t>
            </a:r>
            <a:r>
              <a:rPr lang="hu-HU" sz="2000" b="1" dirty="0" smtClean="0">
                <a:solidFill>
                  <a:srgbClr val="FF0000"/>
                </a:solidFill>
              </a:rPr>
              <a:t>O</a:t>
            </a:r>
            <a:r>
              <a:rPr lang="hu-HU" sz="2000" b="1" dirty="0"/>
              <a:t>–</a:t>
            </a:r>
            <a:r>
              <a:rPr lang="hu-H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endParaRPr lang="hu-H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6646158" y="3718882"/>
            <a:ext cx="1601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/>
              <a:t>CH</a:t>
            </a:r>
            <a:r>
              <a:rPr lang="hu-HU" sz="2000" b="1" baseline="-25000" dirty="0" smtClean="0"/>
              <a:t>3</a:t>
            </a:r>
            <a:r>
              <a:rPr lang="hu-HU" sz="2000" b="1" dirty="0" smtClean="0"/>
              <a:t>–</a:t>
            </a:r>
            <a:r>
              <a:rPr lang="hu-HU" sz="2000" b="1" dirty="0" smtClean="0">
                <a:solidFill>
                  <a:srgbClr val="FF0000"/>
                </a:solidFill>
              </a:rPr>
              <a:t>O</a:t>
            </a:r>
            <a:r>
              <a:rPr lang="hu-HU" sz="2000" b="1" dirty="0" smtClean="0"/>
              <a:t>–CH</a:t>
            </a:r>
            <a:r>
              <a:rPr lang="hu-HU" sz="2000" b="1" baseline="-25000" dirty="0" smtClean="0"/>
              <a:t>3</a:t>
            </a:r>
            <a:endParaRPr lang="hu-HU" sz="2000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1155564" y="3718882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hu-HU" sz="2000" b="1" dirty="0" smtClean="0"/>
              <a:t>–</a:t>
            </a:r>
            <a:r>
              <a:rPr lang="hu-HU" sz="2000" b="1" dirty="0" smtClean="0">
                <a:solidFill>
                  <a:srgbClr val="FF0000"/>
                </a:solidFill>
              </a:rPr>
              <a:t>O</a:t>
            </a:r>
            <a:r>
              <a:rPr lang="hu-HU" sz="2000" b="1" dirty="0" smtClean="0"/>
              <a:t>–</a:t>
            </a:r>
            <a:r>
              <a:rPr lang="hu-H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endParaRPr lang="hu-H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376954" y="1765664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smtClean="0"/>
              <a:t>víz</a:t>
            </a:r>
            <a:endParaRPr lang="hu-HU" sz="2400" b="1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3111531" y="1760404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err="1" smtClean="0"/>
              <a:t>hidroxivegyületek</a:t>
            </a:r>
            <a:endParaRPr lang="hu-HU" sz="2400" b="1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6903295" y="1770910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3300"/>
                </a:solidFill>
              </a:rPr>
              <a:t>éterek</a:t>
            </a:r>
            <a:endParaRPr lang="hu-HU" sz="2400" b="1" dirty="0">
              <a:solidFill>
                <a:srgbClr val="FF3300"/>
              </a:solidFill>
            </a:endParaRPr>
          </a:p>
        </p:txBody>
      </p:sp>
      <p:sp>
        <p:nvSpPr>
          <p:cNvPr id="9" name="Lekerekített téglalap 8"/>
          <p:cNvSpPr/>
          <p:nvPr/>
        </p:nvSpPr>
        <p:spPr bwMode="auto">
          <a:xfrm>
            <a:off x="5997257" y="1576552"/>
            <a:ext cx="2956190" cy="3058510"/>
          </a:xfrm>
          <a:prstGeom prst="roundRect">
            <a:avLst>
              <a:gd name="adj" fmla="val 6534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838404"/>
              </p:ext>
            </p:extLst>
          </p:nvPr>
        </p:nvGraphicFramePr>
        <p:xfrm>
          <a:off x="961010" y="2428874"/>
          <a:ext cx="1429777" cy="915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Chem3D XML" r:id="rId3" imgW="3095723" imgH="1981260" progId="Chem3D.Document.9">
                  <p:embed/>
                </p:oleObj>
              </mc:Choice>
              <mc:Fallback>
                <p:oleObj name="Chem3D XML" r:id="rId3" imgW="3095723" imgH="1981260" progId="Chem3D.Documen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1010" y="2428874"/>
                        <a:ext cx="1429777" cy="915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124634"/>
              </p:ext>
            </p:extLst>
          </p:nvPr>
        </p:nvGraphicFramePr>
        <p:xfrm>
          <a:off x="3611179" y="2382983"/>
          <a:ext cx="1796732" cy="1335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" name="Chem3D XML" r:id="rId5" imgW="3305077" imgH="2457540" progId="Chem3D.Document.9">
                  <p:embed/>
                </p:oleObj>
              </mc:Choice>
              <mc:Fallback>
                <p:oleObj name="Chem3D XML" r:id="rId5" imgW="3305077" imgH="2457540" progId="Chem3D.Documen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11179" y="2382983"/>
                        <a:ext cx="1796732" cy="1335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113591"/>
              </p:ext>
            </p:extLst>
          </p:nvPr>
        </p:nvGraphicFramePr>
        <p:xfrm>
          <a:off x="6264636" y="2471598"/>
          <a:ext cx="2349195" cy="1186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Chem3D XML" r:id="rId7" imgW="3924221" imgH="1981260" progId="Chem3D.Document.9">
                  <p:embed/>
                </p:oleObj>
              </mc:Choice>
              <mc:Fallback>
                <p:oleObj name="Chem3D XML" r:id="rId7" imgW="3924221" imgH="1981260" progId="Chem3D.Documen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64636" y="2471598"/>
                        <a:ext cx="2349195" cy="1186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1341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8" grpId="0"/>
      <p:bldP spid="25" grpId="0"/>
      <p:bldP spid="26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zis 18"/>
          <p:cNvSpPr/>
          <p:nvPr/>
        </p:nvSpPr>
        <p:spPr bwMode="auto">
          <a:xfrm rot="1792419">
            <a:off x="3429666" y="2850417"/>
            <a:ext cx="1372549" cy="63862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Ellipszis 12"/>
          <p:cNvSpPr/>
          <p:nvPr/>
        </p:nvSpPr>
        <p:spPr bwMode="auto">
          <a:xfrm rot="1812537">
            <a:off x="244348" y="3858149"/>
            <a:ext cx="1372549" cy="638629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llipszis 13"/>
          <p:cNvSpPr/>
          <p:nvPr/>
        </p:nvSpPr>
        <p:spPr bwMode="auto">
          <a:xfrm rot="20007997">
            <a:off x="1751316" y="3881464"/>
            <a:ext cx="1372549" cy="638629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Ellipszis 10"/>
          <p:cNvSpPr/>
          <p:nvPr/>
        </p:nvSpPr>
        <p:spPr bwMode="auto">
          <a:xfrm>
            <a:off x="873948" y="2441512"/>
            <a:ext cx="666750" cy="638629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Ellipszis 11"/>
          <p:cNvSpPr/>
          <p:nvPr/>
        </p:nvSpPr>
        <p:spPr bwMode="auto">
          <a:xfrm>
            <a:off x="1861946" y="2452018"/>
            <a:ext cx="666750" cy="638629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éterek csoportosítása és elnevezése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472949" y="1876084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Egyszerű éterek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494761" y="1870824"/>
            <a:ext cx="2136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Vegyes éterek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6390445" y="1881330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Gyűrűs éterek</a:t>
            </a:r>
            <a:endParaRPr 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817428" y="3184624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err="1" smtClean="0"/>
              <a:t>di</a:t>
            </a:r>
            <a:r>
              <a:rPr lang="hu-HU" sz="2400" dirty="0" err="1" smtClean="0">
                <a:solidFill>
                  <a:schemeClr val="accent6">
                    <a:lumMod val="75000"/>
                  </a:schemeClr>
                </a:solidFill>
              </a:rPr>
              <a:t>metil</a:t>
            </a:r>
            <a:r>
              <a:rPr lang="hu-HU" sz="2400" dirty="0" err="1" smtClean="0"/>
              <a:t>-</a:t>
            </a:r>
            <a:r>
              <a:rPr lang="hu-HU" sz="2400" dirty="0" err="1" smtClean="0">
                <a:solidFill>
                  <a:srgbClr val="FF0000"/>
                </a:solidFill>
              </a:rPr>
              <a:t>éter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956429" y="4614070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err="1" smtClean="0"/>
              <a:t>di</a:t>
            </a:r>
            <a:r>
              <a:rPr lang="hu-HU" sz="2400" dirty="0" err="1" smtClean="0">
                <a:solidFill>
                  <a:schemeClr val="accent6">
                    <a:lumMod val="75000"/>
                  </a:schemeClr>
                </a:solidFill>
              </a:rPr>
              <a:t>etil</a:t>
            </a:r>
            <a:r>
              <a:rPr lang="hu-HU" sz="2400" dirty="0" err="1" smtClean="0"/>
              <a:t>-</a:t>
            </a:r>
            <a:r>
              <a:rPr lang="hu-HU" sz="2400" dirty="0" err="1" smtClean="0">
                <a:solidFill>
                  <a:srgbClr val="FF0000"/>
                </a:solidFill>
              </a:rPr>
              <a:t>éter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16" name="Ellipszis 15"/>
          <p:cNvSpPr/>
          <p:nvPr/>
        </p:nvSpPr>
        <p:spPr bwMode="auto">
          <a:xfrm>
            <a:off x="5060141" y="2913170"/>
            <a:ext cx="666750" cy="638629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3550408" y="3674351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tx2"/>
                </a:solidFill>
              </a:rPr>
              <a:t>etil</a:t>
            </a:r>
            <a:r>
              <a:rPr lang="hu-HU" sz="2400" dirty="0" smtClean="0"/>
              <a:t>-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</a:rPr>
              <a:t>metil</a:t>
            </a:r>
            <a:r>
              <a:rPr lang="hu-HU" sz="2400" dirty="0" smtClean="0"/>
              <a:t>-</a:t>
            </a:r>
            <a:r>
              <a:rPr lang="hu-HU" sz="2400" dirty="0" smtClean="0">
                <a:solidFill>
                  <a:srgbClr val="FF0000"/>
                </a:solidFill>
              </a:rPr>
              <a:t>éter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6319144" y="3694382"/>
            <a:ext cx="2256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Tetrahidrofurán</a:t>
            </a:r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6635510" y="6069720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1,4-dioxán</a:t>
            </a:r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472950" y="5153519"/>
            <a:ext cx="5111990" cy="16466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2400" dirty="0" smtClean="0"/>
              <a:t>A </a:t>
            </a:r>
            <a:r>
              <a:rPr lang="hu-HU" sz="2400" dirty="0" err="1" smtClean="0"/>
              <a:t>szénhidogéncsoportok</a:t>
            </a:r>
            <a:r>
              <a:rPr lang="hu-HU" sz="2400" dirty="0" smtClean="0"/>
              <a:t> nevéhez </a:t>
            </a:r>
            <a:r>
              <a:rPr lang="hu-HU" sz="2400" b="1" dirty="0" err="1" smtClean="0">
                <a:solidFill>
                  <a:srgbClr val="FF0000"/>
                </a:solidFill>
              </a:rPr>
              <a:t>-éter</a:t>
            </a:r>
            <a:r>
              <a:rPr lang="hu-HU" sz="2400" b="1" dirty="0" smtClean="0">
                <a:solidFill>
                  <a:srgbClr val="FF0000"/>
                </a:solidFill>
              </a:rPr>
              <a:t> </a:t>
            </a:r>
            <a:r>
              <a:rPr lang="hu-HU" sz="2400" dirty="0" smtClean="0"/>
              <a:t>végződést illesztünk.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2400" dirty="0" smtClean="0"/>
              <a:t>A két szénhidrogéncsoport nevét ábécérendben soroljuk fel.</a:t>
            </a:r>
          </a:p>
        </p:txBody>
      </p:sp>
      <p:graphicFrame>
        <p:nvGraphicFramePr>
          <p:cNvPr id="20" name="Objektum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225688"/>
              </p:ext>
            </p:extLst>
          </p:nvPr>
        </p:nvGraphicFramePr>
        <p:xfrm>
          <a:off x="6729456" y="2525768"/>
          <a:ext cx="1466283" cy="1083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" name="CS ChemDraw Drawing" r:id="rId3" imgW="1040552" imgH="767610" progId="ChemDraw.Document.6.0">
                  <p:embed/>
                </p:oleObj>
              </mc:Choice>
              <mc:Fallback>
                <p:oleObj name="CS ChemDraw Drawing" r:id="rId3" imgW="1040552" imgH="7676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29456" y="2525768"/>
                        <a:ext cx="1466283" cy="1083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um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475222"/>
              </p:ext>
            </p:extLst>
          </p:nvPr>
        </p:nvGraphicFramePr>
        <p:xfrm>
          <a:off x="6716756" y="4663926"/>
          <a:ext cx="1528964" cy="1289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" name="CS ChemDraw Drawing" r:id="rId5" imgW="1084584" imgH="913950" progId="ChemDraw.Document.6.0">
                  <p:embed/>
                </p:oleObj>
              </mc:Choice>
              <mc:Fallback>
                <p:oleObj name="CS ChemDraw Drawing" r:id="rId5" imgW="1084584" imgH="9139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16756" y="4663926"/>
                        <a:ext cx="1528964" cy="1289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um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208483"/>
              </p:ext>
            </p:extLst>
          </p:nvPr>
        </p:nvGraphicFramePr>
        <p:xfrm>
          <a:off x="919458" y="2384181"/>
          <a:ext cx="1534885" cy="52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" name="CS ChemDraw Drawing" r:id="rId7" imgW="1084854" imgH="369900" progId="ChemDraw.Document.6.0">
                  <p:embed/>
                </p:oleObj>
              </mc:Choice>
              <mc:Fallback>
                <p:oleObj name="CS ChemDraw Drawing" r:id="rId7" imgW="1084854" imgH="3699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9458" y="2384181"/>
                        <a:ext cx="1534885" cy="52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ktum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392340"/>
              </p:ext>
            </p:extLst>
          </p:nvPr>
        </p:nvGraphicFramePr>
        <p:xfrm>
          <a:off x="444013" y="3914708"/>
          <a:ext cx="2467505" cy="671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" name="CS ChemDraw Drawing" r:id="rId9" imgW="1742898" imgH="475200" progId="ChemDraw.Document.6.0">
                  <p:embed/>
                </p:oleObj>
              </mc:Choice>
              <mc:Fallback>
                <p:oleObj name="CS ChemDraw Drawing" r:id="rId9" imgW="1742898" imgH="4752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4013" y="3914708"/>
                        <a:ext cx="2467505" cy="671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um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568707"/>
              </p:ext>
            </p:extLst>
          </p:nvPr>
        </p:nvGraphicFramePr>
        <p:xfrm>
          <a:off x="3602364" y="2819400"/>
          <a:ext cx="2002318" cy="674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" name="CS ChemDraw Drawing" r:id="rId11" imgW="1413876" imgH="476550" progId="ChemDraw.Document.6.0">
                  <p:embed/>
                </p:oleObj>
              </mc:Choice>
              <mc:Fallback>
                <p:oleObj name="CS ChemDraw Drawing" r:id="rId11" imgW="1413876" imgH="4765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02364" y="2819400"/>
                        <a:ext cx="2002318" cy="674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28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14" grpId="0" animBg="1"/>
      <p:bldP spid="11" grpId="0" animBg="1"/>
      <p:bldP spid="12" grpId="0" animBg="1"/>
      <p:bldP spid="3" grpId="0"/>
      <p:bldP spid="4" grpId="0"/>
      <p:bldP spid="5" grpId="0"/>
      <p:bldP spid="8" grpId="0"/>
      <p:bldP spid="9" grpId="0"/>
      <p:bldP spid="16" grpId="0" animBg="1"/>
      <p:bldP spid="18" grpId="0"/>
      <p:bldP spid="26" grpId="0"/>
      <p:bldP spid="28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ekerekített téglalap 37"/>
          <p:cNvSpPr/>
          <p:nvPr/>
        </p:nvSpPr>
        <p:spPr bwMode="auto">
          <a:xfrm>
            <a:off x="5680364" y="5305425"/>
            <a:ext cx="3371621" cy="14097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199" y="277813"/>
            <a:ext cx="8413843" cy="1139825"/>
          </a:xfrm>
        </p:spPr>
        <p:txBody>
          <a:bodyPr/>
          <a:lstStyle/>
          <a:p>
            <a:r>
              <a:rPr lang="hu-HU" dirty="0" smtClean="0"/>
              <a:t>Az éterek molekulaszerkezete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956542" y="3550320"/>
            <a:ext cx="721000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2400" dirty="0" smtClean="0"/>
              <a:t>Az </a:t>
            </a:r>
            <a:r>
              <a:rPr lang="hu-HU" sz="2400" dirty="0">
                <a:solidFill>
                  <a:srgbClr val="FF3300"/>
                </a:solidFill>
              </a:rPr>
              <a:t>oxigén</a:t>
            </a:r>
            <a:r>
              <a:rPr lang="hu-HU" sz="2400" dirty="0"/>
              <a:t> nem befolyásolja </a:t>
            </a:r>
            <a:r>
              <a:rPr lang="hu-HU" sz="2400" dirty="0" smtClean="0"/>
              <a:t>jelentősen a molekula alakját.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2400" dirty="0"/>
              <a:t>A</a:t>
            </a:r>
            <a:r>
              <a:rPr lang="hu-HU" sz="2400" dirty="0" smtClean="0"/>
              <a:t>z éterek molekulái </a:t>
            </a:r>
            <a:r>
              <a:rPr lang="hu-HU" sz="2400" dirty="0" smtClean="0">
                <a:solidFill>
                  <a:srgbClr val="0000CC"/>
                </a:solidFill>
              </a:rPr>
              <a:t>kismértékben polárisak</a:t>
            </a:r>
            <a:r>
              <a:rPr lang="hu-HU" sz="2400" dirty="0" smtClean="0"/>
              <a:t>.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2400" dirty="0" smtClean="0"/>
              <a:t>Összegképletük: C</a:t>
            </a:r>
            <a:r>
              <a:rPr lang="hu-HU" sz="2400" baseline="-25000" dirty="0" smtClean="0"/>
              <a:t>n</a:t>
            </a:r>
            <a:r>
              <a:rPr lang="hu-HU" sz="2400" dirty="0" smtClean="0"/>
              <a:t>H</a:t>
            </a:r>
            <a:r>
              <a:rPr lang="hu-HU" sz="2400" baseline="-25000" dirty="0" smtClean="0"/>
              <a:t>2n+2</a:t>
            </a:r>
            <a:r>
              <a:rPr lang="hu-HU" sz="2400" dirty="0" smtClean="0"/>
              <a:t>O </a:t>
            </a:r>
          </a:p>
          <a:p>
            <a:pPr marL="365125">
              <a:lnSpc>
                <a:spcPct val="150000"/>
              </a:lnSpc>
              <a:buClr>
                <a:schemeClr val="tx1"/>
              </a:buClr>
            </a:pPr>
            <a:r>
              <a:rPr lang="hu-HU" sz="2000" dirty="0" smtClean="0"/>
              <a:t>(az alkoholokkal szerkezeti izomerek)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1921005" y="1734201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err="1" smtClean="0"/>
              <a:t>Alkán</a:t>
            </a:r>
            <a:endParaRPr lang="hu-HU" sz="2400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6354789" y="1728941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Éter</a:t>
            </a:r>
            <a:endParaRPr lang="hu-HU" sz="2400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8055705" y="5757165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C</a:t>
            </a:r>
            <a:r>
              <a:rPr lang="hu-HU" sz="2000" baseline="-25000" dirty="0" smtClean="0"/>
              <a:t>2</a:t>
            </a:r>
            <a:r>
              <a:rPr lang="hu-HU" sz="2000" dirty="0" smtClean="0"/>
              <a:t>H</a:t>
            </a:r>
            <a:r>
              <a:rPr lang="hu-HU" sz="2000" baseline="-25000" dirty="0" smtClean="0"/>
              <a:t>6</a:t>
            </a:r>
            <a:r>
              <a:rPr lang="hu-HU" sz="2000" dirty="0" smtClean="0">
                <a:solidFill>
                  <a:srgbClr val="FF0000"/>
                </a:solidFill>
              </a:rPr>
              <a:t>O</a:t>
            </a:r>
            <a:endParaRPr lang="hu-HU" sz="2000" dirty="0">
              <a:solidFill>
                <a:srgbClr val="FF0000"/>
              </a:solidFill>
            </a:endParaRPr>
          </a:p>
        </p:txBody>
      </p:sp>
      <p:sp>
        <p:nvSpPr>
          <p:cNvPr id="37" name="Jobb oldali kapcsos zárójel 36"/>
          <p:cNvSpPr/>
          <p:nvPr/>
        </p:nvSpPr>
        <p:spPr bwMode="auto">
          <a:xfrm>
            <a:off x="7580913" y="5528974"/>
            <a:ext cx="256493" cy="880751"/>
          </a:xfrm>
          <a:prstGeom prst="rightBrace">
            <a:avLst>
              <a:gd name="adj1" fmla="val 46701"/>
              <a:gd name="adj2" fmla="val 50000"/>
            </a:avLst>
          </a:prstGeom>
          <a:noFill/>
          <a:ln w="2857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63520"/>
              </p:ext>
            </p:extLst>
          </p:nvPr>
        </p:nvGraphicFramePr>
        <p:xfrm>
          <a:off x="529578" y="2317459"/>
          <a:ext cx="3599329" cy="909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" name="CS ChemDraw Drawing" r:id="rId3" imgW="2404723" imgH="607770" progId="ChemDraw.Document.6.0">
                  <p:embed/>
                </p:oleObj>
              </mc:Choice>
              <mc:Fallback>
                <p:oleObj name="CS ChemDraw Drawing" r:id="rId3" imgW="2404723" imgH="6077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578" y="2317459"/>
                        <a:ext cx="3599329" cy="909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075969"/>
              </p:ext>
            </p:extLst>
          </p:nvPr>
        </p:nvGraphicFramePr>
        <p:xfrm>
          <a:off x="4984587" y="2326984"/>
          <a:ext cx="3596953" cy="909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" name="CS ChemDraw Drawing" r:id="rId5" imgW="2402832" imgH="607770" progId="ChemDraw.Document.6.0">
                  <p:embed/>
                </p:oleObj>
              </mc:Choice>
              <mc:Fallback>
                <p:oleObj name="CS ChemDraw Drawing" r:id="rId5" imgW="2402832" imgH="6077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587" y="2326984"/>
                        <a:ext cx="3596953" cy="909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059104"/>
              </p:ext>
            </p:extLst>
          </p:nvPr>
        </p:nvGraphicFramePr>
        <p:xfrm>
          <a:off x="5973035" y="5977743"/>
          <a:ext cx="1435665" cy="660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" name="CS ChemDraw Drawing" r:id="rId7" imgW="1034339" imgH="476550" progId="ChemDraw.Document.6.0">
                  <p:embed/>
                </p:oleObj>
              </mc:Choice>
              <mc:Fallback>
                <p:oleObj name="CS ChemDraw Drawing" r:id="rId7" imgW="1034339" imgH="4765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73035" y="5977743"/>
                        <a:ext cx="1435665" cy="660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810068"/>
              </p:ext>
            </p:extLst>
          </p:nvPr>
        </p:nvGraphicFramePr>
        <p:xfrm>
          <a:off x="5948431" y="5452774"/>
          <a:ext cx="1503925" cy="513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" name="CS ChemDraw Drawing" r:id="rId9" imgW="1084854" imgH="369900" progId="ChemDraw.Document.6.0">
                  <p:embed/>
                </p:oleObj>
              </mc:Choice>
              <mc:Fallback>
                <p:oleObj name="CS ChemDraw Drawing" r:id="rId9" imgW="1084854" imgH="3699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48431" y="5452774"/>
                        <a:ext cx="1503925" cy="513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43628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3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199" y="277813"/>
            <a:ext cx="8413843" cy="1139825"/>
          </a:xfrm>
        </p:spPr>
        <p:txBody>
          <a:bodyPr/>
          <a:lstStyle/>
          <a:p>
            <a:r>
              <a:rPr lang="hu-HU" dirty="0" smtClean="0"/>
              <a:t>Az éterek fizikai tulajdonságai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75542" y="1529267"/>
            <a:ext cx="81722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2400" dirty="0" smtClean="0"/>
              <a:t>Fizikai tulajdonságaik a szénhidrogénekéhez hasonló.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hu-HU" sz="2400" dirty="0"/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hu-HU" sz="2400" dirty="0" smtClean="0"/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2400" dirty="0" smtClean="0"/>
              <a:t>Forráspontjuk lényegesen alacsonyabb a megfelelő alkoholokénál.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105854" y="5166995"/>
            <a:ext cx="4756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0000CC"/>
                </a:solidFill>
                <a:latin typeface="+mn-lt"/>
              </a:rPr>
              <a:t>M</a:t>
            </a:r>
            <a:r>
              <a:rPr lang="hu-HU" sz="2400" dirty="0" smtClean="0">
                <a:solidFill>
                  <a:srgbClr val="0000CC"/>
                </a:solidFill>
                <a:latin typeface="+mn-lt"/>
              </a:rPr>
              <a:t>ilyen az éterek vízoldhatósága?</a:t>
            </a:r>
            <a:endParaRPr lang="hu-HU" sz="2400" dirty="0">
              <a:solidFill>
                <a:srgbClr val="0000CC"/>
              </a:solidFill>
              <a:latin typeface="+mn-lt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229508"/>
              </p:ext>
            </p:extLst>
          </p:nvPr>
        </p:nvGraphicFramePr>
        <p:xfrm>
          <a:off x="1562099" y="2123199"/>
          <a:ext cx="5179319" cy="15849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95476"/>
                <a:gridCol w="1876425"/>
                <a:gridCol w="14074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Név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Képlet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err="1" smtClean="0"/>
                        <a:t>Fp</a:t>
                      </a:r>
                      <a:r>
                        <a:rPr lang="hu-HU" sz="2000" dirty="0" smtClean="0"/>
                        <a:t>. (</a:t>
                      </a:r>
                      <a:r>
                        <a:rPr lang="hu-HU" sz="2000" dirty="0" err="1" smtClean="0"/>
                        <a:t>°c</a:t>
                      </a:r>
                      <a:r>
                        <a:rPr lang="hu-HU" sz="2000" dirty="0" smtClean="0"/>
                        <a:t>)</a:t>
                      </a:r>
                      <a:endParaRPr lang="hu-H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0" dirty="0" smtClean="0"/>
                        <a:t>Propán</a:t>
                      </a:r>
                      <a:endParaRPr lang="hu-H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0" dirty="0" smtClean="0"/>
                        <a:t>CH</a:t>
                      </a:r>
                      <a:r>
                        <a:rPr lang="hu-HU" sz="2000" b="0" baseline="-25000" dirty="0" smtClean="0"/>
                        <a:t>3</a:t>
                      </a:r>
                      <a:r>
                        <a:rPr lang="hu-HU" sz="2000" b="0" dirty="0" smtClean="0"/>
                        <a:t>-CH</a:t>
                      </a:r>
                      <a:r>
                        <a:rPr lang="hu-HU" sz="2000" b="0" baseline="-25000" dirty="0" smtClean="0"/>
                        <a:t>2</a:t>
                      </a:r>
                      <a:r>
                        <a:rPr lang="hu-HU" sz="2000" b="0" dirty="0" smtClean="0"/>
                        <a:t>-CH</a:t>
                      </a:r>
                      <a:r>
                        <a:rPr lang="hu-HU" sz="2000" b="0" baseline="-25000" dirty="0" smtClean="0"/>
                        <a:t>3</a:t>
                      </a:r>
                      <a:endParaRPr lang="hu-HU" sz="20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/>
                        <a:t>-42</a:t>
                      </a:r>
                      <a:endParaRPr lang="hu-HU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0" dirty="0" err="1" smtClean="0"/>
                        <a:t>Dimetil-éter</a:t>
                      </a:r>
                      <a:endParaRPr lang="hu-H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0" dirty="0" smtClean="0"/>
                        <a:t>CH</a:t>
                      </a:r>
                      <a:r>
                        <a:rPr lang="hu-HU" sz="2000" b="0" baseline="-25000" dirty="0" smtClean="0"/>
                        <a:t>3</a:t>
                      </a:r>
                      <a:r>
                        <a:rPr lang="hu-HU" sz="2000" b="0" dirty="0" smtClean="0"/>
                        <a:t>-</a:t>
                      </a:r>
                      <a:r>
                        <a:rPr lang="hu-HU" sz="2000" b="0" dirty="0" smtClean="0">
                          <a:solidFill>
                            <a:srgbClr val="FF3300"/>
                          </a:solidFill>
                        </a:rPr>
                        <a:t>O</a:t>
                      </a:r>
                      <a:r>
                        <a:rPr lang="hu-HU" sz="2000" b="0" dirty="0" smtClean="0"/>
                        <a:t>-CH</a:t>
                      </a:r>
                      <a:r>
                        <a:rPr lang="hu-HU" sz="2000" b="0" baseline="-25000" dirty="0" smtClean="0"/>
                        <a:t>3</a:t>
                      </a:r>
                      <a:endParaRPr lang="hu-HU" sz="20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/>
                        <a:t>-24</a:t>
                      </a:r>
                      <a:endParaRPr lang="hu-HU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0" dirty="0" smtClean="0"/>
                        <a:t>Etanol</a:t>
                      </a:r>
                      <a:endParaRPr lang="hu-H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dirty="0" smtClean="0"/>
                        <a:t>CH</a:t>
                      </a:r>
                      <a:r>
                        <a:rPr lang="hu-HU" sz="2000" b="0" baseline="-25000" dirty="0" smtClean="0"/>
                        <a:t>3</a:t>
                      </a:r>
                      <a:r>
                        <a:rPr lang="hu-HU" sz="2000" b="0" dirty="0" smtClean="0"/>
                        <a:t>-CH</a:t>
                      </a:r>
                      <a:r>
                        <a:rPr lang="hu-HU" sz="2000" b="0" baseline="-25000" dirty="0" smtClean="0"/>
                        <a:t>2</a:t>
                      </a:r>
                      <a:r>
                        <a:rPr lang="hu-HU" sz="2000" b="0" dirty="0" smtClean="0"/>
                        <a:t>-</a:t>
                      </a:r>
                      <a:r>
                        <a:rPr lang="hu-HU" sz="2000" b="0" dirty="0" smtClean="0">
                          <a:solidFill>
                            <a:srgbClr val="FF3300"/>
                          </a:solidFill>
                        </a:rPr>
                        <a:t>O</a:t>
                      </a:r>
                      <a:r>
                        <a:rPr lang="hu-HU" sz="2000" b="0" dirty="0" smtClean="0"/>
                        <a:t>H</a:t>
                      </a:r>
                      <a:endParaRPr lang="hu-HU" sz="2000" b="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/>
                        <a:t>+78</a:t>
                      </a:r>
                      <a:endParaRPr lang="hu-HU" sz="20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églalap 5"/>
          <p:cNvSpPr/>
          <p:nvPr/>
        </p:nvSpPr>
        <p:spPr>
          <a:xfrm>
            <a:off x="7208520" y="2531702"/>
            <a:ext cx="1874520" cy="954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Nincs </a:t>
            </a:r>
            <a:r>
              <a:rPr lang="hu-HU" dirty="0"/>
              <a:t>lehetőség </a:t>
            </a:r>
            <a:r>
              <a:rPr lang="hu-HU" b="1" i="1" dirty="0"/>
              <a:t>hidrogénkötés </a:t>
            </a:r>
            <a:r>
              <a:rPr lang="hu-HU" dirty="0" smtClean="0"/>
              <a:t>létesítésére!</a:t>
            </a:r>
            <a:endParaRPr lang="hu-HU" dirty="0"/>
          </a:p>
        </p:txBody>
      </p:sp>
      <p:sp>
        <p:nvSpPr>
          <p:cNvPr id="16" name="Jobb oldali kapcsos zárójel 15"/>
          <p:cNvSpPr/>
          <p:nvPr/>
        </p:nvSpPr>
        <p:spPr bwMode="auto">
          <a:xfrm>
            <a:off x="6904026" y="2559481"/>
            <a:ext cx="256493" cy="755220"/>
          </a:xfrm>
          <a:prstGeom prst="rightBrace">
            <a:avLst>
              <a:gd name="adj1" fmla="val 46701"/>
              <a:gd name="adj2" fmla="val 50000"/>
            </a:avLst>
          </a:prstGeom>
          <a:noFill/>
          <a:ln w="2857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17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éterek előfordulása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75542" y="1529267"/>
            <a:ext cx="81722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2400" dirty="0" smtClean="0"/>
              <a:t>Az egyszerűbb éterek mind mesterséges vegyületek.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2400" dirty="0" smtClean="0"/>
              <a:t>A természetben azonban számos étercsoportot tartalmazó vegyület található.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165476" y="3226755"/>
            <a:ext cx="1449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400" dirty="0" smtClean="0"/>
              <a:t>Pl.: 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1257300" y="6501199"/>
            <a:ext cx="7826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*Az alkaloidok természetes eredetű, nitrogént is tartalmazó összetett gyűrűs szerves vegyületek.</a:t>
            </a:r>
            <a:endParaRPr lang="hu-HU" sz="14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971303" y="5693111"/>
            <a:ext cx="8145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Feladat:</a:t>
            </a:r>
          </a:p>
          <a:p>
            <a:r>
              <a:rPr lang="hu-HU" sz="2400" dirty="0" smtClean="0"/>
              <a:t>Karikázzuk be a molekulák képletében az étercsoportokat!</a:t>
            </a:r>
            <a:endParaRPr lang="en-US" sz="2400" dirty="0"/>
          </a:p>
        </p:txBody>
      </p:sp>
      <p:graphicFrame>
        <p:nvGraphicFramePr>
          <p:cNvPr id="15" name="Objektum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712215"/>
              </p:ext>
            </p:extLst>
          </p:nvPr>
        </p:nvGraphicFramePr>
        <p:xfrm>
          <a:off x="5481738" y="3134089"/>
          <a:ext cx="1318665" cy="863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CS ChemDraw Drawing" r:id="rId3" imgW="1974672" imgH="1293300" progId="ChemDraw.Document.6.0">
                  <p:embed/>
                </p:oleObj>
              </mc:Choice>
              <mc:Fallback>
                <p:oleObj name="CS ChemDraw Drawing" r:id="rId3" imgW="1974672" imgH="12933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1738" y="3134089"/>
                        <a:ext cx="1318665" cy="863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um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891461"/>
              </p:ext>
            </p:extLst>
          </p:nvPr>
        </p:nvGraphicFramePr>
        <p:xfrm>
          <a:off x="962757" y="4331090"/>
          <a:ext cx="1446928" cy="1350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CS ChemDraw Drawing" r:id="rId5" imgW="2166736" imgH="2022030" progId="ChemDraw.Document.6.0">
                  <p:embed/>
                </p:oleObj>
              </mc:Choice>
              <mc:Fallback>
                <p:oleObj name="CS ChemDraw Drawing" r:id="rId5" imgW="2166736" imgH="20220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2757" y="4331090"/>
                        <a:ext cx="1446928" cy="1350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um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502274"/>
              </p:ext>
            </p:extLst>
          </p:nvPr>
        </p:nvGraphicFramePr>
        <p:xfrm>
          <a:off x="4170171" y="4542019"/>
          <a:ext cx="1250824" cy="1373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CS ChemDraw Drawing" r:id="rId7" imgW="1872562" imgH="2056860" progId="ChemDraw.Document.6.0">
                  <p:embed/>
                </p:oleObj>
              </mc:Choice>
              <mc:Fallback>
                <p:oleObj name="CS ChemDraw Drawing" r:id="rId7" imgW="1872562" imgH="20568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70171" y="4542019"/>
                        <a:ext cx="1250824" cy="1373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um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103746"/>
              </p:ext>
            </p:extLst>
          </p:nvPr>
        </p:nvGraphicFramePr>
        <p:xfrm>
          <a:off x="6457607" y="4461849"/>
          <a:ext cx="1598510" cy="1373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CS ChemDraw Drawing" r:id="rId9" imgW="2393648" imgH="2057130" progId="ChemDraw.Document.6.0">
                  <p:embed/>
                </p:oleObj>
              </mc:Choice>
              <mc:Fallback>
                <p:oleObj name="CS ChemDraw Drawing" r:id="rId9" imgW="2393648" imgH="20571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57607" y="4461849"/>
                        <a:ext cx="1598510" cy="1373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églalap 19"/>
          <p:cNvSpPr/>
          <p:nvPr/>
        </p:nvSpPr>
        <p:spPr>
          <a:xfrm>
            <a:off x="8000660" y="4867227"/>
            <a:ext cx="898003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dirty="0" smtClean="0"/>
              <a:t>heroin</a:t>
            </a:r>
            <a:endParaRPr lang="hu-HU" sz="2000" dirty="0"/>
          </a:p>
        </p:txBody>
      </p:sp>
      <p:sp>
        <p:nvSpPr>
          <p:cNvPr id="21" name="Téglalap 20"/>
          <p:cNvSpPr/>
          <p:nvPr/>
        </p:nvSpPr>
        <p:spPr>
          <a:xfrm>
            <a:off x="5268774" y="4869040"/>
            <a:ext cx="896399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dirty="0" smtClean="0"/>
              <a:t>morfin</a:t>
            </a:r>
            <a:endParaRPr lang="hu-HU" sz="2000" dirty="0"/>
          </a:p>
        </p:txBody>
      </p:sp>
      <p:sp>
        <p:nvSpPr>
          <p:cNvPr id="22" name="Téglalap 21"/>
          <p:cNvSpPr/>
          <p:nvPr/>
        </p:nvSpPr>
        <p:spPr>
          <a:xfrm>
            <a:off x="2418456" y="4869040"/>
            <a:ext cx="713657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dirty="0" smtClean="0"/>
              <a:t>kinin</a:t>
            </a:r>
            <a:endParaRPr lang="hu-HU" sz="2000" dirty="0"/>
          </a:p>
        </p:txBody>
      </p:sp>
      <p:sp>
        <p:nvSpPr>
          <p:cNvPr id="23" name="Téglalap 22"/>
          <p:cNvSpPr/>
          <p:nvPr/>
        </p:nvSpPr>
        <p:spPr>
          <a:xfrm>
            <a:off x="6884874" y="3168666"/>
            <a:ext cx="1410964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dirty="0" smtClean="0"/>
              <a:t>szőlőcukor</a:t>
            </a:r>
            <a:endParaRPr lang="hu-HU" sz="20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1941733" y="3259511"/>
            <a:ext cx="5644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szénhidrátok, pl.: 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1941733" y="3962940"/>
            <a:ext cx="3775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számos </a:t>
            </a:r>
            <a:r>
              <a:rPr lang="hu-HU" sz="2400" i="1" dirty="0" smtClean="0"/>
              <a:t>alkaloid*</a:t>
            </a:r>
            <a:r>
              <a:rPr lang="hu-HU" sz="2400" dirty="0" smtClean="0"/>
              <a:t>, pl.:</a:t>
            </a:r>
          </a:p>
        </p:txBody>
      </p:sp>
    </p:spTree>
    <p:extLst>
      <p:ext uri="{BB962C8B-B14F-4D97-AF65-F5344CB8AC3E}">
        <p14:creationId xmlns:p14="http://schemas.microsoft.com/office/powerpoint/2010/main" val="425924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199" y="277813"/>
            <a:ext cx="8413843" cy="1139825"/>
          </a:xfrm>
        </p:spPr>
        <p:txBody>
          <a:bodyPr/>
          <a:lstStyle/>
          <a:p>
            <a:r>
              <a:rPr lang="hu-HU" dirty="0" smtClean="0"/>
              <a:t>Az </a:t>
            </a:r>
            <a:r>
              <a:rPr lang="hu-HU" dirty="0"/>
              <a:t>éterek </a:t>
            </a:r>
            <a:r>
              <a:rPr lang="hu-HU" dirty="0" smtClean="0"/>
              <a:t>előállítása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956542" y="1834067"/>
            <a:ext cx="7210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2400" dirty="0" smtClean="0"/>
              <a:t>Az </a:t>
            </a:r>
            <a:r>
              <a:rPr lang="hu-HU" sz="2400" b="1" i="1" dirty="0" smtClean="0"/>
              <a:t>egyszerű (szimmetrikus) étereket </a:t>
            </a:r>
            <a:r>
              <a:rPr lang="hu-HU" sz="2400" dirty="0" smtClean="0"/>
              <a:t>alkoholból állítjuk elő vízelvonással: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158240" y="3150215"/>
            <a:ext cx="5830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2 R–</a:t>
            </a:r>
            <a:r>
              <a:rPr lang="hu-HU" sz="2400" dirty="0" smtClean="0">
                <a:solidFill>
                  <a:srgbClr val="FF3300"/>
                </a:solidFill>
              </a:rPr>
              <a:t>O</a:t>
            </a:r>
            <a:r>
              <a:rPr lang="hu-HU" sz="2400" dirty="0" smtClean="0"/>
              <a:t>H			R–</a:t>
            </a:r>
            <a:r>
              <a:rPr lang="hu-HU" sz="2400" dirty="0" smtClean="0">
                <a:solidFill>
                  <a:srgbClr val="FF3300"/>
                </a:solidFill>
              </a:rPr>
              <a:t>O</a:t>
            </a:r>
            <a:r>
              <a:rPr lang="hu-HU" sz="2400" dirty="0" smtClean="0"/>
              <a:t>–R + H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O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158240" y="376428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(alkohol)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013960" y="376428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(éter)</a:t>
            </a:r>
            <a:endParaRPr lang="hu-HU" dirty="0"/>
          </a:p>
        </p:txBody>
      </p:sp>
      <p:cxnSp>
        <p:nvCxnSpPr>
          <p:cNvPr id="8" name="Egyenes összekötő nyíllal 7"/>
          <p:cNvCxnSpPr/>
          <p:nvPr/>
        </p:nvCxnSpPr>
        <p:spPr bwMode="auto">
          <a:xfrm>
            <a:off x="2819400" y="3384619"/>
            <a:ext cx="16002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Szövegdoboz 8"/>
          <p:cNvSpPr txBox="1"/>
          <p:nvPr/>
        </p:nvSpPr>
        <p:spPr>
          <a:xfrm>
            <a:off x="2425734" y="4380190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CH</a:t>
            </a:r>
            <a:r>
              <a:rPr lang="hu-HU" sz="2400" baseline="-25000" dirty="0" smtClean="0"/>
              <a:t>3</a:t>
            </a:r>
            <a:r>
              <a:rPr lang="hu-HU" sz="2400" dirty="0" smtClean="0"/>
              <a:t>–CH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–</a:t>
            </a:r>
            <a:r>
              <a:rPr lang="hu-HU" sz="2400" dirty="0" smtClean="0">
                <a:solidFill>
                  <a:srgbClr val="FF3300"/>
                </a:solidFill>
              </a:rPr>
              <a:t>O</a:t>
            </a:r>
            <a:r>
              <a:rPr lang="hu-HU" sz="2400" dirty="0" smtClean="0">
                <a:solidFill>
                  <a:srgbClr val="0000CC"/>
                </a:solidFill>
              </a:rPr>
              <a:t>H</a:t>
            </a:r>
            <a:endParaRPr lang="hu-HU" sz="2400" dirty="0">
              <a:solidFill>
                <a:srgbClr val="0000CC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612315" y="5790760"/>
            <a:ext cx="4272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CH</a:t>
            </a:r>
            <a:r>
              <a:rPr lang="hu-HU" sz="2400" baseline="-25000" dirty="0" smtClean="0"/>
              <a:t>3</a:t>
            </a:r>
            <a:r>
              <a:rPr lang="hu-HU" sz="2400" dirty="0" smtClean="0"/>
              <a:t>–CH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–</a:t>
            </a:r>
            <a:r>
              <a:rPr lang="hu-HU" sz="2400" dirty="0" smtClean="0">
                <a:solidFill>
                  <a:srgbClr val="FF3300"/>
                </a:solidFill>
              </a:rPr>
              <a:t>O</a:t>
            </a:r>
            <a:r>
              <a:rPr lang="hu-HU" sz="2400" dirty="0" smtClean="0"/>
              <a:t>–CH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–CH</a:t>
            </a:r>
            <a:r>
              <a:rPr lang="hu-HU" sz="2400" baseline="-25000" dirty="0" smtClean="0"/>
              <a:t>3</a:t>
            </a:r>
            <a:r>
              <a:rPr lang="hu-HU" sz="2400" dirty="0" smtClean="0"/>
              <a:t> + </a:t>
            </a:r>
            <a:r>
              <a:rPr lang="hu-HU" sz="2400" dirty="0" smtClean="0">
                <a:solidFill>
                  <a:srgbClr val="0000CC"/>
                </a:solidFill>
              </a:rPr>
              <a:t>H</a:t>
            </a:r>
            <a:r>
              <a:rPr lang="hu-HU" sz="2400" baseline="-25000" dirty="0" smtClean="0">
                <a:solidFill>
                  <a:srgbClr val="0000CC"/>
                </a:solidFill>
              </a:rPr>
              <a:t>2</a:t>
            </a:r>
            <a:r>
              <a:rPr lang="hu-HU" sz="2400" dirty="0" smtClean="0">
                <a:solidFill>
                  <a:srgbClr val="FF0000"/>
                </a:solidFill>
              </a:rPr>
              <a:t>O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534003" y="4380189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+ </a:t>
            </a:r>
            <a:r>
              <a:rPr lang="hu-HU" sz="2400" dirty="0" smtClean="0">
                <a:solidFill>
                  <a:srgbClr val="FF3300"/>
                </a:solidFill>
              </a:rPr>
              <a:t>O</a:t>
            </a:r>
            <a:r>
              <a:rPr lang="hu-HU" sz="2400" dirty="0" smtClean="0">
                <a:solidFill>
                  <a:srgbClr val="0000CC"/>
                </a:solidFill>
              </a:rPr>
              <a:t>H</a:t>
            </a:r>
            <a:r>
              <a:rPr lang="hu-HU" sz="2400" dirty="0" smtClean="0"/>
              <a:t>–CH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–CH</a:t>
            </a:r>
            <a:r>
              <a:rPr lang="hu-HU" sz="2400" baseline="-25000" dirty="0" smtClean="0"/>
              <a:t>3</a:t>
            </a:r>
            <a:endParaRPr lang="hu-HU" sz="2400" dirty="0">
              <a:solidFill>
                <a:srgbClr val="0000CC"/>
              </a:solidFill>
            </a:endParaRPr>
          </a:p>
        </p:txBody>
      </p:sp>
      <p:sp>
        <p:nvSpPr>
          <p:cNvPr id="13" name="Téglalap 12"/>
          <p:cNvSpPr/>
          <p:nvPr/>
        </p:nvSpPr>
        <p:spPr bwMode="auto">
          <a:xfrm>
            <a:off x="4227662" y="4366742"/>
            <a:ext cx="1154347" cy="461665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Egyenes összekötő nyíllal 13"/>
          <p:cNvCxnSpPr/>
          <p:nvPr/>
        </p:nvCxnSpPr>
        <p:spPr bwMode="auto">
          <a:xfrm>
            <a:off x="4708135" y="5002527"/>
            <a:ext cx="0" cy="5652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Szövegdoboz 15"/>
          <p:cNvSpPr txBox="1"/>
          <p:nvPr/>
        </p:nvSpPr>
        <p:spPr>
          <a:xfrm>
            <a:off x="4880610" y="5040627"/>
            <a:ext cx="1858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H</a:t>
            </a:r>
            <a:r>
              <a:rPr lang="hu-HU" sz="2000" baseline="-25000" dirty="0" smtClean="0"/>
              <a:t>2</a:t>
            </a:r>
            <a:r>
              <a:rPr lang="hu-HU" sz="2000" dirty="0" smtClean="0"/>
              <a:t>SO</a:t>
            </a:r>
            <a:r>
              <a:rPr lang="hu-HU" sz="2000" baseline="-25000" dirty="0" smtClean="0"/>
              <a:t>4</a:t>
            </a:r>
            <a:r>
              <a:rPr lang="hu-HU" sz="2000" dirty="0" smtClean="0"/>
              <a:t>, 130 </a:t>
            </a:r>
            <a:r>
              <a:rPr lang="hu-HU" sz="2000" dirty="0" smtClean="0">
                <a:latin typeface="Arial"/>
                <a:cs typeface="Arial"/>
              </a:rPr>
              <a:t>°C</a:t>
            </a:r>
            <a:endParaRPr lang="hu-HU" sz="20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3695700" y="6286500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err="1" smtClean="0"/>
              <a:t>dietil-éter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9600385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éterek felhasználása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762000" y="1828800"/>
            <a:ext cx="616131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/>
              <a:t>dietil-éter</a:t>
            </a:r>
            <a:r>
              <a:rPr lang="hu-HU" sz="2400" b="1" dirty="0" smtClean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oldószer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(régen altatásra használták)</a:t>
            </a:r>
          </a:p>
          <a:p>
            <a:endParaRPr lang="hu-HU" sz="2000" dirty="0" smtClean="0"/>
          </a:p>
          <a:p>
            <a:endParaRPr lang="hu-HU" sz="2000" dirty="0"/>
          </a:p>
          <a:p>
            <a:r>
              <a:rPr lang="hu-HU" sz="2400" b="1" dirty="0" err="1" smtClean="0"/>
              <a:t>tetrahidrofurán</a:t>
            </a:r>
            <a:r>
              <a:rPr lang="hu-HU" sz="2400" b="1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oldószer (PVC gyártás, lakkok)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r>
              <a:rPr lang="hu-HU" sz="2400" b="1" dirty="0" smtClean="0"/>
              <a:t>PEG: </a:t>
            </a:r>
            <a:r>
              <a:rPr lang="hu-HU" sz="2400" b="1" dirty="0" err="1" smtClean="0"/>
              <a:t>polietilén-glikol</a:t>
            </a:r>
            <a:r>
              <a:rPr lang="hu-HU" sz="2400" b="1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gyógyászat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újratölthető elemek egyik fontos komponense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 smtClean="0"/>
              <a:t>PUR-ok</a:t>
            </a:r>
            <a:r>
              <a:rPr lang="hu-HU" sz="2000" dirty="0" smtClean="0"/>
              <a:t> (poliuretánok) rugalmas szegmense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kéz- és fogkrémek fontos alkotója</a:t>
            </a:r>
            <a:endParaRPr lang="hu-HU" sz="2000" dirty="0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564451"/>
              </p:ext>
            </p:extLst>
          </p:nvPr>
        </p:nvGraphicFramePr>
        <p:xfrm>
          <a:off x="5118100" y="3218939"/>
          <a:ext cx="1199941" cy="912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" name="CS ChemDraw Drawing" r:id="rId3" imgW="1040552" imgH="790560" progId="ChemDraw.Document.6.0">
                  <p:embed/>
                </p:oleObj>
              </mc:Choice>
              <mc:Fallback>
                <p:oleObj name="CS ChemDraw Drawing" r:id="rId3" imgW="1040552" imgH="7905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18100" y="3218939"/>
                        <a:ext cx="1199941" cy="912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005043"/>
              </p:ext>
            </p:extLst>
          </p:nvPr>
        </p:nvGraphicFramePr>
        <p:xfrm>
          <a:off x="4318000" y="4391026"/>
          <a:ext cx="2059134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" name="CS ChemDraw Drawing" r:id="rId5" imgW="1784228" imgH="814860" progId="ChemDraw.Document.6.0">
                  <p:embed/>
                </p:oleObj>
              </mc:Choice>
              <mc:Fallback>
                <p:oleObj name="CS ChemDraw Drawing" r:id="rId5" imgW="1784228" imgH="8148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18000" y="4391026"/>
                        <a:ext cx="2059134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468483"/>
              </p:ext>
            </p:extLst>
          </p:nvPr>
        </p:nvGraphicFramePr>
        <p:xfrm>
          <a:off x="2643189" y="1751039"/>
          <a:ext cx="2271712" cy="620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" name="CS ChemDraw Drawing" r:id="rId7" imgW="1743168" imgH="476820" progId="ChemDraw.Document.6.0">
                  <p:embed/>
                </p:oleObj>
              </mc:Choice>
              <mc:Fallback>
                <p:oleObj name="CS ChemDraw Drawing" r:id="rId7" imgW="1743168" imgH="4768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43189" y="1751039"/>
                        <a:ext cx="2271712" cy="620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Kép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65" y="1523999"/>
            <a:ext cx="928475" cy="1809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226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_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presentation_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2504</TotalTime>
  <Words>295</Words>
  <Application>Microsoft Office PowerPoint</Application>
  <PresentationFormat>Diavetítés a képernyőre (4:3 oldalarány)</PresentationFormat>
  <Paragraphs>103</Paragraphs>
  <Slides>10</Slides>
  <Notes>2</Notes>
  <HiddenSlides>0</HiddenSlides>
  <MMClips>0</MMClips>
  <ScaleCrop>false</ScaleCrop>
  <HeadingPairs>
    <vt:vector size="6" baseType="variant">
      <vt:variant>
        <vt:lpstr>Téma</vt:lpstr>
      </vt:variant>
      <vt:variant>
        <vt:i4>2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Presentation</vt:lpstr>
      <vt:lpstr>Office-téma</vt:lpstr>
      <vt:lpstr>CS ChemDraw Drawing</vt:lpstr>
      <vt:lpstr>Chem3D XML</vt:lpstr>
      <vt:lpstr>Oxigéntartalmú szerves vegyületek  éterek</vt:lpstr>
      <vt:lpstr>Az oxigéntartalmú szerves vegyületek csoportosítása</vt:lpstr>
      <vt:lpstr>Az éterek fogalma</vt:lpstr>
      <vt:lpstr>Az éterek csoportosítása és elnevezése</vt:lpstr>
      <vt:lpstr>Az éterek molekulaszerkezete</vt:lpstr>
      <vt:lpstr>Az éterek fizikai tulajdonságai</vt:lpstr>
      <vt:lpstr>Az éterek előfordulása</vt:lpstr>
      <vt:lpstr>Az éterek előállítása</vt:lpstr>
      <vt:lpstr>Az éterek felhasználása</vt:lpstr>
      <vt:lpstr>KÖSZÖNÖM 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Oxigéntartalmú szerves vegyületek</dc:title>
  <dc:creator>F</dc:creator>
  <cp:lastModifiedBy>F</cp:lastModifiedBy>
  <cp:revision>166</cp:revision>
  <dcterms:created xsi:type="dcterms:W3CDTF">2014-01-15T22:34:42Z</dcterms:created>
  <dcterms:modified xsi:type="dcterms:W3CDTF">2015-09-04T21:44:28Z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TC060874521038</vt:lpwstr>
  </property>
</Properties>
</file>