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14" r:id="rId2"/>
  </p:sldMasterIdLst>
  <p:notesMasterIdLst>
    <p:notesMasterId r:id="rId17"/>
  </p:notesMasterIdLst>
  <p:sldIdLst>
    <p:sldId id="346" r:id="rId3"/>
    <p:sldId id="333" r:id="rId4"/>
    <p:sldId id="334" r:id="rId5"/>
    <p:sldId id="335" r:id="rId6"/>
    <p:sldId id="339" r:id="rId7"/>
    <p:sldId id="336" r:id="rId8"/>
    <p:sldId id="337" r:id="rId9"/>
    <p:sldId id="338" r:id="rId10"/>
    <p:sldId id="340" r:id="rId11"/>
    <p:sldId id="344" r:id="rId12"/>
    <p:sldId id="343" r:id="rId13"/>
    <p:sldId id="342" r:id="rId14"/>
    <p:sldId id="329" r:id="rId15"/>
    <p:sldId id="347" r:id="rId16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3333CC"/>
    <a:srgbClr val="663300"/>
    <a:srgbClr val="990099"/>
    <a:srgbClr val="009900"/>
    <a:srgbClr val="CC0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552" y="-96"/>
      </p:cViewPr>
      <p:guideLst>
        <p:guide orient="horz" pos="331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275E4-8374-4327-A518-B48C45E65397}" type="datetimeFigureOut">
              <a:rPr lang="hu-HU" smtClean="0"/>
              <a:t>2015.09.05.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95305-F770-4F23-94C1-5EEB880362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3905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>
                <a:solidFill>
                  <a:prstClr val="black"/>
                </a:solidFill>
              </a:rPr>
              <a:pPr/>
              <a:t>14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25726-3C62-4D24-8289-0572D89BEC4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9108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275D3-08C7-47F0-9F15-6FBD1F7785E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9093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21832-D2EE-43EA-837C-E0850946555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5776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36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415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434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250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240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582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7730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112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51D5D-B518-4B42-9C32-93859EF7A8A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7048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8421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989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0422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980065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681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076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457200" fontAlgn="auto">
              <a:spcAft>
                <a:spcPts val="0"/>
              </a:spcAft>
              <a:defRPr/>
            </a:pPr>
            <a:r>
              <a:rPr lang="hu-HU" sz="2400" b="1" cap="all" smtClean="0">
                <a:solidFill>
                  <a:srgbClr val="FFFFFF"/>
                </a:solidFill>
                <a:latin typeface="Arial"/>
                <a:cs typeface="Arial"/>
              </a:rPr>
              <a:t>Click to edit Master title style</a:t>
            </a:r>
            <a:endParaRPr lang="en-US" sz="2400" b="1" cap="all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4486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CB6F2-6B14-4BF2-9BA4-0136D6806BF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03586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1A7D0-9C51-4C50-B610-C0BE72B0AD2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3054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7D1B4-CAED-4C4F-957E-8B1D3E8CFE6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2485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F9D5F-3D0A-43A8-A7CC-B249461F86B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4794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3EA98-04A9-4FCD-9178-C2F64FF69FD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5305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1BE8F-B372-4C62-B7A1-3211F61162B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2580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65791-353B-4C8B-B6E5-30EBD85F01B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7064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  <a:endParaRPr lang="en-US" altLang="hu-HU" smtClean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80D2234-86BB-4E06-B070-902DE32E278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3" r:id="rId2"/>
    <p:sldLayoutId id="2147483711" r:id="rId3"/>
    <p:sldLayoutId id="2147483704" r:id="rId4"/>
    <p:sldLayoutId id="2147483712" r:id="rId5"/>
    <p:sldLayoutId id="2147483705" r:id="rId6"/>
    <p:sldLayoutId id="2147483706" r:id="rId7"/>
    <p:sldLayoutId id="2147483713" r:id="rId8"/>
    <p:sldLayoutId id="2147483707" r:id="rId9"/>
    <p:sldLayoutId id="2147483708" r:id="rId10"/>
    <p:sldLayoutId id="214748370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2015.09.05.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28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0.emf"/><Relationship Id="rId4" Type="http://schemas.openxmlformats.org/officeDocument/2006/relationships/image" Target="../media/image7.emf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oleObject" Target="../embeddings/oleObject12.bin"/><Relationship Id="rId18" Type="http://schemas.openxmlformats.org/officeDocument/2006/relationships/image" Target="../media/image20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7.emf"/><Relationship Id="rId1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e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16.emf"/><Relationship Id="rId4" Type="http://schemas.openxmlformats.org/officeDocument/2006/relationships/image" Target="../media/image13.e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7" y="1192052"/>
            <a:ext cx="7359413" cy="1440160"/>
          </a:xfrm>
        </p:spPr>
        <p:txBody>
          <a:bodyPr/>
          <a:lstStyle/>
          <a:p>
            <a:r>
              <a:rPr lang="hu-HU" dirty="0" err="1" smtClean="0"/>
              <a:t>Heteroatomos</a:t>
            </a:r>
            <a:r>
              <a:rPr lang="hu-HU" dirty="0" smtClean="0"/>
              <a:t> szénvegyületek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halogéntartalmú szénvegyületek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7247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ekerekített téglalap 8"/>
          <p:cNvSpPr/>
          <p:nvPr/>
        </p:nvSpPr>
        <p:spPr>
          <a:xfrm>
            <a:off x="861870" y="2645651"/>
            <a:ext cx="3786330" cy="7252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/>
          </a:p>
        </p:txBody>
      </p:sp>
      <p:sp>
        <p:nvSpPr>
          <p:cNvPr id="2" name="Téglalap 7"/>
          <p:cNvSpPr>
            <a:spLocks noChangeArrowheads="1"/>
          </p:cNvSpPr>
          <p:nvPr/>
        </p:nvSpPr>
        <p:spPr bwMode="auto">
          <a:xfrm>
            <a:off x="646406" y="592138"/>
            <a:ext cx="783546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65125" indent="-365125" algn="ctr">
              <a:defRPr/>
            </a:pPr>
            <a:r>
              <a:rPr lang="hu-HU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Halogénezett </a:t>
            </a:r>
            <a:r>
              <a:rPr lang="hu-HU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szénhidrogének</a:t>
            </a:r>
          </a:p>
          <a:p>
            <a:pPr marL="365125" indent="-365125" algn="ctr">
              <a:defRPr/>
            </a:pPr>
            <a:r>
              <a:rPr lang="hu-HU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kémiai tulajdonságai</a:t>
            </a:r>
            <a:endParaRPr lang="hu-HU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Lekerekített téglalap 2"/>
          <p:cNvSpPr/>
          <p:nvPr/>
        </p:nvSpPr>
        <p:spPr>
          <a:xfrm>
            <a:off x="115888" y="465138"/>
            <a:ext cx="8891587" cy="6284912"/>
          </a:xfrm>
          <a:prstGeom prst="roundRect">
            <a:avLst>
              <a:gd name="adj" fmla="val 413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Szövegdoboz 3"/>
          <p:cNvSpPr txBox="1"/>
          <p:nvPr/>
        </p:nvSpPr>
        <p:spPr>
          <a:xfrm>
            <a:off x="378356" y="1828801"/>
            <a:ext cx="3007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/>
              <a:t>Jellemző reakcióik:</a:t>
            </a:r>
            <a:endParaRPr lang="hu-HU" sz="2400" b="1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004745" y="2782287"/>
            <a:ext cx="2156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/>
              <a:t>Elimináció   =</a:t>
            </a:r>
            <a:endParaRPr lang="hu-HU" sz="2400" b="1" dirty="0"/>
          </a:p>
        </p:txBody>
      </p:sp>
      <p:sp>
        <p:nvSpPr>
          <p:cNvPr id="8" name="Szövegdoboz 7"/>
          <p:cNvSpPr txBox="1"/>
          <p:nvPr/>
        </p:nvSpPr>
        <p:spPr>
          <a:xfrm rot="10800000">
            <a:off x="3075040" y="2814574"/>
            <a:ext cx="1311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/>
              <a:t>Addíció</a:t>
            </a:r>
            <a:endParaRPr lang="hu-HU" sz="2400" b="1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657580" y="3839874"/>
            <a:ext cx="7819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</a:rPr>
              <a:t>Olyan kémiai reakció, amely során egy vegyületből kisebb molekula kilépése közben új vegyület képződik.</a:t>
            </a:r>
            <a:endParaRPr lang="hu-HU" sz="2400" b="1" dirty="0">
              <a:solidFill>
                <a:srgbClr val="FF0000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1035296" y="5654632"/>
            <a:ext cx="7048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Pl.: CH</a:t>
            </a:r>
            <a:r>
              <a:rPr lang="hu-HU" sz="2400" baseline="-25000" dirty="0" smtClean="0"/>
              <a:t>3</a:t>
            </a:r>
            <a:r>
              <a:rPr lang="hu-HU" sz="2400" dirty="0" smtClean="0"/>
              <a:t>–CH</a:t>
            </a:r>
            <a:r>
              <a:rPr lang="hu-HU" sz="2400" baseline="-25000" dirty="0" smtClean="0"/>
              <a:t>2</a:t>
            </a:r>
            <a:r>
              <a:rPr lang="hu-HU" sz="2400" dirty="0" smtClean="0"/>
              <a:t>–</a:t>
            </a:r>
            <a:r>
              <a:rPr lang="hu-HU" sz="2400" dirty="0" smtClean="0">
                <a:solidFill>
                  <a:srgbClr val="FF0000"/>
                </a:solidFill>
              </a:rPr>
              <a:t>Cl </a:t>
            </a:r>
            <a:r>
              <a:rPr lang="hu-HU" sz="2400" dirty="0"/>
              <a:t>	</a:t>
            </a:r>
            <a:r>
              <a:rPr lang="hu-HU" sz="2400" dirty="0" smtClean="0"/>
              <a:t>		CH</a:t>
            </a:r>
            <a:r>
              <a:rPr lang="hu-HU" sz="2400" baseline="-25000" dirty="0" smtClean="0"/>
              <a:t>2</a:t>
            </a:r>
            <a:r>
              <a:rPr lang="hu-HU" sz="2400" dirty="0" smtClean="0"/>
              <a:t>=</a:t>
            </a:r>
            <a:r>
              <a:rPr lang="hu-HU" sz="2400" dirty="0" err="1" smtClean="0"/>
              <a:t>CH</a:t>
            </a:r>
            <a:r>
              <a:rPr lang="hu-HU" sz="2400" baseline="-25000" dirty="0" err="1" smtClean="0"/>
              <a:t>2</a:t>
            </a:r>
            <a:r>
              <a:rPr lang="hu-HU" sz="2400" dirty="0" smtClean="0"/>
              <a:t> + </a:t>
            </a:r>
            <a:r>
              <a:rPr lang="hu-HU" sz="2400" dirty="0" err="1" smtClean="0"/>
              <a:t>H</a:t>
            </a:r>
            <a:r>
              <a:rPr lang="hu-HU" sz="2400" dirty="0" err="1" smtClean="0">
                <a:solidFill>
                  <a:srgbClr val="FF0000"/>
                </a:solidFill>
              </a:rPr>
              <a:t>Cl</a:t>
            </a:r>
            <a:r>
              <a:rPr lang="hu-HU" sz="2400" dirty="0" smtClean="0"/>
              <a:t> </a:t>
            </a:r>
            <a:endParaRPr lang="hu-HU" sz="2400" dirty="0"/>
          </a:p>
        </p:txBody>
      </p:sp>
      <p:cxnSp>
        <p:nvCxnSpPr>
          <p:cNvPr id="19" name="Egyenes összekötő nyíllal 18"/>
          <p:cNvCxnSpPr/>
          <p:nvPr/>
        </p:nvCxnSpPr>
        <p:spPr>
          <a:xfrm>
            <a:off x="3731172" y="5883809"/>
            <a:ext cx="144256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/>
          <p:cNvSpPr txBox="1"/>
          <p:nvPr/>
        </p:nvSpPr>
        <p:spPr>
          <a:xfrm>
            <a:off x="3800043" y="5409845"/>
            <a:ext cx="1295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dirty="0" err="1" smtClean="0"/>
              <a:t>cc</a:t>
            </a:r>
            <a:r>
              <a:rPr lang="hu-HU" sz="2000" dirty="0" smtClean="0"/>
              <a:t>. </a:t>
            </a:r>
            <a:r>
              <a:rPr lang="hu-HU" sz="2000" dirty="0" err="1" smtClean="0"/>
              <a:t>NaOH</a:t>
            </a:r>
            <a:endParaRPr lang="hu-HU" sz="2000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4199047" y="5932085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hő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41115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Lekerekített téglalap 42"/>
          <p:cNvSpPr/>
          <p:nvPr/>
        </p:nvSpPr>
        <p:spPr>
          <a:xfrm>
            <a:off x="646406" y="4682120"/>
            <a:ext cx="7835462" cy="18329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églalap 7"/>
          <p:cNvSpPr>
            <a:spLocks noChangeArrowheads="1"/>
          </p:cNvSpPr>
          <p:nvPr/>
        </p:nvSpPr>
        <p:spPr bwMode="auto">
          <a:xfrm>
            <a:off x="646406" y="592138"/>
            <a:ext cx="78354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65125" indent="-365125" algn="ctr">
              <a:defRPr/>
            </a:pPr>
            <a:r>
              <a:rPr lang="hu-HU" sz="32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Zajcev-szabály</a:t>
            </a:r>
            <a:endParaRPr lang="hu-HU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504513" y="4682120"/>
            <a:ext cx="81349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2400" b="1" dirty="0" smtClean="0"/>
              <a:t>Eliminációs reakció során a hidrogénatom arról a szénatomról szakad le, amelyhez eredetileg is kevesebb hidrogénatom kapcsolódott.</a:t>
            </a:r>
            <a:endParaRPr lang="hu-HU" sz="2400" b="1" dirty="0"/>
          </a:p>
        </p:txBody>
      </p:sp>
      <p:grpSp>
        <p:nvGrpSpPr>
          <p:cNvPr id="18" name="Csoportba foglalás 17"/>
          <p:cNvGrpSpPr/>
          <p:nvPr/>
        </p:nvGrpSpPr>
        <p:grpSpPr>
          <a:xfrm>
            <a:off x="3449340" y="1215685"/>
            <a:ext cx="2796208" cy="913425"/>
            <a:chOff x="1336696" y="2506848"/>
            <a:chExt cx="2796208" cy="913425"/>
          </a:xfrm>
        </p:grpSpPr>
        <p:grpSp>
          <p:nvGrpSpPr>
            <p:cNvPr id="5" name="Csoportba foglalás 4"/>
            <p:cNvGrpSpPr/>
            <p:nvPr/>
          </p:nvGrpSpPr>
          <p:grpSpPr>
            <a:xfrm>
              <a:off x="1338549" y="2506848"/>
              <a:ext cx="2794355" cy="913425"/>
              <a:chOff x="1172140" y="5050971"/>
              <a:chExt cx="2794355" cy="913425"/>
            </a:xfrm>
          </p:grpSpPr>
          <p:sp>
            <p:nvSpPr>
              <p:cNvPr id="6" name="Szövegdoboz 5"/>
              <p:cNvSpPr txBox="1"/>
              <p:nvPr/>
            </p:nvSpPr>
            <p:spPr>
              <a:xfrm>
                <a:off x="1172140" y="5050971"/>
                <a:ext cx="27943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400" dirty="0" smtClean="0"/>
                  <a:t>CH</a:t>
                </a:r>
                <a:r>
                  <a:rPr lang="hu-HU" sz="2400" baseline="-25000" dirty="0" smtClean="0"/>
                  <a:t>2</a:t>
                </a:r>
                <a:r>
                  <a:rPr lang="hu-HU" sz="2400" dirty="0" smtClean="0"/>
                  <a:t>–CH–</a:t>
                </a:r>
                <a:r>
                  <a:rPr lang="hu-HU" sz="2400" dirty="0" err="1" smtClean="0"/>
                  <a:t>CH</a:t>
                </a:r>
                <a:r>
                  <a:rPr lang="hu-HU" sz="2400" dirty="0" smtClean="0"/>
                  <a:t>–CH</a:t>
                </a:r>
                <a:r>
                  <a:rPr lang="hu-HU" sz="2400" baseline="-25000" dirty="0" smtClean="0"/>
                  <a:t>3</a:t>
                </a:r>
                <a:r>
                  <a:rPr lang="hu-HU" sz="2400" dirty="0" smtClean="0"/>
                  <a:t> </a:t>
                </a:r>
                <a:endParaRPr lang="hu-HU" sz="2400" dirty="0"/>
              </a:p>
            </p:txBody>
          </p:sp>
          <p:cxnSp>
            <p:nvCxnSpPr>
              <p:cNvPr id="7" name="Egyenes összekötő 6"/>
              <p:cNvCxnSpPr/>
              <p:nvPr/>
            </p:nvCxnSpPr>
            <p:spPr>
              <a:xfrm>
                <a:off x="2109762" y="5433458"/>
                <a:ext cx="0" cy="16769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Szövegdoboz 7"/>
              <p:cNvSpPr txBox="1"/>
              <p:nvPr/>
            </p:nvSpPr>
            <p:spPr>
              <a:xfrm>
                <a:off x="1883529" y="5502731"/>
                <a:ext cx="4764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400" dirty="0" smtClean="0">
                    <a:solidFill>
                      <a:srgbClr val="FF0000"/>
                    </a:solidFill>
                  </a:rPr>
                  <a:t>Cl</a:t>
                </a:r>
                <a:endParaRPr lang="hu-HU" sz="2400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14" name="Egyenes összekötő 13"/>
            <p:cNvCxnSpPr/>
            <p:nvPr/>
          </p:nvCxnSpPr>
          <p:spPr>
            <a:xfrm>
              <a:off x="2882934" y="2876466"/>
              <a:ext cx="0" cy="1676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Szövegdoboz 14"/>
            <p:cNvSpPr txBox="1"/>
            <p:nvPr/>
          </p:nvSpPr>
          <p:spPr>
            <a:xfrm>
              <a:off x="2671773" y="2945739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 smtClean="0">
                  <a:solidFill>
                    <a:srgbClr val="3333CC"/>
                  </a:solidFill>
                </a:rPr>
                <a:t>H</a:t>
              </a:r>
              <a:endParaRPr lang="hu-HU" sz="2400" dirty="0">
                <a:solidFill>
                  <a:srgbClr val="3333CC"/>
                </a:solidFill>
              </a:endParaRPr>
            </a:p>
          </p:txBody>
        </p:sp>
        <p:cxnSp>
          <p:nvCxnSpPr>
            <p:cNvPr id="16" name="Egyenes összekötő 15"/>
            <p:cNvCxnSpPr/>
            <p:nvPr/>
          </p:nvCxnSpPr>
          <p:spPr>
            <a:xfrm>
              <a:off x="1547857" y="2887671"/>
              <a:ext cx="0" cy="1676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Szövegdoboz 16"/>
            <p:cNvSpPr txBox="1"/>
            <p:nvPr/>
          </p:nvSpPr>
          <p:spPr>
            <a:xfrm>
              <a:off x="1336696" y="2947419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 smtClean="0">
                  <a:solidFill>
                    <a:srgbClr val="3333CC"/>
                  </a:solidFill>
                </a:rPr>
                <a:t>H</a:t>
              </a:r>
              <a:endParaRPr lang="hu-HU" sz="2400" dirty="0">
                <a:solidFill>
                  <a:srgbClr val="3333CC"/>
                </a:solidFill>
              </a:endParaRPr>
            </a:p>
          </p:txBody>
        </p:sp>
      </p:grpSp>
      <p:grpSp>
        <p:nvGrpSpPr>
          <p:cNvPr id="27" name="Csoportba foglalás 26"/>
          <p:cNvGrpSpPr/>
          <p:nvPr/>
        </p:nvGrpSpPr>
        <p:grpSpPr>
          <a:xfrm>
            <a:off x="3129391" y="2258317"/>
            <a:ext cx="2867372" cy="949830"/>
            <a:chOff x="3129391" y="2477392"/>
            <a:chExt cx="2867372" cy="949830"/>
          </a:xfrm>
        </p:grpSpPr>
        <p:cxnSp>
          <p:nvCxnSpPr>
            <p:cNvPr id="20" name="Egyenes összekötő 19"/>
            <p:cNvCxnSpPr/>
            <p:nvPr/>
          </p:nvCxnSpPr>
          <p:spPr>
            <a:xfrm>
              <a:off x="4562234" y="2477392"/>
              <a:ext cx="0" cy="24454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gyenes összekötő 20"/>
            <p:cNvCxnSpPr/>
            <p:nvPr/>
          </p:nvCxnSpPr>
          <p:spPr>
            <a:xfrm>
              <a:off x="3136636" y="2725479"/>
              <a:ext cx="286012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gyenes összekötő nyíllal 24"/>
            <p:cNvCxnSpPr/>
            <p:nvPr/>
          </p:nvCxnSpPr>
          <p:spPr>
            <a:xfrm>
              <a:off x="5996763" y="2721941"/>
              <a:ext cx="0" cy="70174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gyenes összekötő nyíllal 25"/>
            <p:cNvCxnSpPr/>
            <p:nvPr/>
          </p:nvCxnSpPr>
          <p:spPr>
            <a:xfrm>
              <a:off x="3129391" y="2725479"/>
              <a:ext cx="0" cy="70174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Csoportba foglalás 8"/>
          <p:cNvGrpSpPr/>
          <p:nvPr/>
        </p:nvGrpSpPr>
        <p:grpSpPr>
          <a:xfrm>
            <a:off x="5045110" y="3284382"/>
            <a:ext cx="2803198" cy="950837"/>
            <a:chOff x="4892710" y="3798732"/>
            <a:chExt cx="2803198" cy="950837"/>
          </a:xfrm>
        </p:grpSpPr>
        <p:sp>
          <p:nvSpPr>
            <p:cNvPr id="29" name="Szövegdoboz 28"/>
            <p:cNvSpPr txBox="1"/>
            <p:nvPr/>
          </p:nvSpPr>
          <p:spPr>
            <a:xfrm>
              <a:off x="4893538" y="3798732"/>
              <a:ext cx="28023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 smtClean="0"/>
                <a:t>CH</a:t>
              </a:r>
              <a:r>
                <a:rPr lang="hu-HU" sz="2400" baseline="-25000" dirty="0" smtClean="0"/>
                <a:t>2</a:t>
              </a:r>
              <a:r>
                <a:rPr lang="hu-HU" sz="2400" dirty="0" smtClean="0"/>
                <a:t>–CH=</a:t>
              </a:r>
              <a:r>
                <a:rPr lang="hu-HU" sz="2400" dirty="0" err="1" smtClean="0"/>
                <a:t>CH</a:t>
              </a:r>
              <a:r>
                <a:rPr lang="hu-HU" sz="2400" dirty="0" smtClean="0"/>
                <a:t>–CH</a:t>
              </a:r>
              <a:r>
                <a:rPr lang="hu-HU" sz="2400" baseline="-25000" dirty="0" smtClean="0"/>
                <a:t>3</a:t>
              </a:r>
              <a:r>
                <a:rPr lang="hu-HU" sz="2400" dirty="0" smtClean="0"/>
                <a:t> </a:t>
              </a:r>
              <a:endParaRPr lang="hu-HU" sz="2400" dirty="0"/>
            </a:p>
          </p:txBody>
        </p:sp>
        <p:cxnSp>
          <p:nvCxnSpPr>
            <p:cNvPr id="30" name="Egyenes összekötő 29"/>
            <p:cNvCxnSpPr/>
            <p:nvPr/>
          </p:nvCxnSpPr>
          <p:spPr>
            <a:xfrm>
              <a:off x="5094346" y="4190056"/>
              <a:ext cx="0" cy="1676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Szövegdoboz 30"/>
            <p:cNvSpPr txBox="1"/>
            <p:nvPr/>
          </p:nvSpPr>
          <p:spPr>
            <a:xfrm>
              <a:off x="4892710" y="4287904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 smtClean="0">
                  <a:solidFill>
                    <a:srgbClr val="3333CC"/>
                  </a:solidFill>
                </a:rPr>
                <a:t>H</a:t>
              </a:r>
              <a:endParaRPr lang="hu-HU" sz="2400" dirty="0">
                <a:solidFill>
                  <a:srgbClr val="3333CC"/>
                </a:solidFill>
              </a:endParaRPr>
            </a:p>
          </p:txBody>
        </p:sp>
      </p:grpSp>
      <p:grpSp>
        <p:nvGrpSpPr>
          <p:cNvPr id="4" name="Csoportba foglalás 3"/>
          <p:cNvGrpSpPr/>
          <p:nvPr/>
        </p:nvGrpSpPr>
        <p:grpSpPr>
          <a:xfrm>
            <a:off x="1590734" y="3284382"/>
            <a:ext cx="2802370" cy="936312"/>
            <a:chOff x="2019359" y="3798732"/>
            <a:chExt cx="2802370" cy="936312"/>
          </a:xfrm>
        </p:grpSpPr>
        <p:sp>
          <p:nvSpPr>
            <p:cNvPr id="28" name="Szövegdoboz 27"/>
            <p:cNvSpPr txBox="1"/>
            <p:nvPr/>
          </p:nvSpPr>
          <p:spPr>
            <a:xfrm>
              <a:off x="2019359" y="3798732"/>
              <a:ext cx="28023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 smtClean="0"/>
                <a:t>CH</a:t>
              </a:r>
              <a:r>
                <a:rPr lang="hu-HU" sz="2400" baseline="-25000" dirty="0" smtClean="0"/>
                <a:t>2</a:t>
              </a:r>
              <a:r>
                <a:rPr lang="hu-HU" sz="2400" dirty="0" smtClean="0"/>
                <a:t>=CH–</a:t>
              </a:r>
              <a:r>
                <a:rPr lang="hu-HU" sz="2400" dirty="0" err="1" smtClean="0"/>
                <a:t>CH</a:t>
              </a:r>
              <a:r>
                <a:rPr lang="hu-HU" sz="2400" dirty="0" smtClean="0"/>
                <a:t>–CH</a:t>
              </a:r>
              <a:r>
                <a:rPr lang="hu-HU" sz="2400" baseline="-25000" dirty="0" smtClean="0"/>
                <a:t>3</a:t>
              </a:r>
              <a:r>
                <a:rPr lang="hu-HU" sz="2400" dirty="0" smtClean="0"/>
                <a:t> </a:t>
              </a:r>
              <a:endParaRPr lang="hu-HU" sz="2400" dirty="0"/>
            </a:p>
          </p:txBody>
        </p:sp>
        <p:cxnSp>
          <p:nvCxnSpPr>
            <p:cNvPr id="32" name="Egyenes összekötő 31"/>
            <p:cNvCxnSpPr/>
            <p:nvPr/>
          </p:nvCxnSpPr>
          <p:spPr>
            <a:xfrm>
              <a:off x="3561052" y="4182299"/>
              <a:ext cx="0" cy="1676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Szövegdoboz 32"/>
            <p:cNvSpPr txBox="1"/>
            <p:nvPr/>
          </p:nvSpPr>
          <p:spPr>
            <a:xfrm>
              <a:off x="3352859" y="4273379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 smtClean="0">
                  <a:solidFill>
                    <a:srgbClr val="3333CC"/>
                  </a:solidFill>
                </a:rPr>
                <a:t>H</a:t>
              </a:r>
              <a:endParaRPr lang="hu-HU" sz="2400" dirty="0">
                <a:solidFill>
                  <a:srgbClr val="3333CC"/>
                </a:solidFill>
              </a:endParaRPr>
            </a:p>
          </p:txBody>
        </p:sp>
      </p:grpSp>
      <p:sp>
        <p:nvSpPr>
          <p:cNvPr id="36" name="Szövegdoboz 35"/>
          <p:cNvSpPr txBox="1"/>
          <p:nvPr/>
        </p:nvSpPr>
        <p:spPr>
          <a:xfrm>
            <a:off x="2299300" y="2630444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/>
              <a:t>-</a:t>
            </a:r>
            <a:r>
              <a:rPr lang="hu-HU" sz="2400" dirty="0" err="1" smtClean="0">
                <a:solidFill>
                  <a:srgbClr val="3333CC"/>
                </a:solidFill>
              </a:rPr>
              <a:t>H</a:t>
            </a:r>
            <a:r>
              <a:rPr lang="hu-HU" sz="2400" dirty="0" err="1" smtClean="0">
                <a:solidFill>
                  <a:srgbClr val="FF0000"/>
                </a:solidFill>
              </a:rPr>
              <a:t>Cl</a:t>
            </a:r>
            <a:endParaRPr lang="hu-HU" sz="2400" dirty="0">
              <a:solidFill>
                <a:srgbClr val="FF0000"/>
              </a:solidFill>
            </a:endParaRPr>
          </a:p>
        </p:txBody>
      </p:sp>
      <p:sp>
        <p:nvSpPr>
          <p:cNvPr id="37" name="Szövegdoboz 36"/>
          <p:cNvSpPr txBox="1"/>
          <p:nvPr/>
        </p:nvSpPr>
        <p:spPr>
          <a:xfrm>
            <a:off x="5998690" y="2623349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/>
              <a:t>-</a:t>
            </a:r>
            <a:r>
              <a:rPr lang="hu-HU" sz="2400" dirty="0" err="1" smtClean="0">
                <a:solidFill>
                  <a:srgbClr val="3333CC"/>
                </a:solidFill>
              </a:rPr>
              <a:t>H</a:t>
            </a:r>
            <a:r>
              <a:rPr lang="hu-HU" sz="2400" dirty="0" err="1" smtClean="0">
                <a:solidFill>
                  <a:srgbClr val="FF0000"/>
                </a:solidFill>
              </a:rPr>
              <a:t>Cl</a:t>
            </a:r>
            <a:endParaRPr lang="hu-HU" sz="2400" dirty="0">
              <a:solidFill>
                <a:srgbClr val="FF0000"/>
              </a:solidFill>
            </a:endParaRPr>
          </a:p>
        </p:txBody>
      </p:sp>
      <p:sp>
        <p:nvSpPr>
          <p:cNvPr id="39" name="Szövegdoboz 38"/>
          <p:cNvSpPr txBox="1"/>
          <p:nvPr/>
        </p:nvSpPr>
        <p:spPr>
          <a:xfrm>
            <a:off x="3827213" y="2550792"/>
            <a:ext cx="1992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err="1" smtClean="0"/>
              <a:t>cc</a:t>
            </a:r>
            <a:r>
              <a:rPr lang="hu-HU" sz="2000" dirty="0" smtClean="0"/>
              <a:t>. </a:t>
            </a:r>
            <a:r>
              <a:rPr lang="hu-HU" sz="2000" dirty="0" err="1" smtClean="0"/>
              <a:t>NaOH</a:t>
            </a:r>
            <a:r>
              <a:rPr lang="hu-HU" sz="2000" dirty="0" smtClean="0"/>
              <a:t> és hő</a:t>
            </a:r>
            <a:endParaRPr lang="hu-HU" sz="2000" dirty="0"/>
          </a:p>
        </p:txBody>
      </p:sp>
      <p:sp>
        <p:nvSpPr>
          <p:cNvPr id="44" name="Szorzás 43"/>
          <p:cNvSpPr/>
          <p:nvPr/>
        </p:nvSpPr>
        <p:spPr>
          <a:xfrm>
            <a:off x="3108265" y="2052201"/>
            <a:ext cx="914400" cy="914400"/>
          </a:xfrm>
          <a:prstGeom prst="mathMultiply">
            <a:avLst>
              <a:gd name="adj1" fmla="val 8003"/>
            </a:avLst>
          </a:prstGeom>
          <a:solidFill>
            <a:srgbClr val="FF0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2899376" y="4314132"/>
            <a:ext cx="3339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/>
              <a:t>Melyik termék fog képződni?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3396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2" grpId="0"/>
      <p:bldP spid="3" grpId="0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7"/>
          <p:cNvSpPr>
            <a:spLocks noChangeArrowheads="1"/>
          </p:cNvSpPr>
          <p:nvPr/>
        </p:nvSpPr>
        <p:spPr bwMode="auto">
          <a:xfrm>
            <a:off x="646406" y="592138"/>
            <a:ext cx="783546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65125" indent="-365125" algn="ctr">
              <a:defRPr/>
            </a:pPr>
            <a:r>
              <a:rPr lang="hu-HU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Halogénezett </a:t>
            </a:r>
            <a:r>
              <a:rPr lang="hu-HU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szénhidrogének</a:t>
            </a:r>
          </a:p>
          <a:p>
            <a:pPr marL="365125" indent="-365125" algn="ctr">
              <a:defRPr/>
            </a:pPr>
            <a:r>
              <a:rPr lang="hu-HU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előállítása</a:t>
            </a:r>
            <a:endParaRPr lang="hu-HU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Lekerekített téglalap 2"/>
          <p:cNvSpPr/>
          <p:nvPr/>
        </p:nvSpPr>
        <p:spPr>
          <a:xfrm>
            <a:off x="115888" y="465138"/>
            <a:ext cx="8891587" cy="6284912"/>
          </a:xfrm>
          <a:prstGeom prst="roundRect">
            <a:avLst>
              <a:gd name="adj" fmla="val 413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Szövegdoboz 3"/>
          <p:cNvSpPr txBox="1"/>
          <p:nvPr/>
        </p:nvSpPr>
        <p:spPr>
          <a:xfrm>
            <a:off x="53556" y="2301757"/>
            <a:ext cx="30991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/>
              <a:t>Telített szénhidrogének </a:t>
            </a:r>
          </a:p>
          <a:p>
            <a:pPr algn="ctr"/>
            <a:r>
              <a:rPr lang="hu-HU" sz="2000" dirty="0" smtClean="0"/>
              <a:t>(</a:t>
            </a:r>
            <a:r>
              <a:rPr lang="hu-HU" sz="2000" dirty="0" err="1" smtClean="0"/>
              <a:t>alkánok</a:t>
            </a:r>
            <a:r>
              <a:rPr lang="hu-HU" sz="2000" dirty="0" smtClean="0"/>
              <a:t>)</a:t>
            </a:r>
            <a:endParaRPr lang="hu-HU" sz="20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41884" y="5591591"/>
            <a:ext cx="33139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/>
              <a:t>Telítetlen szénhidrogének</a:t>
            </a:r>
          </a:p>
          <a:p>
            <a:pPr algn="ctr"/>
            <a:r>
              <a:rPr lang="hu-HU" sz="2000" dirty="0" smtClean="0"/>
              <a:t>(</a:t>
            </a:r>
            <a:r>
              <a:rPr lang="hu-HU" sz="2000" dirty="0" err="1" smtClean="0"/>
              <a:t>alkének</a:t>
            </a:r>
            <a:r>
              <a:rPr lang="hu-HU" sz="2000" dirty="0" smtClean="0"/>
              <a:t>, </a:t>
            </a:r>
            <a:r>
              <a:rPr lang="hu-HU" sz="2000" dirty="0" err="1" smtClean="0"/>
              <a:t>alkinek</a:t>
            </a:r>
            <a:r>
              <a:rPr lang="hu-HU" sz="2000" dirty="0" smtClean="0"/>
              <a:t>)</a:t>
            </a:r>
            <a:endParaRPr lang="hu-HU" sz="20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5781979" y="2296497"/>
            <a:ext cx="3235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/>
              <a:t>Aromás szénhidrogének 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6233577" y="5602097"/>
            <a:ext cx="2321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/>
              <a:t>Alkoholok, éterek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2144091" y="3925633"/>
            <a:ext cx="48397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b="1" dirty="0" smtClean="0"/>
              <a:t>HALOGÉNEZETT SZÉNHIDROGÉN</a:t>
            </a:r>
            <a:endParaRPr lang="hu-HU" sz="2200" b="1" dirty="0"/>
          </a:p>
        </p:txBody>
      </p:sp>
      <p:cxnSp>
        <p:nvCxnSpPr>
          <p:cNvPr id="10" name="Egyenes összekötő nyíllal 9"/>
          <p:cNvCxnSpPr/>
          <p:nvPr/>
        </p:nvCxnSpPr>
        <p:spPr>
          <a:xfrm>
            <a:off x="2412124" y="2695903"/>
            <a:ext cx="1418897" cy="725214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 flipV="1">
            <a:off x="2412124" y="4855779"/>
            <a:ext cx="1418897" cy="720046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 flipH="1">
            <a:off x="5265683" y="2695903"/>
            <a:ext cx="1450427" cy="725214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 flipH="1" flipV="1">
            <a:off x="5265683" y="4855779"/>
            <a:ext cx="1450427" cy="720046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zövegdoboz 16"/>
          <p:cNvSpPr txBox="1"/>
          <p:nvPr/>
        </p:nvSpPr>
        <p:spPr>
          <a:xfrm>
            <a:off x="590110" y="3051785"/>
            <a:ext cx="2531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dirty="0" smtClean="0"/>
              <a:t>halogén </a:t>
            </a:r>
            <a:r>
              <a:rPr lang="hu-HU" b="1" dirty="0" smtClean="0">
                <a:solidFill>
                  <a:srgbClr val="3333CC"/>
                </a:solidFill>
              </a:rPr>
              <a:t>szubsztitúció</a:t>
            </a:r>
          </a:p>
          <a:p>
            <a:pPr algn="r"/>
            <a:r>
              <a:rPr lang="hu-HU" dirty="0" smtClean="0"/>
              <a:t>(pl.: metán klórozása)</a:t>
            </a:r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5990896" y="3058510"/>
            <a:ext cx="2864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halogén </a:t>
            </a:r>
            <a:r>
              <a:rPr lang="hu-HU" b="1" dirty="0" smtClean="0">
                <a:solidFill>
                  <a:srgbClr val="3333CC"/>
                </a:solidFill>
              </a:rPr>
              <a:t>szubsztitúció</a:t>
            </a:r>
          </a:p>
          <a:p>
            <a:r>
              <a:rPr lang="hu-HU" dirty="0" smtClean="0"/>
              <a:t>(vagy addíció oldalláncon)</a:t>
            </a:r>
            <a:endParaRPr lang="hu-HU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597674" y="4544295"/>
            <a:ext cx="2518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dirty="0" smtClean="0"/>
              <a:t>halogén vagy sav (HX)</a:t>
            </a:r>
          </a:p>
          <a:p>
            <a:pPr algn="r"/>
            <a:r>
              <a:rPr lang="hu-HU" b="1" dirty="0" smtClean="0">
                <a:solidFill>
                  <a:srgbClr val="FF0000"/>
                </a:solidFill>
              </a:rPr>
              <a:t>addíció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6001402" y="4866340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sav (HX) </a:t>
            </a:r>
            <a:r>
              <a:rPr lang="hu-HU" b="1" dirty="0" smtClean="0">
                <a:solidFill>
                  <a:srgbClr val="3333CC"/>
                </a:solidFill>
              </a:rPr>
              <a:t>szubsztitúció</a:t>
            </a:r>
            <a:endParaRPr lang="hu-HU" b="1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12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7" grpId="0"/>
      <p:bldP spid="18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>
            <a:spLocks noChangeArrowheads="1"/>
          </p:cNvSpPr>
          <p:nvPr/>
        </p:nvSpPr>
        <p:spPr bwMode="auto">
          <a:xfrm>
            <a:off x="63063" y="2182809"/>
            <a:ext cx="50899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2400" b="1" dirty="0" err="1" smtClean="0">
                <a:solidFill>
                  <a:srgbClr val="3333CC"/>
                </a:solidFill>
              </a:rPr>
              <a:t>Királis</a:t>
            </a:r>
            <a:r>
              <a:rPr lang="hu-HU" altLang="hu-HU" sz="2400" b="1" dirty="0" smtClean="0">
                <a:solidFill>
                  <a:srgbClr val="3333CC"/>
                </a:solidFill>
              </a:rPr>
              <a:t> („</a:t>
            </a:r>
            <a:r>
              <a:rPr lang="hu-HU" altLang="hu-HU" sz="2400" b="1" i="1" dirty="0" smtClean="0">
                <a:solidFill>
                  <a:srgbClr val="3333CC"/>
                </a:solidFill>
              </a:rPr>
              <a:t>kézszerű”</a:t>
            </a:r>
            <a:r>
              <a:rPr lang="hu-HU" altLang="hu-HU" sz="2400" b="1" dirty="0" smtClean="0">
                <a:solidFill>
                  <a:srgbClr val="3333CC"/>
                </a:solidFill>
              </a:rPr>
              <a:t>) </a:t>
            </a:r>
            <a:r>
              <a:rPr lang="hu-HU" altLang="hu-HU" sz="2400" b="1" dirty="0">
                <a:solidFill>
                  <a:srgbClr val="3333CC"/>
                </a:solidFill>
              </a:rPr>
              <a:t>molekula</a:t>
            </a:r>
            <a:r>
              <a:rPr lang="hu-HU" altLang="hu-HU" sz="2400" b="1" dirty="0"/>
              <a:t>:</a:t>
            </a:r>
            <a:r>
              <a:rPr lang="hu-HU" altLang="hu-HU" sz="2400" dirty="0"/>
              <a:t> </a:t>
            </a:r>
          </a:p>
          <a:p>
            <a:pPr eaLnBrk="1" hangingPunct="1"/>
            <a:r>
              <a:rPr lang="hu-HU" altLang="hu-HU" sz="2400" dirty="0"/>
              <a:t>olyan molekula, amelynek tükörképe nem önmaga.</a:t>
            </a:r>
          </a:p>
        </p:txBody>
      </p:sp>
      <p:sp>
        <p:nvSpPr>
          <p:cNvPr id="8197" name="Szövegdoboz 15"/>
          <p:cNvSpPr txBox="1">
            <a:spLocks noChangeArrowheads="1"/>
          </p:cNvSpPr>
          <p:nvPr/>
        </p:nvSpPr>
        <p:spPr bwMode="auto">
          <a:xfrm>
            <a:off x="188913" y="5837238"/>
            <a:ext cx="72501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2400" b="1" dirty="0"/>
              <a:t>Feltétele:</a:t>
            </a:r>
            <a:r>
              <a:rPr lang="hu-HU" altLang="hu-HU" sz="2400" dirty="0"/>
              <a:t> A </a:t>
            </a:r>
            <a:r>
              <a:rPr lang="hu-HU" altLang="hu-HU" sz="2400" dirty="0" smtClean="0"/>
              <a:t>szénatom mind a négy </a:t>
            </a:r>
            <a:r>
              <a:rPr lang="hu-HU" altLang="hu-HU" sz="2400" dirty="0" err="1"/>
              <a:t>ligandumának</a:t>
            </a:r>
            <a:r>
              <a:rPr lang="hu-HU" altLang="hu-HU" sz="2400" dirty="0"/>
              <a:t> különböznie kell.</a:t>
            </a:r>
          </a:p>
        </p:txBody>
      </p:sp>
      <p:sp>
        <p:nvSpPr>
          <p:cNvPr id="17" name="Szövegdoboz 16"/>
          <p:cNvSpPr txBox="1">
            <a:spLocks noChangeArrowheads="1"/>
          </p:cNvSpPr>
          <p:nvPr/>
        </p:nvSpPr>
        <p:spPr bwMode="auto">
          <a:xfrm>
            <a:off x="6953554" y="2614303"/>
            <a:ext cx="20233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2000" dirty="0" err="1"/>
              <a:t>Kiralitáscentrum</a:t>
            </a:r>
            <a:endParaRPr lang="hu-HU" altLang="hu-HU" sz="2000" dirty="0"/>
          </a:p>
        </p:txBody>
      </p:sp>
      <p:cxnSp>
        <p:nvCxnSpPr>
          <p:cNvPr id="15" name="Egyenes összekötő nyíllal 14"/>
          <p:cNvCxnSpPr/>
          <p:nvPr/>
        </p:nvCxnSpPr>
        <p:spPr>
          <a:xfrm flipH="1">
            <a:off x="6379681" y="2914596"/>
            <a:ext cx="573873" cy="300294"/>
          </a:xfrm>
          <a:prstGeom prst="straightConnector1">
            <a:avLst/>
          </a:prstGeom>
          <a:ln w="28575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1" name="Szövegdoboz 1"/>
          <p:cNvSpPr txBox="1">
            <a:spLocks noChangeArrowheads="1"/>
          </p:cNvSpPr>
          <p:nvPr/>
        </p:nvSpPr>
        <p:spPr bwMode="auto">
          <a:xfrm>
            <a:off x="188913" y="3932333"/>
            <a:ext cx="65357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2400" b="1" dirty="0" err="1">
                <a:solidFill>
                  <a:srgbClr val="3333CC"/>
                </a:solidFill>
              </a:rPr>
              <a:t>Enantiomerpár</a:t>
            </a:r>
            <a:r>
              <a:rPr lang="hu-HU" altLang="hu-HU" sz="2400" b="1" dirty="0"/>
              <a:t>:</a:t>
            </a:r>
            <a:r>
              <a:rPr lang="hu-HU" altLang="hu-HU" sz="2400" dirty="0"/>
              <a:t> </a:t>
            </a:r>
          </a:p>
          <a:p>
            <a:pPr eaLnBrk="1" hangingPunct="1"/>
            <a:r>
              <a:rPr lang="hu-HU" altLang="hu-HU" sz="2400" dirty="0"/>
              <a:t>Ha két molekula egymásnak </a:t>
            </a:r>
            <a:r>
              <a:rPr lang="hu-HU" altLang="hu-HU" sz="2400" dirty="0" smtClean="0"/>
              <a:t>tükörképi </a:t>
            </a:r>
            <a:r>
              <a:rPr lang="hu-HU" altLang="hu-HU" sz="2400" dirty="0"/>
              <a:t>párja, de nem azonosak, akkor azokat </a:t>
            </a:r>
            <a:r>
              <a:rPr lang="hu-HU" altLang="hu-HU" sz="2400" i="1" dirty="0" err="1" smtClean="0">
                <a:solidFill>
                  <a:srgbClr val="FF0000"/>
                </a:solidFill>
              </a:rPr>
              <a:t>enantiomer</a:t>
            </a:r>
            <a:r>
              <a:rPr lang="hu-HU" altLang="hu-HU" sz="2400" i="1" dirty="0" err="1" smtClean="0"/>
              <a:t>eknek</a:t>
            </a:r>
            <a:r>
              <a:rPr lang="hu-HU" altLang="hu-HU" sz="2400" i="1" dirty="0" smtClean="0"/>
              <a:t> </a:t>
            </a:r>
            <a:r>
              <a:rPr lang="hu-HU" altLang="hu-HU" sz="2400" dirty="0"/>
              <a:t>nevezzük.</a:t>
            </a:r>
          </a:p>
        </p:txBody>
      </p:sp>
      <p:sp>
        <p:nvSpPr>
          <p:cNvPr id="10" name="Téglalap 7"/>
          <p:cNvSpPr>
            <a:spLocks noChangeArrowheads="1"/>
          </p:cNvSpPr>
          <p:nvPr/>
        </p:nvSpPr>
        <p:spPr bwMode="auto">
          <a:xfrm>
            <a:off x="646406" y="418712"/>
            <a:ext cx="783546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65125" indent="-365125" algn="ctr">
              <a:defRPr/>
            </a:pPr>
            <a:r>
              <a:rPr lang="hu-HU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Vannak olyan molekulák, amelyek tükörképi párok, de nem azonosak?</a:t>
            </a:r>
            <a:endParaRPr lang="hu-HU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zövegdoboz 3"/>
          <p:cNvSpPr txBox="1">
            <a:spLocks noChangeArrowheads="1"/>
          </p:cNvSpPr>
          <p:nvPr/>
        </p:nvSpPr>
        <p:spPr bwMode="auto">
          <a:xfrm>
            <a:off x="3041882" y="1600435"/>
            <a:ext cx="46794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2400" dirty="0" smtClean="0">
                <a:solidFill>
                  <a:srgbClr val="FF0000"/>
                </a:solidFill>
                <a:latin typeface="Kristen ITC" pitchFamily="66" charset="0"/>
              </a:rPr>
              <a:t>Azonosak vagy nem azonosak?</a:t>
            </a:r>
            <a:endParaRPr lang="hu-HU" altLang="hu-HU" sz="2400" dirty="0">
              <a:solidFill>
                <a:srgbClr val="FF0000"/>
              </a:solidFill>
              <a:latin typeface="Kristen ITC" pitchFamily="66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7205139" y="20246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Tudod-e, hogy…</a:t>
            </a:r>
            <a:endParaRPr lang="hu-HU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graphicFrame>
        <p:nvGraphicFramePr>
          <p:cNvPr id="5" name="Objektu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085900"/>
              </p:ext>
            </p:extLst>
          </p:nvPr>
        </p:nvGraphicFramePr>
        <p:xfrm>
          <a:off x="3923807" y="2599214"/>
          <a:ext cx="1310417" cy="1413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4" name="CS ChemDraw Drawing" r:id="rId3" imgW="846867" imgH="912330" progId="ChemDraw.Document.6.0">
                  <p:embed/>
                </p:oleObj>
              </mc:Choice>
              <mc:Fallback>
                <p:oleObj name="CS ChemDraw Drawing" r:id="rId3" imgW="846867" imgH="9123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3807" y="2599214"/>
                        <a:ext cx="1310417" cy="1413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um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458756"/>
              </p:ext>
            </p:extLst>
          </p:nvPr>
        </p:nvGraphicFramePr>
        <p:xfrm>
          <a:off x="5587027" y="2581154"/>
          <a:ext cx="1401385" cy="1413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5" name="CS ChemDraw Drawing" r:id="rId5" imgW="904945" imgH="912330" progId="ChemDraw.Document.6.0">
                  <p:embed/>
                </p:oleObj>
              </mc:Choice>
              <mc:Fallback>
                <p:oleObj name="CS ChemDraw Drawing" r:id="rId5" imgW="904945" imgH="9123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87027" y="2581154"/>
                        <a:ext cx="1401385" cy="14136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Egyenes összekötő 7"/>
          <p:cNvCxnSpPr/>
          <p:nvPr/>
        </p:nvCxnSpPr>
        <p:spPr>
          <a:xfrm flipH="1">
            <a:off x="5394636" y="2498419"/>
            <a:ext cx="7863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197" grpId="0"/>
      <p:bldP spid="17" grpId="0"/>
      <p:bldP spid="820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2016224"/>
          </a:xfrm>
        </p:spPr>
        <p:txBody>
          <a:bodyPr/>
          <a:lstStyle/>
          <a:p>
            <a:r>
              <a:rPr lang="hu-HU"/>
              <a:t>KÖSZÖNÖM </a:t>
            </a:r>
            <a:br>
              <a:rPr lang="hu-HU"/>
            </a:br>
            <a:r>
              <a:rPr lang="hu-HU"/>
              <a:t>A FIGYELMET!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161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115888" y="465138"/>
            <a:ext cx="8891587" cy="6284912"/>
          </a:xfrm>
          <a:prstGeom prst="roundRect">
            <a:avLst>
              <a:gd name="adj" fmla="val 413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147" name="Picture 4" descr="https://www.greenplanetpaints.com/images/homepage/circ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88" y="1335088"/>
            <a:ext cx="3419475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984250" y="1701800"/>
            <a:ext cx="26987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u-HU" altLang="hu-HU" sz="2200" b="1"/>
              <a:t>Szénhidrogének</a:t>
            </a:r>
          </a:p>
        </p:txBody>
      </p:sp>
      <p:sp>
        <p:nvSpPr>
          <p:cNvPr id="5" name="Téglalap 7"/>
          <p:cNvSpPr>
            <a:spLocks noChangeArrowheads="1"/>
          </p:cNvSpPr>
          <p:nvPr/>
        </p:nvSpPr>
        <p:spPr bwMode="auto">
          <a:xfrm>
            <a:off x="107950" y="592138"/>
            <a:ext cx="8729663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65125" indent="-365125" algn="ctr">
              <a:lnSpc>
                <a:spcPct val="150000"/>
              </a:lnSpc>
              <a:defRPr/>
            </a:pPr>
            <a:r>
              <a:rPr lang="hu-HU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szénvegyületek csoportosítása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095750" y="1700213"/>
            <a:ext cx="41243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u-HU" altLang="hu-HU" sz="2200" b="1">
                <a:solidFill>
                  <a:srgbClr val="FF0000"/>
                </a:solidFill>
              </a:rPr>
              <a:t>Heteroatomos szénvegyületek</a:t>
            </a:r>
          </a:p>
        </p:txBody>
      </p:sp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984250" y="2362200"/>
            <a:ext cx="29511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u-HU" altLang="hu-HU" b="1" dirty="0"/>
              <a:t>Telített szénhidrogének</a:t>
            </a:r>
          </a:p>
          <a:p>
            <a:pPr algn="ctr" eaLnBrk="1" hangingPunct="1"/>
            <a:r>
              <a:rPr lang="hu-HU" altLang="hu-HU" dirty="0"/>
              <a:t>csak egyszeres szén-szén kötés</a:t>
            </a:r>
          </a:p>
        </p:txBody>
      </p:sp>
      <p:sp>
        <p:nvSpPr>
          <p:cNvPr id="6152" name="Text Box 6"/>
          <p:cNvSpPr txBox="1">
            <a:spLocks noChangeArrowheads="1"/>
          </p:cNvSpPr>
          <p:nvPr/>
        </p:nvSpPr>
        <p:spPr bwMode="auto">
          <a:xfrm>
            <a:off x="984250" y="3441700"/>
            <a:ext cx="3059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u-HU" altLang="hu-HU" b="1" dirty="0"/>
              <a:t>Telítetlen szénhidrogének</a:t>
            </a:r>
          </a:p>
          <a:p>
            <a:pPr algn="ctr" eaLnBrk="1" hangingPunct="1"/>
            <a:r>
              <a:rPr lang="hu-HU" altLang="hu-HU" dirty="0"/>
              <a:t>többszörös szén-szén kötés</a:t>
            </a:r>
          </a:p>
        </p:txBody>
      </p:sp>
      <p:sp>
        <p:nvSpPr>
          <p:cNvPr id="6153" name="Text Box 6"/>
          <p:cNvSpPr txBox="1">
            <a:spLocks noChangeArrowheads="1"/>
          </p:cNvSpPr>
          <p:nvPr/>
        </p:nvSpPr>
        <p:spPr bwMode="auto">
          <a:xfrm>
            <a:off x="984250" y="4414838"/>
            <a:ext cx="29162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u-HU" altLang="hu-HU" b="1"/>
              <a:t>Aromás szénhidrogének</a:t>
            </a:r>
          </a:p>
          <a:p>
            <a:pPr algn="ctr" eaLnBrk="1" hangingPunct="1"/>
            <a:r>
              <a:rPr lang="hu-HU" altLang="hu-HU"/>
              <a:t>gyűrűsen delokalizált </a:t>
            </a:r>
          </a:p>
          <a:p>
            <a:pPr algn="ctr" eaLnBrk="1" hangingPunct="1"/>
            <a:r>
              <a:rPr lang="hu-HU" altLang="hu-HU">
                <a:latin typeface="Symbol" pitchFamily="18" charset="2"/>
              </a:rPr>
              <a:t>p</a:t>
            </a:r>
            <a:r>
              <a:rPr lang="hu-HU" altLang="hu-HU"/>
              <a:t>-elektronrendszer</a:t>
            </a:r>
          </a:p>
        </p:txBody>
      </p:sp>
      <p:pic>
        <p:nvPicPr>
          <p:cNvPr id="6156" name="Picture 20" descr="http://www.enszamlazom.hu/images/public/kv-pip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357438"/>
            <a:ext cx="620713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20" descr="http://www.enszamlazom.hu/images/public/kv-pip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581400"/>
            <a:ext cx="62071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20" descr="http://www.enszamlazom.hu/images/public/kv-pip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925" y="4560888"/>
            <a:ext cx="620713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ekerekített téglalap 18"/>
          <p:cNvSpPr/>
          <p:nvPr/>
        </p:nvSpPr>
        <p:spPr>
          <a:xfrm>
            <a:off x="5529261" y="3429000"/>
            <a:ext cx="466725" cy="381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Lekerekített téglalap 17"/>
          <p:cNvSpPr/>
          <p:nvPr/>
        </p:nvSpPr>
        <p:spPr>
          <a:xfrm>
            <a:off x="3768724" y="2600325"/>
            <a:ext cx="666751" cy="79057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Lekerekített téglalap 16"/>
          <p:cNvSpPr/>
          <p:nvPr/>
        </p:nvSpPr>
        <p:spPr>
          <a:xfrm>
            <a:off x="2800349" y="2371725"/>
            <a:ext cx="685801" cy="5905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Lekerekített téglalap 15"/>
          <p:cNvSpPr/>
          <p:nvPr/>
        </p:nvSpPr>
        <p:spPr>
          <a:xfrm>
            <a:off x="5019674" y="2105025"/>
            <a:ext cx="466725" cy="381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Lekerekített téglalap 10"/>
          <p:cNvSpPr/>
          <p:nvPr/>
        </p:nvSpPr>
        <p:spPr>
          <a:xfrm>
            <a:off x="6515100" y="2247900"/>
            <a:ext cx="685800" cy="381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églalap 7"/>
          <p:cNvSpPr>
            <a:spLocks noChangeArrowheads="1"/>
          </p:cNvSpPr>
          <p:nvPr/>
        </p:nvSpPr>
        <p:spPr bwMode="auto">
          <a:xfrm>
            <a:off x="107950" y="592138"/>
            <a:ext cx="8729663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65125" indent="-365125" algn="ctr">
              <a:lnSpc>
                <a:spcPct val="150000"/>
              </a:lnSpc>
              <a:defRPr/>
            </a:pPr>
            <a:r>
              <a:rPr lang="hu-HU" sz="3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Heteroatomos</a:t>
            </a:r>
            <a:r>
              <a:rPr lang="hu-HU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szénvegyületek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871538" y="1728788"/>
            <a:ext cx="4509568" cy="24929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2400" b="1" dirty="0"/>
              <a:t>Leggyakoribb </a:t>
            </a:r>
            <a:r>
              <a:rPr lang="hu-HU" sz="2400" b="1" dirty="0" err="1"/>
              <a:t>heteroatomok</a:t>
            </a:r>
            <a:r>
              <a:rPr lang="hu-HU" sz="2400" b="1" dirty="0"/>
              <a:t>: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rgbClr val="FF0000"/>
                </a:solidFill>
              </a:rPr>
              <a:t>oxigén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rgbClr val="3333CC"/>
                </a:solidFill>
              </a:rPr>
              <a:t>nitrogén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rgbClr val="CC0099"/>
                </a:solidFill>
              </a:rPr>
              <a:t>halogének (pl.: klór, bróm)</a:t>
            </a:r>
          </a:p>
          <a:p>
            <a:pPr>
              <a:defRPr/>
            </a:pPr>
            <a:endParaRPr lang="hu-HU" sz="2400" dirty="0"/>
          </a:p>
        </p:txBody>
      </p:sp>
      <p:sp>
        <p:nvSpPr>
          <p:cNvPr id="7176" name="Szövegdoboz 6"/>
          <p:cNvSpPr txBox="1">
            <a:spLocks noChangeArrowheads="1"/>
          </p:cNvSpPr>
          <p:nvPr/>
        </p:nvSpPr>
        <p:spPr bwMode="auto">
          <a:xfrm>
            <a:off x="898525" y="4810125"/>
            <a:ext cx="77406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2400" b="1" i="1" dirty="0" smtClean="0">
                <a:solidFill>
                  <a:srgbClr val="009900"/>
                </a:solidFill>
              </a:rPr>
              <a:t>Funkciós </a:t>
            </a:r>
            <a:r>
              <a:rPr lang="hu-HU" altLang="hu-HU" sz="2400" b="1" i="1" dirty="0">
                <a:solidFill>
                  <a:srgbClr val="009900"/>
                </a:solidFill>
              </a:rPr>
              <a:t>csoport</a:t>
            </a:r>
            <a:r>
              <a:rPr lang="hu-HU" altLang="hu-HU" sz="2400" dirty="0"/>
              <a:t>nak </a:t>
            </a:r>
            <a:r>
              <a:rPr lang="hu-HU" altLang="hu-HU" sz="2400" dirty="0" smtClean="0"/>
              <a:t>nevezzük a molekulák azon atomcsoportját, amely az adott </a:t>
            </a:r>
            <a:r>
              <a:rPr lang="hu-HU" altLang="hu-HU" sz="2400" dirty="0"/>
              <a:t>vegyület </a:t>
            </a:r>
            <a:r>
              <a:rPr lang="hu-HU" altLang="hu-HU" sz="2400" dirty="0" smtClean="0"/>
              <a:t>jellegzetes kémiai tulajdonságait meghatározza.</a:t>
            </a:r>
            <a:endParaRPr lang="hu-HU" altLang="hu-HU" sz="2400" dirty="0"/>
          </a:p>
        </p:txBody>
      </p:sp>
      <p:sp>
        <p:nvSpPr>
          <p:cNvPr id="9" name="Lekerekített téglalap 8"/>
          <p:cNvSpPr/>
          <p:nvPr/>
        </p:nvSpPr>
        <p:spPr>
          <a:xfrm>
            <a:off x="115888" y="465138"/>
            <a:ext cx="8891587" cy="6284912"/>
          </a:xfrm>
          <a:prstGeom prst="roundRect">
            <a:avLst>
              <a:gd name="adj" fmla="val 413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0" name="Objektum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010610"/>
              </p:ext>
            </p:extLst>
          </p:nvPr>
        </p:nvGraphicFramePr>
        <p:xfrm>
          <a:off x="4979468" y="3248025"/>
          <a:ext cx="879475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1" name="CS ChemDraw Drawing" r:id="rId3" imgW="879013" imgH="804330" progId="ChemDraw.Document.6.0">
                  <p:embed/>
                </p:oleObj>
              </mc:Choice>
              <mc:Fallback>
                <p:oleObj name="CS ChemDraw Drawing" r:id="rId3" imgW="879013" imgH="8043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79468" y="3248025"/>
                        <a:ext cx="879475" cy="804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um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048700"/>
              </p:ext>
            </p:extLst>
          </p:nvPr>
        </p:nvGraphicFramePr>
        <p:xfrm>
          <a:off x="3229767" y="2619375"/>
          <a:ext cx="1077913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2" name="CS ChemDraw Drawing" r:id="rId5" imgW="1078641" imgH="804330" progId="ChemDraw.Document.6.0">
                  <p:embed/>
                </p:oleObj>
              </mc:Choice>
              <mc:Fallback>
                <p:oleObj name="CS ChemDraw Drawing" r:id="rId5" imgW="1078641" imgH="8043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29767" y="2619375"/>
                        <a:ext cx="1077913" cy="804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um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596009"/>
              </p:ext>
            </p:extLst>
          </p:nvPr>
        </p:nvGraphicFramePr>
        <p:xfrm>
          <a:off x="2307430" y="2184400"/>
          <a:ext cx="1119187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3" name="CS ChemDraw Drawing" r:id="rId7" imgW="1119971" imgH="805680" progId="ChemDraw.Document.6.0">
                  <p:embed/>
                </p:oleObj>
              </mc:Choice>
              <mc:Fallback>
                <p:oleObj name="CS ChemDraw Drawing" r:id="rId7" imgW="1119971" imgH="8056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07430" y="2184400"/>
                        <a:ext cx="1119187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um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6179790"/>
              </p:ext>
            </p:extLst>
          </p:nvPr>
        </p:nvGraphicFramePr>
        <p:xfrm>
          <a:off x="6483350" y="2084387"/>
          <a:ext cx="66992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4" name="CS ChemDraw Drawing" r:id="rId9" imgW="670200" imgH="708210" progId="ChemDraw.Document.6.0">
                  <p:embed/>
                </p:oleObj>
              </mc:Choice>
              <mc:Fallback>
                <p:oleObj name="CS ChemDraw Drawing" r:id="rId9" imgW="670200" imgH="7082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83350" y="2084387"/>
                        <a:ext cx="669925" cy="708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um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6884792"/>
              </p:ext>
            </p:extLst>
          </p:nvPr>
        </p:nvGraphicFramePr>
        <p:xfrm>
          <a:off x="4571206" y="2185987"/>
          <a:ext cx="1370013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5" name="CS ChemDraw Drawing" r:id="rId11" imgW="1369844" imgH="673110" progId="ChemDraw.Document.6.0">
                  <p:embed/>
                </p:oleObj>
              </mc:Choice>
              <mc:Fallback>
                <p:oleObj name="CS ChemDraw Drawing" r:id="rId11" imgW="1369844" imgH="6731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71206" y="2185987"/>
                        <a:ext cx="1370013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17" grpId="0" animBg="1"/>
      <p:bldP spid="16" grpId="0" animBg="1"/>
      <p:bldP spid="11" grpId="0" animBg="1"/>
      <p:bldP spid="71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115888" y="465138"/>
            <a:ext cx="8891587" cy="6284912"/>
          </a:xfrm>
          <a:prstGeom prst="roundRect">
            <a:avLst>
              <a:gd name="adj" fmla="val 413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églalap 7"/>
          <p:cNvSpPr>
            <a:spLocks noChangeArrowheads="1"/>
          </p:cNvSpPr>
          <p:nvPr/>
        </p:nvSpPr>
        <p:spPr bwMode="auto">
          <a:xfrm>
            <a:off x="195034" y="2174164"/>
            <a:ext cx="8729663" cy="901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65125" indent="-365125" algn="ctr">
              <a:lnSpc>
                <a:spcPct val="150000"/>
              </a:lnSpc>
              <a:defRPr/>
            </a:pPr>
            <a:r>
              <a:rPr lang="hu-HU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Halogénezett szénhidrogének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115888" y="465138"/>
            <a:ext cx="8891587" cy="2974748"/>
          </a:xfrm>
          <a:prstGeom prst="roundRect">
            <a:avLst>
              <a:gd name="adj" fmla="val 413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984250" y="1659611"/>
            <a:ext cx="7651750" cy="164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hu-HU" altLang="hu-HU" sz="2400" b="1" dirty="0"/>
              <a:t>Származtatás:</a:t>
            </a:r>
          </a:p>
          <a:p>
            <a:pPr eaLnBrk="1" hangingPunct="1">
              <a:lnSpc>
                <a:spcPct val="150000"/>
              </a:lnSpc>
            </a:pPr>
            <a:r>
              <a:rPr lang="hu-HU" altLang="hu-HU" sz="2400" dirty="0"/>
              <a:t>A szénhidrogének egy vagy több hidrogénatomját halogénatommal helyettesítjük.</a:t>
            </a:r>
          </a:p>
        </p:txBody>
      </p:sp>
      <p:sp>
        <p:nvSpPr>
          <p:cNvPr id="5" name="Téglalap 7"/>
          <p:cNvSpPr>
            <a:spLocks noChangeArrowheads="1"/>
          </p:cNvSpPr>
          <p:nvPr/>
        </p:nvSpPr>
        <p:spPr bwMode="auto">
          <a:xfrm>
            <a:off x="107950" y="592138"/>
            <a:ext cx="8729663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65125" indent="-365125" algn="ctr">
              <a:lnSpc>
                <a:spcPct val="150000"/>
              </a:lnSpc>
              <a:defRPr/>
            </a:pPr>
            <a:r>
              <a:rPr lang="hu-HU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Halogénezett szénhidrogének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5330720" y="3920609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dirty="0" smtClean="0"/>
              <a:t>metán</a:t>
            </a:r>
            <a:endParaRPr lang="hu-HU" sz="20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1324872" y="6320972"/>
            <a:ext cx="1309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dirty="0" smtClean="0">
                <a:solidFill>
                  <a:srgbClr val="FF0000"/>
                </a:solidFill>
              </a:rPr>
              <a:t>klór</a:t>
            </a:r>
            <a:r>
              <a:rPr lang="hu-HU" sz="2000" dirty="0" smtClean="0"/>
              <a:t>metán</a:t>
            </a:r>
            <a:endParaRPr lang="hu-HU" sz="20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2851130" y="6328232"/>
            <a:ext cx="1510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dirty="0" err="1" smtClean="0">
                <a:solidFill>
                  <a:srgbClr val="FF0000"/>
                </a:solidFill>
              </a:rPr>
              <a:t>diklór</a:t>
            </a:r>
            <a:r>
              <a:rPr lang="hu-HU" sz="2000" dirty="0" err="1" smtClean="0"/>
              <a:t>metán</a:t>
            </a:r>
            <a:endParaRPr lang="hu-HU" sz="20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4639665" y="6328233"/>
            <a:ext cx="1523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dirty="0" err="1" smtClean="0">
                <a:solidFill>
                  <a:srgbClr val="FF0000"/>
                </a:solidFill>
              </a:rPr>
              <a:t>triklór</a:t>
            </a:r>
            <a:r>
              <a:rPr lang="hu-HU" sz="2000" dirty="0" err="1" smtClean="0"/>
              <a:t>metán</a:t>
            </a:r>
            <a:endParaRPr lang="hu-HU" sz="20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6358561" y="6320979"/>
            <a:ext cx="1821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dirty="0" err="1" smtClean="0">
                <a:solidFill>
                  <a:srgbClr val="FF0000"/>
                </a:solidFill>
              </a:rPr>
              <a:t>tetraklór</a:t>
            </a:r>
            <a:r>
              <a:rPr lang="hu-HU" sz="2000" dirty="0" err="1" smtClean="0"/>
              <a:t>metán</a:t>
            </a:r>
            <a:endParaRPr lang="hu-HU" sz="2000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2977607" y="3658998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Pl.:</a:t>
            </a:r>
            <a:endParaRPr lang="hu-HU" sz="2400" dirty="0"/>
          </a:p>
        </p:txBody>
      </p:sp>
      <p:graphicFrame>
        <p:nvGraphicFramePr>
          <p:cNvPr id="6" name="Objektum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4832987"/>
              </p:ext>
            </p:extLst>
          </p:nvPr>
        </p:nvGraphicFramePr>
        <p:xfrm>
          <a:off x="1656008" y="3538450"/>
          <a:ext cx="5811591" cy="285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5" name="CS ChemDraw Drawing" r:id="rId3" imgW="5207083" imgH="2558250" progId="ChemDraw.Document.6.0">
                  <p:embed/>
                </p:oleObj>
              </mc:Choice>
              <mc:Fallback>
                <p:oleObj name="CS ChemDraw Drawing" r:id="rId3" imgW="5207083" imgH="25582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56008" y="3538450"/>
                        <a:ext cx="5811591" cy="2854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108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7"/>
          <p:cNvSpPr>
            <a:spLocks noChangeArrowheads="1"/>
          </p:cNvSpPr>
          <p:nvPr/>
        </p:nvSpPr>
        <p:spPr bwMode="auto">
          <a:xfrm>
            <a:off x="107950" y="592138"/>
            <a:ext cx="87296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65125" indent="-365125" algn="ctr">
              <a:lnSpc>
                <a:spcPct val="150000"/>
              </a:lnSpc>
              <a:defRPr/>
            </a:pPr>
            <a:r>
              <a:rPr lang="hu-HU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halogénezett </a:t>
            </a:r>
            <a:r>
              <a:rPr lang="hu-HU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szénhidrogének elnevezése</a:t>
            </a:r>
          </a:p>
        </p:txBody>
      </p:sp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735805" y="1484998"/>
            <a:ext cx="8271669" cy="238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hu-HU" altLang="hu-HU" sz="2400" b="1" dirty="0"/>
              <a:t>Elnevezés: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altLang="hu-HU" sz="2400" dirty="0"/>
              <a:t>A </a:t>
            </a:r>
            <a:r>
              <a:rPr lang="hu-HU" altLang="hu-HU" sz="2400" dirty="0" smtClean="0"/>
              <a:t>halogénatomot </a:t>
            </a:r>
            <a:r>
              <a:rPr lang="hu-HU" altLang="hu-HU" sz="2400" dirty="0" smtClean="0"/>
              <a:t>oldalcsoportként </a:t>
            </a:r>
            <a:r>
              <a:rPr lang="hu-HU" altLang="hu-HU" sz="2400" dirty="0"/>
              <a:t>vesszük figyelembe.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altLang="hu-HU" sz="2400" dirty="0"/>
              <a:t>A telítetlen </a:t>
            </a:r>
            <a:r>
              <a:rPr lang="hu-HU" altLang="hu-HU" sz="2400" dirty="0" smtClean="0"/>
              <a:t>vegyülteknél a többszörös kötés helyzete elsődleges a számozásnál.</a:t>
            </a:r>
            <a:endParaRPr lang="hu-HU" altLang="hu-HU" sz="2400" dirty="0"/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50529" y="3962224"/>
            <a:ext cx="84885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2200" b="1" dirty="0"/>
              <a:t>Pl.:</a:t>
            </a:r>
          </a:p>
        </p:txBody>
      </p:sp>
      <p:sp>
        <p:nvSpPr>
          <p:cNvPr id="6" name="Lekerekített téglalap 5"/>
          <p:cNvSpPr/>
          <p:nvPr/>
        </p:nvSpPr>
        <p:spPr>
          <a:xfrm>
            <a:off x="115888" y="465137"/>
            <a:ext cx="8891587" cy="3375025"/>
          </a:xfrm>
          <a:prstGeom prst="roundRect">
            <a:avLst>
              <a:gd name="adj" fmla="val 413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0" name="Csoportba foglalás 9"/>
          <p:cNvGrpSpPr/>
          <p:nvPr/>
        </p:nvGrpSpPr>
        <p:grpSpPr>
          <a:xfrm>
            <a:off x="265224" y="5108815"/>
            <a:ext cx="2768707" cy="782992"/>
            <a:chOff x="1172140" y="5050971"/>
            <a:chExt cx="2768707" cy="782992"/>
          </a:xfrm>
        </p:grpSpPr>
        <p:sp>
          <p:nvSpPr>
            <p:cNvPr id="7" name="Szövegdoboz 6"/>
            <p:cNvSpPr txBox="1"/>
            <p:nvPr/>
          </p:nvSpPr>
          <p:spPr>
            <a:xfrm>
              <a:off x="1172140" y="5050971"/>
              <a:ext cx="27687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/>
                <a:t>CH</a:t>
              </a:r>
              <a:r>
                <a:rPr lang="hu-HU" baseline="-25000" dirty="0" smtClean="0"/>
                <a:t>3</a:t>
              </a:r>
              <a:r>
                <a:rPr lang="hu-HU" dirty="0" smtClean="0"/>
                <a:t>–CH–CH</a:t>
              </a:r>
              <a:r>
                <a:rPr lang="hu-HU" baseline="-25000" dirty="0" smtClean="0"/>
                <a:t>2</a:t>
              </a:r>
              <a:r>
                <a:rPr lang="hu-HU" dirty="0" smtClean="0"/>
                <a:t>–</a:t>
              </a:r>
              <a:r>
                <a:rPr lang="hu-HU" dirty="0" err="1" smtClean="0"/>
                <a:t>CH</a:t>
              </a:r>
              <a:r>
                <a:rPr lang="hu-HU" baseline="-25000" dirty="0" err="1" smtClean="0"/>
                <a:t>2</a:t>
              </a:r>
              <a:r>
                <a:rPr lang="hu-HU" dirty="0" smtClean="0"/>
                <a:t>–CH</a:t>
              </a:r>
              <a:r>
                <a:rPr lang="hu-HU" baseline="-25000" dirty="0" smtClean="0"/>
                <a:t>3</a:t>
              </a:r>
              <a:r>
                <a:rPr lang="hu-HU" dirty="0" smtClean="0"/>
                <a:t> </a:t>
              </a:r>
              <a:endParaRPr lang="hu-HU" dirty="0"/>
            </a:p>
          </p:txBody>
        </p:sp>
        <p:cxnSp>
          <p:nvCxnSpPr>
            <p:cNvPr id="9" name="Egyenes összekötő 8"/>
            <p:cNvCxnSpPr/>
            <p:nvPr/>
          </p:nvCxnSpPr>
          <p:spPr>
            <a:xfrm>
              <a:off x="1889672" y="5347733"/>
              <a:ext cx="0" cy="1676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Szövegdoboz 11"/>
            <p:cNvSpPr txBox="1"/>
            <p:nvPr/>
          </p:nvSpPr>
          <p:spPr>
            <a:xfrm>
              <a:off x="1701539" y="5464631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>
                  <a:solidFill>
                    <a:srgbClr val="FF0000"/>
                  </a:solidFill>
                </a:rPr>
                <a:t>Cl</a:t>
              </a:r>
              <a:endParaRPr lang="hu-HU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Csoportba foglalás 10"/>
          <p:cNvGrpSpPr/>
          <p:nvPr/>
        </p:nvGrpSpPr>
        <p:grpSpPr>
          <a:xfrm>
            <a:off x="3144945" y="4714911"/>
            <a:ext cx="2137124" cy="1178110"/>
            <a:chOff x="4677340" y="5170322"/>
            <a:chExt cx="2137124" cy="1178110"/>
          </a:xfrm>
        </p:grpSpPr>
        <p:sp>
          <p:nvSpPr>
            <p:cNvPr id="14" name="Szövegdoboz 13"/>
            <p:cNvSpPr txBox="1"/>
            <p:nvPr/>
          </p:nvSpPr>
          <p:spPr>
            <a:xfrm>
              <a:off x="4677340" y="5572703"/>
              <a:ext cx="21371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/>
                <a:t>CH</a:t>
              </a:r>
              <a:r>
                <a:rPr lang="hu-HU" baseline="-25000" dirty="0" smtClean="0"/>
                <a:t>3</a:t>
              </a:r>
              <a:r>
                <a:rPr lang="hu-HU" dirty="0" smtClean="0"/>
                <a:t>–CH–</a:t>
              </a:r>
              <a:r>
                <a:rPr lang="hu-HU" dirty="0" err="1" smtClean="0"/>
                <a:t>CH</a:t>
              </a:r>
              <a:r>
                <a:rPr lang="hu-HU" dirty="0" smtClean="0"/>
                <a:t>–CH</a:t>
              </a:r>
              <a:r>
                <a:rPr lang="hu-HU" baseline="-25000" dirty="0" smtClean="0"/>
                <a:t>3</a:t>
              </a:r>
              <a:r>
                <a:rPr lang="hu-HU" dirty="0" smtClean="0"/>
                <a:t> </a:t>
              </a:r>
              <a:endParaRPr lang="hu-HU" dirty="0"/>
            </a:p>
          </p:txBody>
        </p:sp>
        <p:cxnSp>
          <p:nvCxnSpPr>
            <p:cNvPr id="15" name="Egyenes összekötő 14"/>
            <p:cNvCxnSpPr/>
            <p:nvPr/>
          </p:nvCxnSpPr>
          <p:spPr>
            <a:xfrm>
              <a:off x="5395137" y="5459826"/>
              <a:ext cx="0" cy="1676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gyenes összekötő 15"/>
            <p:cNvCxnSpPr/>
            <p:nvPr/>
          </p:nvCxnSpPr>
          <p:spPr>
            <a:xfrm>
              <a:off x="5842353" y="5874788"/>
              <a:ext cx="0" cy="1676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Szövegdoboz 16"/>
            <p:cNvSpPr txBox="1"/>
            <p:nvPr/>
          </p:nvSpPr>
          <p:spPr>
            <a:xfrm>
              <a:off x="5690404" y="597910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>
                  <a:solidFill>
                    <a:srgbClr val="3333CC"/>
                  </a:solidFill>
                </a:rPr>
                <a:t>F</a:t>
              </a:r>
              <a:endParaRPr lang="hu-HU" dirty="0">
                <a:solidFill>
                  <a:srgbClr val="3333CC"/>
                </a:solidFill>
              </a:endParaRPr>
            </a:p>
          </p:txBody>
        </p:sp>
        <p:sp>
          <p:nvSpPr>
            <p:cNvPr id="18" name="Szövegdoboz 17"/>
            <p:cNvSpPr txBox="1"/>
            <p:nvPr/>
          </p:nvSpPr>
          <p:spPr>
            <a:xfrm>
              <a:off x="5224587" y="5170322"/>
              <a:ext cx="603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>
                  <a:solidFill>
                    <a:srgbClr val="990099"/>
                  </a:solidFill>
                </a:rPr>
                <a:t>CH</a:t>
              </a:r>
              <a:r>
                <a:rPr lang="hu-HU" baseline="-25000" dirty="0" smtClean="0">
                  <a:solidFill>
                    <a:srgbClr val="990099"/>
                  </a:solidFill>
                </a:rPr>
                <a:t>3</a:t>
              </a:r>
              <a:endParaRPr lang="hu-HU" dirty="0">
                <a:solidFill>
                  <a:srgbClr val="990099"/>
                </a:solidFill>
              </a:endParaRPr>
            </a:p>
          </p:txBody>
        </p:sp>
      </p:grpSp>
      <p:sp>
        <p:nvSpPr>
          <p:cNvPr id="19" name="Szövegdoboz 18"/>
          <p:cNvSpPr txBox="1"/>
          <p:nvPr/>
        </p:nvSpPr>
        <p:spPr>
          <a:xfrm>
            <a:off x="845784" y="5882921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663300"/>
                </a:solidFill>
              </a:rPr>
              <a:t>2</a:t>
            </a:r>
            <a:r>
              <a:rPr lang="hu-HU" dirty="0" smtClean="0"/>
              <a:t>-</a:t>
            </a:r>
            <a:r>
              <a:rPr lang="hu-HU" dirty="0" smtClean="0">
                <a:solidFill>
                  <a:srgbClr val="FF0000"/>
                </a:solidFill>
              </a:rPr>
              <a:t>klór</a:t>
            </a:r>
            <a:r>
              <a:rPr lang="hu-HU" dirty="0" smtClean="0"/>
              <a:t>pent</a:t>
            </a:r>
            <a:r>
              <a:rPr lang="hu-HU" b="1" dirty="0" smtClean="0"/>
              <a:t>án</a:t>
            </a:r>
            <a:endParaRPr lang="hu-HU" b="1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1345563" y="489434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>
                <a:solidFill>
                  <a:srgbClr val="663300"/>
                </a:solidFill>
              </a:rPr>
              <a:t>3</a:t>
            </a:r>
            <a:endParaRPr lang="hu-HU" sz="1400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864079" y="488708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>
                <a:solidFill>
                  <a:srgbClr val="663300"/>
                </a:solidFill>
              </a:rPr>
              <a:t>2</a:t>
            </a:r>
            <a:endParaRPr lang="hu-HU" sz="1400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290779" y="489434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>
                <a:solidFill>
                  <a:srgbClr val="663300"/>
                </a:solidFill>
              </a:rPr>
              <a:t>1</a:t>
            </a:r>
            <a:endParaRPr lang="hu-HU" sz="1400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1894573" y="488708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>
                <a:solidFill>
                  <a:srgbClr val="663300"/>
                </a:solidFill>
              </a:rPr>
              <a:t>4</a:t>
            </a:r>
            <a:endParaRPr lang="hu-HU" sz="1400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2438851" y="489434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>
                <a:solidFill>
                  <a:srgbClr val="663300"/>
                </a:solidFill>
              </a:rPr>
              <a:t>5</a:t>
            </a:r>
            <a:endParaRPr lang="hu-HU" sz="1400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3741846" y="534952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>
                <a:solidFill>
                  <a:srgbClr val="663300"/>
                </a:solidFill>
              </a:rPr>
              <a:t>3</a:t>
            </a:r>
            <a:endParaRPr lang="hu-HU" sz="1400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4238864" y="489392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>
                <a:solidFill>
                  <a:srgbClr val="663300"/>
                </a:solidFill>
              </a:rPr>
              <a:t>2</a:t>
            </a:r>
            <a:endParaRPr lang="hu-HU" sz="1400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4682076" y="488542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>
                <a:solidFill>
                  <a:srgbClr val="663300"/>
                </a:solidFill>
              </a:rPr>
              <a:t>1</a:t>
            </a:r>
            <a:endParaRPr lang="hu-HU" sz="1400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3186656" y="489882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>
                <a:solidFill>
                  <a:srgbClr val="663300"/>
                </a:solidFill>
              </a:rPr>
              <a:t>4</a:t>
            </a:r>
            <a:endParaRPr lang="hu-HU" sz="1400" dirty="0"/>
          </a:p>
        </p:txBody>
      </p:sp>
      <p:sp>
        <p:nvSpPr>
          <p:cNvPr id="31" name="Szövegdoboz 30"/>
          <p:cNvSpPr txBox="1"/>
          <p:nvPr/>
        </p:nvSpPr>
        <p:spPr>
          <a:xfrm>
            <a:off x="3144579" y="5883755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663300"/>
                </a:solidFill>
              </a:rPr>
              <a:t>2</a:t>
            </a:r>
            <a:r>
              <a:rPr lang="hu-HU" dirty="0" smtClean="0"/>
              <a:t>-</a:t>
            </a:r>
            <a:r>
              <a:rPr lang="hu-HU" dirty="0" smtClean="0">
                <a:solidFill>
                  <a:srgbClr val="3333CC"/>
                </a:solidFill>
              </a:rPr>
              <a:t>fluor</a:t>
            </a:r>
            <a:r>
              <a:rPr lang="hu-HU" dirty="0" smtClean="0"/>
              <a:t>-</a:t>
            </a:r>
            <a:r>
              <a:rPr lang="hu-HU" dirty="0" smtClean="0">
                <a:solidFill>
                  <a:srgbClr val="663300"/>
                </a:solidFill>
              </a:rPr>
              <a:t>3</a:t>
            </a:r>
            <a:r>
              <a:rPr lang="hu-HU" dirty="0" smtClean="0"/>
              <a:t>-</a:t>
            </a:r>
            <a:r>
              <a:rPr lang="hu-HU" dirty="0" smtClean="0">
                <a:solidFill>
                  <a:srgbClr val="990099"/>
                </a:solidFill>
              </a:rPr>
              <a:t>metil</a:t>
            </a:r>
            <a:r>
              <a:rPr lang="hu-HU" dirty="0" smtClean="0"/>
              <a:t>but</a:t>
            </a:r>
            <a:r>
              <a:rPr lang="hu-HU" b="1" dirty="0" smtClean="0"/>
              <a:t>án</a:t>
            </a:r>
            <a:endParaRPr lang="hu-HU" b="1" dirty="0"/>
          </a:p>
        </p:txBody>
      </p:sp>
      <p:grpSp>
        <p:nvGrpSpPr>
          <p:cNvPr id="44" name="Csoportba foglalás 43"/>
          <p:cNvGrpSpPr/>
          <p:nvPr/>
        </p:nvGrpSpPr>
        <p:grpSpPr>
          <a:xfrm>
            <a:off x="6269310" y="4641754"/>
            <a:ext cx="2283457" cy="1251142"/>
            <a:chOff x="6789588" y="5018002"/>
            <a:chExt cx="2283457" cy="1251142"/>
          </a:xfrm>
        </p:grpSpPr>
        <p:sp>
          <p:nvSpPr>
            <p:cNvPr id="20" name="Szövegdoboz 19"/>
            <p:cNvSpPr txBox="1"/>
            <p:nvPr/>
          </p:nvSpPr>
          <p:spPr>
            <a:xfrm>
              <a:off x="7327863" y="5694984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/>
                <a:t>C=</a:t>
              </a:r>
              <a:r>
                <a:rPr lang="hu-HU" dirty="0" err="1" smtClean="0"/>
                <a:t>C</a:t>
              </a:r>
              <a:endParaRPr lang="hu-HU" dirty="0"/>
            </a:p>
          </p:txBody>
        </p:sp>
        <p:sp>
          <p:nvSpPr>
            <p:cNvPr id="34" name="Szövegdoboz 33"/>
            <p:cNvSpPr txBox="1"/>
            <p:nvPr/>
          </p:nvSpPr>
          <p:spPr>
            <a:xfrm>
              <a:off x="7944210" y="5441673"/>
              <a:ext cx="11288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/>
                <a:t>CH–CH</a:t>
              </a:r>
              <a:r>
                <a:rPr lang="hu-HU" baseline="-25000" dirty="0" smtClean="0"/>
                <a:t>3</a:t>
              </a:r>
              <a:r>
                <a:rPr lang="hu-HU" dirty="0" smtClean="0"/>
                <a:t> </a:t>
              </a:r>
              <a:endParaRPr lang="hu-HU" dirty="0"/>
            </a:p>
          </p:txBody>
        </p:sp>
        <p:sp>
          <p:nvSpPr>
            <p:cNvPr id="35" name="Szövegdoboz 34"/>
            <p:cNvSpPr txBox="1"/>
            <p:nvPr/>
          </p:nvSpPr>
          <p:spPr>
            <a:xfrm>
              <a:off x="6793377" y="5894482"/>
              <a:ext cx="603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/>
                <a:t>CH</a:t>
              </a:r>
              <a:r>
                <a:rPr lang="hu-HU" baseline="-25000" dirty="0" smtClean="0"/>
                <a:t>3</a:t>
              </a:r>
              <a:endParaRPr lang="hu-HU" dirty="0"/>
            </a:p>
          </p:txBody>
        </p:sp>
        <p:sp>
          <p:nvSpPr>
            <p:cNvPr id="36" name="Szövegdoboz 35"/>
            <p:cNvSpPr txBox="1"/>
            <p:nvPr/>
          </p:nvSpPr>
          <p:spPr>
            <a:xfrm>
              <a:off x="6789588" y="5447781"/>
              <a:ext cx="603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>
                  <a:solidFill>
                    <a:srgbClr val="990099"/>
                  </a:solidFill>
                </a:rPr>
                <a:t>CH</a:t>
              </a:r>
              <a:r>
                <a:rPr lang="hu-HU" baseline="-25000" dirty="0" smtClean="0">
                  <a:solidFill>
                    <a:srgbClr val="990099"/>
                  </a:solidFill>
                </a:rPr>
                <a:t>3</a:t>
              </a:r>
              <a:endParaRPr lang="hu-HU" dirty="0">
                <a:solidFill>
                  <a:srgbClr val="990099"/>
                </a:solidFill>
              </a:endParaRPr>
            </a:p>
          </p:txBody>
        </p:sp>
        <p:sp>
          <p:nvSpPr>
            <p:cNvPr id="37" name="Szövegdoboz 36"/>
            <p:cNvSpPr txBox="1"/>
            <p:nvPr/>
          </p:nvSpPr>
          <p:spPr>
            <a:xfrm>
              <a:off x="7945972" y="5899812"/>
              <a:ext cx="603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>
                  <a:solidFill>
                    <a:srgbClr val="990099"/>
                  </a:solidFill>
                </a:rPr>
                <a:t>CH</a:t>
              </a:r>
              <a:r>
                <a:rPr lang="hu-HU" baseline="-25000" dirty="0" smtClean="0">
                  <a:solidFill>
                    <a:srgbClr val="990099"/>
                  </a:solidFill>
                </a:rPr>
                <a:t>3</a:t>
              </a:r>
              <a:endParaRPr lang="hu-HU" dirty="0">
                <a:solidFill>
                  <a:srgbClr val="990099"/>
                </a:solidFill>
              </a:endParaRPr>
            </a:p>
          </p:txBody>
        </p:sp>
        <p:cxnSp>
          <p:nvCxnSpPr>
            <p:cNvPr id="38" name="Egyenes összekötő 37"/>
            <p:cNvCxnSpPr/>
            <p:nvPr/>
          </p:nvCxnSpPr>
          <p:spPr>
            <a:xfrm>
              <a:off x="8104803" y="5351172"/>
              <a:ext cx="0" cy="1676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Szövegdoboz 38"/>
            <p:cNvSpPr txBox="1"/>
            <p:nvPr/>
          </p:nvSpPr>
          <p:spPr>
            <a:xfrm>
              <a:off x="7945972" y="5018002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err="1" smtClean="0">
                  <a:solidFill>
                    <a:srgbClr val="009900"/>
                  </a:solidFill>
                </a:rPr>
                <a:t>Br</a:t>
              </a:r>
              <a:endParaRPr lang="hu-HU" dirty="0">
                <a:solidFill>
                  <a:srgbClr val="009900"/>
                </a:solidFill>
              </a:endParaRPr>
            </a:p>
          </p:txBody>
        </p:sp>
        <p:cxnSp>
          <p:nvCxnSpPr>
            <p:cNvPr id="32" name="Egyenes összekötő 31"/>
            <p:cNvCxnSpPr/>
            <p:nvPr/>
          </p:nvCxnSpPr>
          <p:spPr>
            <a:xfrm>
              <a:off x="7912014" y="5952177"/>
              <a:ext cx="108000" cy="108000"/>
            </a:xfrm>
            <a:prstGeom prst="line">
              <a:avLst/>
            </a:prstGeom>
            <a:ln w="12700">
              <a:solidFill>
                <a:schemeClr val="tx1"/>
              </a:solidFill>
            </a:ln>
            <a:scene3d>
              <a:camera prst="orthographicFront">
                <a:rot lat="0" lon="21299999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Egyenes összekötő 40"/>
            <p:cNvCxnSpPr/>
            <p:nvPr/>
          </p:nvCxnSpPr>
          <p:spPr>
            <a:xfrm flipH="1">
              <a:off x="7891350" y="5702551"/>
              <a:ext cx="108000" cy="1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Egyenes összekötő 45"/>
            <p:cNvCxnSpPr/>
            <p:nvPr/>
          </p:nvCxnSpPr>
          <p:spPr>
            <a:xfrm>
              <a:off x="7305249" y="5706369"/>
              <a:ext cx="108000" cy="1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Egyenes összekötő 46"/>
            <p:cNvCxnSpPr/>
            <p:nvPr/>
          </p:nvCxnSpPr>
          <p:spPr>
            <a:xfrm flipH="1">
              <a:off x="7300083" y="5961887"/>
              <a:ext cx="108000" cy="1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Szövegdoboz 48"/>
          <p:cNvSpPr txBox="1"/>
          <p:nvPr/>
        </p:nvSpPr>
        <p:spPr>
          <a:xfrm>
            <a:off x="5856458" y="5890962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663300"/>
                </a:solidFill>
              </a:rPr>
              <a:t>4</a:t>
            </a:r>
            <a:r>
              <a:rPr lang="hu-HU" dirty="0" smtClean="0"/>
              <a:t>-</a:t>
            </a:r>
            <a:r>
              <a:rPr lang="hu-HU" dirty="0" smtClean="0">
                <a:solidFill>
                  <a:srgbClr val="009900"/>
                </a:solidFill>
              </a:rPr>
              <a:t>bróm</a:t>
            </a:r>
            <a:r>
              <a:rPr lang="hu-HU" dirty="0" smtClean="0"/>
              <a:t>-</a:t>
            </a:r>
            <a:r>
              <a:rPr lang="hu-HU" dirty="0" smtClean="0">
                <a:solidFill>
                  <a:srgbClr val="663300"/>
                </a:solidFill>
              </a:rPr>
              <a:t>2</a:t>
            </a:r>
            <a:r>
              <a:rPr lang="hu-HU" dirty="0" smtClean="0"/>
              <a:t>,</a:t>
            </a:r>
            <a:r>
              <a:rPr lang="hu-HU" dirty="0" smtClean="0">
                <a:solidFill>
                  <a:srgbClr val="663300"/>
                </a:solidFill>
              </a:rPr>
              <a:t>3</a:t>
            </a:r>
            <a:r>
              <a:rPr lang="hu-HU" dirty="0" smtClean="0"/>
              <a:t>-</a:t>
            </a:r>
            <a:r>
              <a:rPr lang="hu-HU" dirty="0" smtClean="0">
                <a:solidFill>
                  <a:srgbClr val="990099"/>
                </a:solidFill>
              </a:rPr>
              <a:t>dimetil</a:t>
            </a:r>
            <a:r>
              <a:rPr lang="hu-HU" dirty="0" smtClean="0"/>
              <a:t>pent-</a:t>
            </a:r>
            <a:r>
              <a:rPr lang="hu-HU" dirty="0" smtClean="0">
                <a:solidFill>
                  <a:srgbClr val="663300"/>
                </a:solidFill>
              </a:rPr>
              <a:t>2</a:t>
            </a:r>
            <a:r>
              <a:rPr lang="hu-HU" dirty="0" smtClean="0"/>
              <a:t>-</a:t>
            </a:r>
            <a:r>
              <a:rPr lang="hu-HU" b="1" dirty="0" smtClean="0"/>
              <a:t>én</a:t>
            </a:r>
            <a:endParaRPr lang="hu-HU" b="1" dirty="0"/>
          </a:p>
        </p:txBody>
      </p:sp>
      <p:sp>
        <p:nvSpPr>
          <p:cNvPr id="50" name="Szövegdoboz 49"/>
          <p:cNvSpPr txBox="1"/>
          <p:nvPr/>
        </p:nvSpPr>
        <p:spPr>
          <a:xfrm>
            <a:off x="7161248" y="508654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>
                <a:solidFill>
                  <a:srgbClr val="663300"/>
                </a:solidFill>
              </a:rPr>
              <a:t>3</a:t>
            </a:r>
            <a:endParaRPr lang="hu-HU" sz="1400" dirty="0"/>
          </a:p>
        </p:txBody>
      </p:sp>
      <p:sp>
        <p:nvSpPr>
          <p:cNvPr id="51" name="Szövegdoboz 50"/>
          <p:cNvSpPr txBox="1"/>
          <p:nvPr/>
        </p:nvSpPr>
        <p:spPr>
          <a:xfrm>
            <a:off x="6849904" y="508119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>
                <a:solidFill>
                  <a:srgbClr val="663300"/>
                </a:solidFill>
              </a:rPr>
              <a:t>2</a:t>
            </a:r>
            <a:endParaRPr lang="hu-HU" sz="1400" dirty="0"/>
          </a:p>
        </p:txBody>
      </p:sp>
      <p:sp>
        <p:nvSpPr>
          <p:cNvPr id="52" name="Szövegdoboz 51"/>
          <p:cNvSpPr txBox="1"/>
          <p:nvPr/>
        </p:nvSpPr>
        <p:spPr>
          <a:xfrm>
            <a:off x="6306338" y="531408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>
                <a:solidFill>
                  <a:srgbClr val="663300"/>
                </a:solidFill>
              </a:rPr>
              <a:t>1</a:t>
            </a:r>
            <a:endParaRPr lang="hu-HU" sz="1400" dirty="0"/>
          </a:p>
        </p:txBody>
      </p:sp>
      <p:sp>
        <p:nvSpPr>
          <p:cNvPr id="53" name="Szövegdoboz 52"/>
          <p:cNvSpPr txBox="1"/>
          <p:nvPr/>
        </p:nvSpPr>
        <p:spPr>
          <a:xfrm>
            <a:off x="7463306" y="528697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>
                <a:solidFill>
                  <a:srgbClr val="663300"/>
                </a:solidFill>
              </a:rPr>
              <a:t>4</a:t>
            </a:r>
            <a:endParaRPr lang="hu-HU" sz="1400" dirty="0"/>
          </a:p>
        </p:txBody>
      </p:sp>
      <p:sp>
        <p:nvSpPr>
          <p:cNvPr id="54" name="Szövegdoboz 53"/>
          <p:cNvSpPr txBox="1"/>
          <p:nvPr/>
        </p:nvSpPr>
        <p:spPr>
          <a:xfrm>
            <a:off x="7934016" y="485317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>
                <a:solidFill>
                  <a:srgbClr val="663300"/>
                </a:solidFill>
              </a:rPr>
              <a:t>5</a:t>
            </a:r>
            <a:endParaRPr lang="hu-H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9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290605"/>
              </p:ext>
            </p:extLst>
          </p:nvPr>
        </p:nvGraphicFramePr>
        <p:xfrm>
          <a:off x="1418898" y="1677562"/>
          <a:ext cx="7588577" cy="5026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8633"/>
                <a:gridCol w="2306900"/>
                <a:gridCol w="4383044"/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Képlet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Név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Felhasználás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hu-HU" dirty="0" smtClean="0"/>
                        <a:t>CH</a:t>
                      </a:r>
                      <a:r>
                        <a:rPr lang="hu-HU" baseline="-25000" dirty="0" smtClean="0"/>
                        <a:t>3</a:t>
                      </a:r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Cl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Klór</a:t>
                      </a:r>
                      <a:r>
                        <a:rPr lang="hu-HU" dirty="0" smtClean="0"/>
                        <a:t>metán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hu-HU" b="1" dirty="0" smtClean="0"/>
                        <a:t>oldószer</a:t>
                      </a:r>
                      <a:r>
                        <a:rPr lang="hu-HU" dirty="0" smtClean="0"/>
                        <a:t>, </a:t>
                      </a:r>
                      <a:r>
                        <a:rPr lang="hu-HU" dirty="0" err="1" smtClean="0"/>
                        <a:t>szilikongyártás</a:t>
                      </a:r>
                      <a:r>
                        <a:rPr lang="hu-HU" dirty="0" smtClean="0"/>
                        <a:t>, </a:t>
                      </a:r>
                      <a:r>
                        <a:rPr lang="hu-HU" i="1" dirty="0" err="1" smtClean="0"/>
                        <a:t>metilezőszer</a:t>
                      </a:r>
                      <a:endParaRPr lang="hu-HU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CH</a:t>
                      </a:r>
                      <a:r>
                        <a:rPr lang="hu-HU" baseline="-25000" dirty="0" smtClean="0"/>
                        <a:t>2</a:t>
                      </a:r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Cl</a:t>
                      </a:r>
                      <a:r>
                        <a:rPr lang="hu-HU" baseline="-25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hu-HU" dirty="0" err="1" smtClean="0">
                          <a:solidFill>
                            <a:srgbClr val="FF0000"/>
                          </a:solidFill>
                        </a:rPr>
                        <a:t>Diklór</a:t>
                      </a:r>
                      <a:r>
                        <a:rPr lang="hu-HU" dirty="0" err="1" smtClean="0"/>
                        <a:t>metán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hu-HU" b="1" dirty="0" smtClean="0"/>
                        <a:t>oldószer</a:t>
                      </a:r>
                      <a:r>
                        <a:rPr lang="hu-HU" dirty="0" smtClean="0"/>
                        <a:t>, koffeinmentes</a:t>
                      </a:r>
                      <a:r>
                        <a:rPr lang="hu-HU" baseline="0" dirty="0" smtClean="0"/>
                        <a:t> kávé előállítás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CH</a:t>
                      </a:r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Cl</a:t>
                      </a:r>
                      <a:r>
                        <a:rPr lang="hu-HU" baseline="-250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hu-HU" dirty="0" err="1" smtClean="0">
                          <a:solidFill>
                            <a:srgbClr val="FF0000"/>
                          </a:solidFill>
                        </a:rPr>
                        <a:t>Triklór</a:t>
                      </a:r>
                      <a:r>
                        <a:rPr lang="hu-HU" dirty="0" err="1" smtClean="0"/>
                        <a:t>metán</a:t>
                      </a:r>
                      <a:endParaRPr lang="hu-HU" dirty="0" smtClean="0"/>
                    </a:p>
                    <a:p>
                      <a:pPr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hu-HU" dirty="0" smtClean="0"/>
                        <a:t>(kloroform)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hu-HU" b="1" dirty="0" smtClean="0"/>
                        <a:t>oldószer</a:t>
                      </a:r>
                      <a:r>
                        <a:rPr lang="hu-HU" dirty="0" smtClean="0"/>
                        <a:t>, régen altatásra használták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C</a:t>
                      </a:r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Cl</a:t>
                      </a:r>
                      <a:r>
                        <a:rPr lang="hu-HU" baseline="-250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hu-HU" dirty="0" err="1" smtClean="0">
                          <a:solidFill>
                            <a:srgbClr val="FF0000"/>
                          </a:solidFill>
                        </a:rPr>
                        <a:t>Tetraklór</a:t>
                      </a:r>
                      <a:r>
                        <a:rPr lang="hu-HU" dirty="0" err="1" smtClean="0"/>
                        <a:t>metán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hu-HU" b="1" dirty="0" smtClean="0"/>
                        <a:t>oldószer</a:t>
                      </a:r>
                      <a:r>
                        <a:rPr lang="hu-HU" dirty="0" smtClean="0"/>
                        <a:t>, régen tűzoltásra használták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C</a:t>
                      </a:r>
                      <a:r>
                        <a:rPr lang="hu-HU" baseline="-25000" dirty="0" smtClean="0"/>
                        <a:t>2</a:t>
                      </a:r>
                      <a:r>
                        <a:rPr lang="hu-HU" dirty="0" smtClean="0"/>
                        <a:t>H</a:t>
                      </a:r>
                      <a:r>
                        <a:rPr lang="hu-HU" baseline="-25000" dirty="0" smtClean="0"/>
                        <a:t>5</a:t>
                      </a:r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Cl</a:t>
                      </a:r>
                      <a:endParaRPr lang="hu-HU" baseline="-250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hu-HU" dirty="0" err="1" smtClean="0">
                          <a:solidFill>
                            <a:srgbClr val="FF0000"/>
                          </a:solidFill>
                        </a:rPr>
                        <a:t>Klór</a:t>
                      </a:r>
                      <a:r>
                        <a:rPr lang="hu-HU" dirty="0" err="1" smtClean="0"/>
                        <a:t>etán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hu-HU" b="1" dirty="0" smtClean="0"/>
                        <a:t>helyi érzéstelenítés</a:t>
                      </a:r>
                      <a:r>
                        <a:rPr lang="hu-HU" b="0" dirty="0" smtClean="0"/>
                        <a:t>, régen </a:t>
                      </a:r>
                      <a:r>
                        <a:rPr lang="hu-HU" b="0" dirty="0" err="1" smtClean="0"/>
                        <a:t>ólomtetraetil</a:t>
                      </a:r>
                      <a:r>
                        <a:rPr lang="hu-HU" b="0" baseline="0" dirty="0" smtClean="0"/>
                        <a:t> előállítás alapanyaga volt</a:t>
                      </a:r>
                      <a:endParaRPr lang="hu-H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C</a:t>
                      </a:r>
                      <a:r>
                        <a:rPr lang="hu-HU" baseline="-25000" dirty="0" smtClean="0"/>
                        <a:t>2</a:t>
                      </a:r>
                      <a:r>
                        <a:rPr lang="hu-HU" dirty="0" smtClean="0"/>
                        <a:t>H</a:t>
                      </a:r>
                      <a:r>
                        <a:rPr lang="hu-HU" baseline="-25000" dirty="0" smtClean="0"/>
                        <a:t>3</a:t>
                      </a:r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Cl</a:t>
                      </a:r>
                      <a:endParaRPr lang="hu-HU" baseline="-250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hu-HU" dirty="0" err="1" smtClean="0">
                          <a:solidFill>
                            <a:srgbClr val="FF0000"/>
                          </a:solidFill>
                        </a:rPr>
                        <a:t>Klór</a:t>
                      </a:r>
                      <a:r>
                        <a:rPr lang="hu-HU" dirty="0" err="1" smtClean="0"/>
                        <a:t>etén</a:t>
                      </a:r>
                      <a:r>
                        <a:rPr lang="hu-HU" dirty="0" smtClean="0"/>
                        <a:t> (</a:t>
                      </a:r>
                      <a:r>
                        <a:rPr lang="hu-HU" dirty="0" err="1" smtClean="0"/>
                        <a:t>vinil-klorid</a:t>
                      </a:r>
                      <a:r>
                        <a:rPr lang="hu-HU" dirty="0" smtClean="0"/>
                        <a:t>)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a </a:t>
                      </a:r>
                      <a:r>
                        <a:rPr lang="hu-HU" b="1" i="1" dirty="0" smtClean="0"/>
                        <a:t>PVC</a:t>
                      </a:r>
                      <a:r>
                        <a:rPr lang="hu-HU" b="0" i="0" dirty="0" smtClean="0"/>
                        <a:t> alapanyaga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C</a:t>
                      </a:r>
                      <a:r>
                        <a:rPr lang="hu-HU" baseline="-25000" dirty="0" smtClean="0"/>
                        <a:t>2</a:t>
                      </a:r>
                      <a:r>
                        <a:rPr lang="hu-HU" dirty="0" smtClean="0">
                          <a:solidFill>
                            <a:srgbClr val="3333CC"/>
                          </a:solidFill>
                        </a:rPr>
                        <a:t>F</a:t>
                      </a:r>
                      <a:r>
                        <a:rPr lang="hu-HU" baseline="-25000" dirty="0" smtClean="0">
                          <a:solidFill>
                            <a:srgbClr val="3333CC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hu-HU" dirty="0" err="1" smtClean="0">
                          <a:solidFill>
                            <a:srgbClr val="3333CC"/>
                          </a:solidFill>
                        </a:rPr>
                        <a:t>Tetrafluor</a:t>
                      </a:r>
                      <a:r>
                        <a:rPr lang="hu-HU" dirty="0" err="1" smtClean="0"/>
                        <a:t>etén</a:t>
                      </a:r>
                      <a:endParaRPr lang="hu-H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hu-HU" dirty="0" smtClean="0"/>
                        <a:t>a </a:t>
                      </a:r>
                      <a:r>
                        <a:rPr lang="hu-HU" b="1" i="1" dirty="0" smtClean="0"/>
                        <a:t>Teflon</a:t>
                      </a:r>
                      <a:r>
                        <a:rPr lang="hu-HU" b="0" i="0" dirty="0" smtClean="0"/>
                        <a:t> alapanyaga</a:t>
                      </a:r>
                      <a:endParaRPr lang="hu-HU" b="0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C</a:t>
                      </a:r>
                      <a:r>
                        <a:rPr lang="hu-HU" dirty="0" smtClean="0">
                          <a:solidFill>
                            <a:srgbClr val="3333CC"/>
                          </a:solidFill>
                        </a:rPr>
                        <a:t>F</a:t>
                      </a:r>
                      <a:r>
                        <a:rPr lang="hu-HU" baseline="-25000" dirty="0" smtClean="0">
                          <a:solidFill>
                            <a:srgbClr val="3333CC"/>
                          </a:solidFill>
                        </a:rPr>
                        <a:t>2</a:t>
                      </a:r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Cl</a:t>
                      </a:r>
                      <a:r>
                        <a:rPr lang="hu-HU" baseline="-25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hu-HU" dirty="0" err="1" smtClean="0">
                          <a:solidFill>
                            <a:srgbClr val="3333CC"/>
                          </a:solidFill>
                        </a:rPr>
                        <a:t>Difluor</a:t>
                      </a:r>
                      <a:r>
                        <a:rPr lang="hu-HU" dirty="0" err="1" smtClean="0"/>
                        <a:t>-</a:t>
                      </a:r>
                      <a:r>
                        <a:rPr lang="hu-HU" dirty="0" err="1" smtClean="0">
                          <a:solidFill>
                            <a:srgbClr val="FF0000"/>
                          </a:solidFill>
                        </a:rPr>
                        <a:t>diklór</a:t>
                      </a:r>
                      <a:r>
                        <a:rPr lang="hu-HU" dirty="0" err="1" smtClean="0"/>
                        <a:t>metán</a:t>
                      </a:r>
                      <a:endParaRPr lang="hu-HU" dirty="0" smtClean="0"/>
                    </a:p>
                    <a:p>
                      <a:pPr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hu-HU" dirty="0" smtClean="0"/>
                        <a:t>(Freon-12)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hu-HU" dirty="0" smtClean="0"/>
                        <a:t>régen hűtőfolyadékként</a:t>
                      </a:r>
                      <a:r>
                        <a:rPr lang="hu-HU" baseline="0" dirty="0" smtClean="0"/>
                        <a:t> és spray hajtógázként használták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églalap 7"/>
          <p:cNvSpPr>
            <a:spLocks noChangeArrowheads="1"/>
          </p:cNvSpPr>
          <p:nvPr/>
        </p:nvSpPr>
        <p:spPr bwMode="auto">
          <a:xfrm>
            <a:off x="107950" y="592138"/>
            <a:ext cx="872966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65125" indent="-365125" algn="ctr">
              <a:defRPr/>
            </a:pPr>
            <a:r>
              <a:rPr lang="hu-HU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Gyakorlati szempontból legfontosabb halogénezett szénhidrogének</a:t>
            </a:r>
          </a:p>
        </p:txBody>
      </p:sp>
      <p:graphicFrame>
        <p:nvGraphicFramePr>
          <p:cNvPr id="5" name="Objektu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973248"/>
              </p:ext>
            </p:extLst>
          </p:nvPr>
        </p:nvGraphicFramePr>
        <p:xfrm>
          <a:off x="657225" y="1802379"/>
          <a:ext cx="703263" cy="750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9" name="CS ChemDraw Drawing" r:id="rId3" imgW="854430" imgH="910980" progId="ChemDraw.Document.6.0">
                  <p:embed/>
                </p:oleObj>
              </mc:Choice>
              <mc:Fallback>
                <p:oleObj name="CS ChemDraw Drawing" r:id="rId3" imgW="854430" imgH="9109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7225" y="1802379"/>
                        <a:ext cx="703263" cy="7503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um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3818585"/>
              </p:ext>
            </p:extLst>
          </p:nvPr>
        </p:nvGraphicFramePr>
        <p:xfrm>
          <a:off x="182562" y="2313836"/>
          <a:ext cx="703263" cy="751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0" name="CS ChemDraw Drawing" r:id="rId5" imgW="854430" imgH="912600" progId="ChemDraw.Document.6.0">
                  <p:embed/>
                </p:oleObj>
              </mc:Choice>
              <mc:Fallback>
                <p:oleObj name="CS ChemDraw Drawing" r:id="rId5" imgW="854430" imgH="9126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2562" y="2313836"/>
                        <a:ext cx="703263" cy="7516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um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9696210"/>
              </p:ext>
            </p:extLst>
          </p:nvPr>
        </p:nvGraphicFramePr>
        <p:xfrm>
          <a:off x="676044" y="2962048"/>
          <a:ext cx="728099" cy="750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1" name="CS ChemDraw Drawing" r:id="rId7" imgW="883605" imgH="910980" progId="ChemDraw.Document.6.0">
                  <p:embed/>
                </p:oleObj>
              </mc:Choice>
              <mc:Fallback>
                <p:oleObj name="CS ChemDraw Drawing" r:id="rId7" imgW="883605" imgH="9109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6044" y="2962048"/>
                        <a:ext cx="728099" cy="7503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um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8603844"/>
              </p:ext>
            </p:extLst>
          </p:nvPr>
        </p:nvGraphicFramePr>
        <p:xfrm>
          <a:off x="134707" y="3409209"/>
          <a:ext cx="728099" cy="751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2" name="CS ChemDraw Drawing" r:id="rId9" imgW="883605" imgH="912330" progId="ChemDraw.Document.6.0">
                  <p:embed/>
                </p:oleObj>
              </mc:Choice>
              <mc:Fallback>
                <p:oleObj name="CS ChemDraw Drawing" r:id="rId9" imgW="883605" imgH="9123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4707" y="3409209"/>
                        <a:ext cx="728099" cy="751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ktum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368421"/>
              </p:ext>
            </p:extLst>
          </p:nvPr>
        </p:nvGraphicFramePr>
        <p:xfrm>
          <a:off x="399984" y="4176802"/>
          <a:ext cx="895417" cy="666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3" name="CS ChemDraw Drawing" r:id="rId11" imgW="1087825" imgH="810270" progId="ChemDraw.Document.6.0">
                  <p:embed/>
                </p:oleObj>
              </mc:Choice>
              <mc:Fallback>
                <p:oleObj name="CS ChemDraw Drawing" r:id="rId11" imgW="1087825" imgH="81027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99984" y="4176802"/>
                        <a:ext cx="895417" cy="6666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ktum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1746402"/>
              </p:ext>
            </p:extLst>
          </p:nvPr>
        </p:nvGraphicFramePr>
        <p:xfrm>
          <a:off x="167909" y="4719726"/>
          <a:ext cx="760779" cy="66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4" name="CS ChemDraw Drawing" r:id="rId13" imgW="924665" imgH="808920" progId="ChemDraw.Document.6.0">
                  <p:embed/>
                </p:oleObj>
              </mc:Choice>
              <mc:Fallback>
                <p:oleObj name="CS ChemDraw Drawing" r:id="rId13" imgW="924665" imgH="8089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67909" y="4719726"/>
                        <a:ext cx="760779" cy="666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ktum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066673"/>
              </p:ext>
            </p:extLst>
          </p:nvPr>
        </p:nvGraphicFramePr>
        <p:xfrm>
          <a:off x="562258" y="5309997"/>
          <a:ext cx="726792" cy="665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5" name="CS ChemDraw Drawing" r:id="rId15" imgW="881984" imgH="807300" progId="ChemDraw.Document.6.0">
                  <p:embed/>
                </p:oleObj>
              </mc:Choice>
              <mc:Fallback>
                <p:oleObj name="CS ChemDraw Drawing" r:id="rId15" imgW="881984" imgH="8073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62258" y="5309997"/>
                        <a:ext cx="726792" cy="6653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ktum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1277365"/>
              </p:ext>
            </p:extLst>
          </p:nvPr>
        </p:nvGraphicFramePr>
        <p:xfrm>
          <a:off x="479850" y="5917177"/>
          <a:ext cx="698035" cy="750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6" name="CS ChemDraw Drawing" r:id="rId17" imgW="848488" imgH="910980" progId="ChemDraw.Document.6.0">
                  <p:embed/>
                </p:oleObj>
              </mc:Choice>
              <mc:Fallback>
                <p:oleObj name="CS ChemDraw Drawing" r:id="rId17" imgW="848488" imgH="9109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79850" y="5917177"/>
                        <a:ext cx="698035" cy="750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7"/>
          <p:cNvSpPr>
            <a:spLocks noChangeArrowheads="1"/>
          </p:cNvSpPr>
          <p:nvPr/>
        </p:nvSpPr>
        <p:spPr bwMode="auto">
          <a:xfrm>
            <a:off x="0" y="592138"/>
            <a:ext cx="9144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65125" indent="-365125" algn="ctr">
              <a:defRPr/>
            </a:pPr>
            <a:r>
              <a:rPr lang="hu-H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halogénezett </a:t>
            </a:r>
            <a:r>
              <a:rPr lang="hu-H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szénhidrogének molekulaszerkezete és fizikai tulajdonságaik</a:t>
            </a:r>
          </a:p>
        </p:txBody>
      </p:sp>
      <p:sp>
        <p:nvSpPr>
          <p:cNvPr id="3" name="Lekerekített téglalap 2"/>
          <p:cNvSpPr/>
          <p:nvPr/>
        </p:nvSpPr>
        <p:spPr>
          <a:xfrm>
            <a:off x="115888" y="465138"/>
            <a:ext cx="8891587" cy="6284912"/>
          </a:xfrm>
          <a:prstGeom prst="roundRect">
            <a:avLst>
              <a:gd name="adj" fmla="val 413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92" name="Szövegdoboz 3"/>
          <p:cNvSpPr txBox="1">
            <a:spLocks noChangeArrowheads="1"/>
          </p:cNvSpPr>
          <p:nvPr/>
        </p:nvSpPr>
        <p:spPr bwMode="auto">
          <a:xfrm>
            <a:off x="329001" y="1711979"/>
            <a:ext cx="64559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hu-HU" altLang="hu-HU" sz="2000" dirty="0" smtClean="0"/>
              <a:t>Általában </a:t>
            </a:r>
            <a:r>
              <a:rPr lang="hu-HU" altLang="hu-HU" sz="2000" b="1" dirty="0" smtClean="0"/>
              <a:t>kicsit polárisak</a:t>
            </a:r>
          </a:p>
          <a:p>
            <a:pPr marL="261938" eaLnBrk="1" hangingPunct="1"/>
            <a:r>
              <a:rPr lang="hu-HU" altLang="hu-HU" sz="2000" dirty="0" smtClean="0"/>
              <a:t>(</a:t>
            </a:r>
            <a:r>
              <a:rPr lang="hu-HU" altLang="hu-HU" sz="2000" dirty="0" smtClean="0"/>
              <a:t>kivéve </a:t>
            </a:r>
            <a:r>
              <a:rPr lang="hu-HU" altLang="hu-HU" sz="2000" dirty="0"/>
              <a:t>a teljesen szimmetrikus </a:t>
            </a:r>
            <a:r>
              <a:rPr lang="hu-HU" altLang="hu-HU" sz="2000" dirty="0" smtClean="0"/>
              <a:t>molekulák, pl.: CCl</a:t>
            </a:r>
            <a:r>
              <a:rPr lang="hu-HU" altLang="hu-HU" sz="2000" baseline="-25000" dirty="0" smtClean="0"/>
              <a:t>4</a:t>
            </a:r>
            <a:r>
              <a:rPr lang="hu-HU" altLang="hu-HU" sz="2000" dirty="0" smtClean="0"/>
              <a:t>).</a:t>
            </a:r>
            <a:endParaRPr lang="hu-HU" altLang="hu-HU" sz="2000" dirty="0"/>
          </a:p>
        </p:txBody>
      </p:sp>
      <p:sp>
        <p:nvSpPr>
          <p:cNvPr id="12293" name="Szövegdoboz 4"/>
          <p:cNvSpPr txBox="1">
            <a:spLocks noChangeArrowheads="1"/>
          </p:cNvSpPr>
          <p:nvPr/>
        </p:nvSpPr>
        <p:spPr bwMode="auto">
          <a:xfrm>
            <a:off x="329001" y="3594106"/>
            <a:ext cx="8297474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2000" b="1" dirty="0"/>
              <a:t>Op., </a:t>
            </a:r>
            <a:r>
              <a:rPr lang="hu-HU" altLang="hu-HU" sz="2000" b="1" dirty="0" err="1"/>
              <a:t>fp</a:t>
            </a:r>
            <a:r>
              <a:rPr lang="hu-HU" altLang="hu-HU" sz="2000" b="1" dirty="0"/>
              <a:t>.:</a:t>
            </a:r>
          </a:p>
          <a:p>
            <a:pPr marL="449263" lvl="1" indent="7938" eaLnBrk="1" hangingPunct="1">
              <a:spcAft>
                <a:spcPts val="600"/>
              </a:spcAft>
            </a:pPr>
            <a:r>
              <a:rPr lang="hu-HU" altLang="hu-HU" sz="2000" dirty="0" smtClean="0"/>
              <a:t>Az </a:t>
            </a:r>
            <a:r>
              <a:rPr lang="hu-HU" altLang="hu-HU" sz="2000" dirty="0"/>
              <a:t>azonos </a:t>
            </a:r>
            <a:r>
              <a:rPr lang="hu-HU" altLang="hu-HU" sz="2000" dirty="0" err="1"/>
              <a:t>szénatomszámú</a:t>
            </a:r>
            <a:r>
              <a:rPr lang="hu-HU" altLang="hu-HU" sz="2000" dirty="0"/>
              <a:t> </a:t>
            </a:r>
            <a:r>
              <a:rPr lang="hu-HU" altLang="hu-HU" sz="2000" b="1" dirty="0"/>
              <a:t>szénhidrogénekénél magasabb </a:t>
            </a:r>
            <a:r>
              <a:rPr lang="hu-HU" altLang="hu-HU" sz="2000" dirty="0" smtClean="0"/>
              <a:t>(</a:t>
            </a:r>
            <a:r>
              <a:rPr lang="hu-HU" altLang="hu-HU" sz="2000" dirty="0"/>
              <a:t>nagyobb moláris tömeg, poláris vegyületek esetében: dipól-dipól kölcsönhatás</a:t>
            </a:r>
            <a:r>
              <a:rPr lang="hu-HU" altLang="hu-HU" sz="2000" dirty="0" smtClean="0"/>
              <a:t>).</a:t>
            </a:r>
            <a:endParaRPr lang="hu-HU" altLang="hu-HU" sz="2000" dirty="0"/>
          </a:p>
          <a:p>
            <a:pPr marL="449263" lvl="1" indent="7938" eaLnBrk="1" hangingPunct="1">
              <a:spcAft>
                <a:spcPts val="600"/>
              </a:spcAft>
            </a:pPr>
            <a:r>
              <a:rPr lang="hu-HU" altLang="hu-HU" sz="2000" dirty="0" smtClean="0"/>
              <a:t>Standard </a:t>
            </a:r>
            <a:r>
              <a:rPr lang="hu-HU" altLang="hu-HU" sz="2000" dirty="0"/>
              <a:t>állapotban csak a </a:t>
            </a:r>
            <a:r>
              <a:rPr lang="hu-HU" altLang="hu-HU" sz="2000" dirty="0" smtClean="0"/>
              <a:t>legkisebb </a:t>
            </a:r>
            <a:r>
              <a:rPr lang="hu-HU" altLang="hu-HU" sz="2000" dirty="0"/>
              <a:t>moláris </a:t>
            </a:r>
            <a:r>
              <a:rPr lang="hu-HU" altLang="hu-HU" sz="2000" dirty="0" smtClean="0"/>
              <a:t>tömegű képviselőik gázok.</a:t>
            </a:r>
            <a:endParaRPr lang="hu-HU" altLang="hu-HU" sz="2000" dirty="0"/>
          </a:p>
        </p:txBody>
      </p:sp>
      <p:sp>
        <p:nvSpPr>
          <p:cNvPr id="12294" name="Szövegdoboz 5"/>
          <p:cNvSpPr txBox="1">
            <a:spLocks noChangeArrowheads="1"/>
          </p:cNvSpPr>
          <p:nvPr/>
        </p:nvSpPr>
        <p:spPr bwMode="auto">
          <a:xfrm>
            <a:off x="315912" y="2504147"/>
            <a:ext cx="84470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hu-HU" altLang="hu-HU" sz="2000" b="1" dirty="0" smtClean="0"/>
              <a:t>Oldhatóság:</a:t>
            </a:r>
            <a:endParaRPr lang="hu-HU" altLang="hu-HU" sz="2000" b="1" dirty="0"/>
          </a:p>
          <a:p>
            <a:pPr lvl="1" eaLnBrk="1" hangingPunct="1"/>
            <a:r>
              <a:rPr lang="hu-HU" altLang="hu-HU" sz="2000" dirty="0" smtClean="0"/>
              <a:t>Általában </a:t>
            </a:r>
            <a:r>
              <a:rPr lang="hu-HU" altLang="hu-HU" sz="2000" b="1" dirty="0"/>
              <a:t>apoláris oldószerekben </a:t>
            </a:r>
            <a:r>
              <a:rPr lang="hu-HU" altLang="hu-HU" sz="2000" b="1" dirty="0" smtClean="0"/>
              <a:t>oldódnak,</a:t>
            </a:r>
            <a:endParaRPr lang="hu-HU" altLang="hu-HU" sz="2000" b="1" dirty="0"/>
          </a:p>
          <a:p>
            <a:pPr lvl="1" eaLnBrk="1" hangingPunct="1"/>
            <a:r>
              <a:rPr lang="hu-HU" altLang="hu-HU" sz="2000" dirty="0"/>
              <a:t>vízben alig oldódónak (nem képesek hidrogénkötések kialakítására</a:t>
            </a:r>
            <a:r>
              <a:rPr lang="hu-HU" altLang="hu-HU" sz="2000" dirty="0" smtClean="0"/>
              <a:t>).</a:t>
            </a:r>
            <a:endParaRPr lang="hu-HU" altLang="hu-HU" sz="2000" dirty="0"/>
          </a:p>
        </p:txBody>
      </p:sp>
      <p:sp>
        <p:nvSpPr>
          <p:cNvPr id="12295" name="Szövegdoboz 6"/>
          <p:cNvSpPr txBox="1">
            <a:spLocks noChangeArrowheads="1"/>
          </p:cNvSpPr>
          <p:nvPr/>
        </p:nvSpPr>
        <p:spPr bwMode="auto">
          <a:xfrm>
            <a:off x="315912" y="5620575"/>
            <a:ext cx="84470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altLang="hu-HU" sz="2000" dirty="0"/>
              <a:t>A sok halogént </a:t>
            </a:r>
            <a:r>
              <a:rPr lang="hu-HU" altLang="hu-HU" sz="2000" dirty="0" smtClean="0"/>
              <a:t>tartalmazó vegyületek </a:t>
            </a:r>
            <a:r>
              <a:rPr lang="hu-HU" altLang="hu-HU" sz="2000" dirty="0"/>
              <a:t>a víznél </a:t>
            </a:r>
            <a:r>
              <a:rPr lang="hu-HU" altLang="hu-HU" sz="2000" b="1" dirty="0"/>
              <a:t>nagyobb sűrűségűek</a:t>
            </a:r>
            <a:r>
              <a:rPr lang="hu-HU" altLang="hu-HU" sz="2000" dirty="0"/>
              <a:t>.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altLang="hu-HU" sz="2000" dirty="0"/>
              <a:t>Általában színtelenek, és jellegzetes szagúak.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4" grpId="0"/>
      <p:bldP spid="122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7"/>
          <p:cNvSpPr>
            <a:spLocks noChangeArrowheads="1"/>
          </p:cNvSpPr>
          <p:nvPr/>
        </p:nvSpPr>
        <p:spPr bwMode="auto">
          <a:xfrm>
            <a:off x="646406" y="592138"/>
            <a:ext cx="783546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65125" indent="-365125" algn="ctr">
              <a:defRPr/>
            </a:pPr>
            <a:r>
              <a:rPr lang="hu-HU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Halogénezett </a:t>
            </a:r>
            <a:r>
              <a:rPr lang="hu-HU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szénhidrogének</a:t>
            </a:r>
          </a:p>
          <a:p>
            <a:pPr marL="365125" indent="-365125" algn="ctr">
              <a:defRPr/>
            </a:pPr>
            <a:r>
              <a:rPr lang="hu-HU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kémiai tulajdonságai</a:t>
            </a:r>
            <a:endParaRPr lang="hu-HU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Lekerekített téglalap 2"/>
          <p:cNvSpPr/>
          <p:nvPr/>
        </p:nvSpPr>
        <p:spPr>
          <a:xfrm>
            <a:off x="115888" y="465138"/>
            <a:ext cx="8891587" cy="6284912"/>
          </a:xfrm>
          <a:prstGeom prst="roundRect">
            <a:avLst>
              <a:gd name="adj" fmla="val 413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Szövegdoboz 3"/>
          <p:cNvSpPr txBox="1"/>
          <p:nvPr/>
        </p:nvSpPr>
        <p:spPr>
          <a:xfrm>
            <a:off x="378356" y="1828801"/>
            <a:ext cx="3007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/>
              <a:t>Jellemző reakcióik:</a:t>
            </a:r>
            <a:endParaRPr lang="hu-HU" sz="24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867130" y="2427880"/>
            <a:ext cx="2268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/>
              <a:t>Szubsztitúció:</a:t>
            </a:r>
            <a:endParaRPr lang="hu-HU" sz="2400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1024790" y="3090034"/>
            <a:ext cx="7194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Pl.: CH</a:t>
            </a:r>
            <a:r>
              <a:rPr lang="hu-HU" sz="2400" baseline="-25000" dirty="0" smtClean="0"/>
              <a:t>3</a:t>
            </a:r>
            <a:r>
              <a:rPr lang="hu-HU" sz="2400" dirty="0" smtClean="0"/>
              <a:t>–CH</a:t>
            </a:r>
            <a:r>
              <a:rPr lang="hu-HU" sz="2400" baseline="-25000" dirty="0" smtClean="0"/>
              <a:t>2</a:t>
            </a:r>
            <a:r>
              <a:rPr lang="hu-HU" sz="2400" dirty="0" smtClean="0"/>
              <a:t>–</a:t>
            </a:r>
            <a:r>
              <a:rPr lang="hu-HU" sz="2400" dirty="0" smtClean="0">
                <a:solidFill>
                  <a:srgbClr val="FF0000"/>
                </a:solidFill>
              </a:rPr>
              <a:t>Cl </a:t>
            </a:r>
            <a:r>
              <a:rPr lang="hu-HU" sz="2400" dirty="0" smtClean="0"/>
              <a:t>+ </a:t>
            </a:r>
            <a:r>
              <a:rPr lang="hu-HU" sz="2400" dirty="0" err="1" smtClean="0"/>
              <a:t>Na</a:t>
            </a:r>
            <a:r>
              <a:rPr lang="hu-HU" sz="2400" dirty="0" err="1" smtClean="0">
                <a:solidFill>
                  <a:srgbClr val="3333CC"/>
                </a:solidFill>
              </a:rPr>
              <a:t>OH</a:t>
            </a:r>
            <a:r>
              <a:rPr lang="hu-HU" sz="2400" dirty="0" smtClean="0"/>
              <a:t> → CH</a:t>
            </a:r>
            <a:r>
              <a:rPr lang="hu-HU" sz="2400" baseline="-25000" dirty="0" smtClean="0"/>
              <a:t>3</a:t>
            </a:r>
            <a:r>
              <a:rPr lang="hu-HU" sz="2400" dirty="0" smtClean="0"/>
              <a:t>–CH</a:t>
            </a:r>
            <a:r>
              <a:rPr lang="hu-HU" sz="2400" baseline="-25000" dirty="0" smtClean="0"/>
              <a:t>2</a:t>
            </a:r>
            <a:r>
              <a:rPr lang="hu-HU" sz="2400" dirty="0" smtClean="0"/>
              <a:t>–</a:t>
            </a:r>
            <a:r>
              <a:rPr lang="hu-HU" sz="2400" dirty="0" smtClean="0">
                <a:solidFill>
                  <a:srgbClr val="3333CC"/>
                </a:solidFill>
              </a:rPr>
              <a:t>OH</a:t>
            </a:r>
            <a:r>
              <a:rPr lang="hu-HU" sz="2400" dirty="0" smtClean="0"/>
              <a:t> + </a:t>
            </a:r>
            <a:r>
              <a:rPr lang="hu-HU" sz="2400" dirty="0" err="1" smtClean="0"/>
              <a:t>Na</a:t>
            </a:r>
            <a:r>
              <a:rPr lang="hu-HU" sz="2400" dirty="0" err="1" smtClean="0">
                <a:solidFill>
                  <a:srgbClr val="FF0000"/>
                </a:solidFill>
              </a:rPr>
              <a:t>Cl</a:t>
            </a:r>
            <a:r>
              <a:rPr lang="hu-HU" sz="2400" dirty="0" smtClean="0"/>
              <a:t> </a:t>
            </a:r>
            <a:endParaRPr lang="hu-HU" sz="24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1938217" y="3665140"/>
            <a:ext cx="128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/>
              <a:t>klóretán</a:t>
            </a:r>
            <a:endParaRPr lang="hu-HU" sz="2400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5497789" y="3675646"/>
            <a:ext cx="1024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etanol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78296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lágosság">
  <a:themeElements>
    <a:clrScheme name="Világosság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Klasszikus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ilágossá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ilágosság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2400</TotalTime>
  <Words>500</Words>
  <Application>Microsoft Office PowerPoint</Application>
  <PresentationFormat>Diavetítés a képernyőre (4:3 oldalarány)</PresentationFormat>
  <Paragraphs>159</Paragraphs>
  <Slides>14</Slides>
  <Notes>2</Notes>
  <HiddenSlides>0</HiddenSlides>
  <MMClips>0</MMClips>
  <ScaleCrop>false</ScaleCrop>
  <HeadingPairs>
    <vt:vector size="6" baseType="variant">
      <vt:variant>
        <vt:lpstr>Téma</vt:lpstr>
      </vt:variant>
      <vt:variant>
        <vt:i4>2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7" baseType="lpstr">
      <vt:lpstr>Világosság</vt:lpstr>
      <vt:lpstr>Office-téma</vt:lpstr>
      <vt:lpstr>CS ChemDraw Drawing</vt:lpstr>
      <vt:lpstr>Heteroatomos szénvegyületek  halogéntartalmú szénvegyületek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KÖSZÖNÖM 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F</dc:creator>
  <cp:lastModifiedBy>F</cp:lastModifiedBy>
  <cp:revision>108</cp:revision>
  <dcterms:created xsi:type="dcterms:W3CDTF">2013-08-15T20:21:11Z</dcterms:created>
  <dcterms:modified xsi:type="dcterms:W3CDTF">2015-09-04T22:43:11Z</dcterms:modified>
</cp:coreProperties>
</file>