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1" r:id="rId2"/>
  </p:sldMasterIdLst>
  <p:notesMasterIdLst>
    <p:notesMasterId r:id="rId27"/>
  </p:notesMasterIdLst>
  <p:sldIdLst>
    <p:sldId id="341" r:id="rId3"/>
    <p:sldId id="307" r:id="rId4"/>
    <p:sldId id="306" r:id="rId5"/>
    <p:sldId id="308" r:id="rId6"/>
    <p:sldId id="309" r:id="rId7"/>
    <p:sldId id="310" r:id="rId8"/>
    <p:sldId id="311" r:id="rId9"/>
    <p:sldId id="330" r:id="rId10"/>
    <p:sldId id="312" r:id="rId11"/>
    <p:sldId id="332" r:id="rId12"/>
    <p:sldId id="314" r:id="rId13"/>
    <p:sldId id="316" r:id="rId14"/>
    <p:sldId id="333" r:id="rId15"/>
    <p:sldId id="334" r:id="rId16"/>
    <p:sldId id="322" r:id="rId17"/>
    <p:sldId id="336" r:id="rId18"/>
    <p:sldId id="337" r:id="rId19"/>
    <p:sldId id="323" r:id="rId20"/>
    <p:sldId id="324" r:id="rId21"/>
    <p:sldId id="325" r:id="rId22"/>
    <p:sldId id="327" r:id="rId23"/>
    <p:sldId id="329" r:id="rId24"/>
    <p:sldId id="339" r:id="rId25"/>
    <p:sldId id="342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  <a:srgbClr val="FF3300"/>
    <a:srgbClr val="008000"/>
    <a:srgbClr val="CCCCFF"/>
    <a:srgbClr val="FF99CC"/>
    <a:srgbClr val="0066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025" autoAdjust="0"/>
  </p:normalViewPr>
  <p:slideViewPr>
    <p:cSldViewPr snapToGrid="0">
      <p:cViewPr varScale="1">
        <p:scale>
          <a:sx n="66" d="100"/>
          <a:sy n="66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EE190C-0329-4CA9-8870-A0EDC2785D7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71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24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38B889-A25A-47C0-BDB3-6099E85786B9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FA918-445D-4B13-AC6E-8673784E4A8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294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2C318-0B74-43E2-8C86-1A42E131F24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53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5C455A-333C-4A2B-9914-900205723D7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966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hu-HU" smtClean="0"/>
              <a:t>ClipArt beszúrásához kattintson az ikonra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33EDF3-5A58-4CB2-9D9A-D7C480BFD96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585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4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3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72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6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0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1662C-E28D-4E9C-8572-32D4B3918F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9471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74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9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5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4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21133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26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9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1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5640-548C-418C-9A9F-F8B80ECE1C9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897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EDA47-DE2A-4321-807E-A22683EB3F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822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6642A-DE70-449E-B83C-D94E4A40F57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911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8B95-F597-4865-861A-0A2AFD7847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552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45D6C-5452-4A2C-B5DA-3FBA0D21248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9547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7E8A0-A4A5-44A3-9489-E4DA271EE04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215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542C1-7EA3-425A-BF0E-05D82DC4A25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276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hu-HU" altLang="hu-H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hu-HU" altLang="hu-H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037DAFF-311C-48A5-9DA5-D5ACF17F1D44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2015.09.05.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7" y="1412776"/>
            <a:ext cx="7359413" cy="1440160"/>
          </a:xfrm>
        </p:spPr>
        <p:txBody>
          <a:bodyPr/>
          <a:lstStyle/>
          <a:p>
            <a:r>
              <a:rPr lang="hu-HU" dirty="0" smtClean="0"/>
              <a:t>Oxigéntartalmú szerves vegyületek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oxovegyületek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15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 kémiai tulajdonságai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51341" y="1844553"/>
            <a:ext cx="7936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Adják az </a:t>
            </a:r>
            <a:r>
              <a:rPr lang="hu-HU" sz="2400" i="1" dirty="0" smtClean="0">
                <a:solidFill>
                  <a:schemeClr val="tx2"/>
                </a:solidFill>
              </a:rPr>
              <a:t>ezüsttükör-próbát </a:t>
            </a:r>
            <a:r>
              <a:rPr lang="hu-HU" sz="2400" i="1" dirty="0" smtClean="0"/>
              <a:t>(1) </a:t>
            </a:r>
            <a:r>
              <a:rPr lang="hu-HU" sz="2400" dirty="0" smtClean="0"/>
              <a:t>és a </a:t>
            </a:r>
            <a:r>
              <a:rPr lang="hu-HU" sz="2400" i="1" dirty="0" smtClean="0">
                <a:solidFill>
                  <a:schemeClr val="tx2"/>
                </a:solidFill>
              </a:rPr>
              <a:t>Fehling-próbát</a:t>
            </a:r>
            <a:r>
              <a:rPr lang="hu-HU" sz="2400" i="1" dirty="0" smtClean="0"/>
              <a:t> (2).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22870" y="3103817"/>
            <a:ext cx="6773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/>
              <a:t>–</a:t>
            </a:r>
            <a:r>
              <a:rPr lang="hu-HU" sz="2000" dirty="0" smtClean="0"/>
              <a:t>CHO + 2 </a:t>
            </a:r>
            <a:r>
              <a:rPr lang="hu-HU" sz="2000" dirty="0" err="1" smtClean="0"/>
              <a:t>Ag</a:t>
            </a:r>
            <a:r>
              <a:rPr lang="hu-HU" sz="2000" baseline="30000" dirty="0" smtClean="0"/>
              <a:t>+</a:t>
            </a:r>
            <a:r>
              <a:rPr lang="hu-HU" sz="2000" dirty="0" smtClean="0"/>
              <a:t> + </a:t>
            </a:r>
            <a:r>
              <a:rPr lang="hu-HU" sz="2000" dirty="0" err="1" smtClean="0"/>
              <a:t>2</a:t>
            </a:r>
            <a:r>
              <a:rPr lang="hu-HU" sz="2000" dirty="0" smtClean="0"/>
              <a:t> OH</a:t>
            </a:r>
            <a:r>
              <a:rPr lang="hu-HU" sz="2000" baseline="30000" dirty="0" smtClean="0"/>
              <a:t>-</a:t>
            </a:r>
            <a:r>
              <a:rPr lang="hu-HU" sz="2000" dirty="0" smtClean="0"/>
              <a:t>	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–COOH + 2 </a:t>
            </a:r>
            <a:r>
              <a:rPr lang="hu-HU" sz="2000" u="sng" dirty="0" err="1" smtClean="0"/>
              <a:t>Ag</a:t>
            </a:r>
            <a:r>
              <a:rPr lang="hu-HU" sz="2000" dirty="0" smtClean="0"/>
              <a:t> + 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O</a:t>
            </a:r>
            <a:endParaRPr lang="hu-HU" sz="2000" dirty="0"/>
          </a:p>
        </p:txBody>
      </p:sp>
      <p:cxnSp>
        <p:nvCxnSpPr>
          <p:cNvPr id="9" name="Egyenes összekötő nyíllal 8"/>
          <p:cNvCxnSpPr/>
          <p:nvPr/>
        </p:nvCxnSpPr>
        <p:spPr bwMode="auto">
          <a:xfrm>
            <a:off x="3587700" y="3303872"/>
            <a:ext cx="4410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zövegdoboz 9"/>
          <p:cNvSpPr txBox="1"/>
          <p:nvPr/>
        </p:nvSpPr>
        <p:spPr>
          <a:xfrm>
            <a:off x="1024734" y="288309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+1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060030" y="289359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+1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656160" y="288833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+3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943712" y="28830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03096" y="4675157"/>
            <a:ext cx="736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/>
              <a:t>–</a:t>
            </a:r>
            <a:r>
              <a:rPr lang="hu-HU" sz="2000" dirty="0" smtClean="0"/>
              <a:t>CHO + 2 Cu</a:t>
            </a:r>
            <a:r>
              <a:rPr lang="hu-HU" sz="2000" baseline="30000" dirty="0" smtClean="0"/>
              <a:t>2+</a:t>
            </a:r>
            <a:r>
              <a:rPr lang="hu-HU" sz="2000" dirty="0" smtClean="0"/>
              <a:t> + 4 OH</a:t>
            </a:r>
            <a:r>
              <a:rPr lang="hu-HU" sz="2000" baseline="30000" dirty="0" smtClean="0"/>
              <a:t>-</a:t>
            </a:r>
            <a:r>
              <a:rPr lang="hu-HU" sz="2000" dirty="0" smtClean="0"/>
              <a:t>	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–COOH + Cu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O + 2 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O</a:t>
            </a:r>
            <a:endParaRPr lang="hu-HU" sz="2000" dirty="0"/>
          </a:p>
        </p:txBody>
      </p:sp>
      <p:cxnSp>
        <p:nvCxnSpPr>
          <p:cNvPr id="18" name="Egyenes összekötő nyíllal 17"/>
          <p:cNvCxnSpPr/>
          <p:nvPr/>
        </p:nvCxnSpPr>
        <p:spPr bwMode="auto">
          <a:xfrm>
            <a:off x="3645504" y="4875212"/>
            <a:ext cx="4410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1019474" y="445443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+1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054770" y="446493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+2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650900" y="445967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+3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778798" y="445441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+1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550537" y="286133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hő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592575" y="44169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hő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97520" y="237451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 smtClean="0"/>
              <a:t>(1)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406227" y="394544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 smtClean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1589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 előállítása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62125" y="1876080"/>
            <a:ext cx="8245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telített, nyíltláncú aldehidek a megfelelő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elsőrendű alkoholok oxidációjával állíthatók elő.</a:t>
            </a:r>
          </a:p>
          <a:p>
            <a:endParaRPr lang="hu-HU" sz="2400" dirty="0" smtClean="0"/>
          </a:p>
          <a:p>
            <a:r>
              <a:rPr lang="hu-HU" sz="2400" dirty="0" smtClean="0"/>
              <a:t>A nevük is erre utal: </a:t>
            </a:r>
          </a:p>
          <a:p>
            <a:r>
              <a:rPr lang="hu-HU" sz="2400" b="1" i="1" dirty="0" err="1">
                <a:solidFill>
                  <a:srgbClr val="0000CC"/>
                </a:solidFill>
              </a:rPr>
              <a:t>al</a:t>
            </a:r>
            <a:r>
              <a:rPr lang="hu-HU" sz="2400" i="1" dirty="0" err="1"/>
              <a:t>cohol</a:t>
            </a:r>
            <a:r>
              <a:rPr lang="hu-HU" sz="2400" i="1" dirty="0"/>
              <a:t> </a:t>
            </a:r>
            <a:r>
              <a:rPr lang="hu-HU" sz="2400" b="1" i="1" dirty="0" err="1" smtClean="0">
                <a:solidFill>
                  <a:srgbClr val="0000CC"/>
                </a:solidFill>
              </a:rPr>
              <a:t>dehid</a:t>
            </a:r>
            <a:r>
              <a:rPr lang="hu-HU" sz="2400" i="1" dirty="0" err="1" smtClean="0"/>
              <a:t>rogenatus</a:t>
            </a:r>
            <a:r>
              <a:rPr lang="hu-HU" sz="2400" i="1" dirty="0" smtClean="0"/>
              <a:t> = </a:t>
            </a:r>
            <a:r>
              <a:rPr lang="hu-HU" sz="2400" dirty="0" err="1" smtClean="0"/>
              <a:t>dehidrogénezett</a:t>
            </a:r>
            <a:r>
              <a:rPr lang="hu-HU" sz="2400" dirty="0" smtClean="0"/>
              <a:t> alkohol</a:t>
            </a:r>
            <a:endParaRPr lang="hu-HU" sz="2400" dirty="0"/>
          </a:p>
          <a:p>
            <a:endParaRPr lang="hu-HU" sz="2400" dirty="0"/>
          </a:p>
        </p:txBody>
      </p:sp>
      <p:graphicFrame>
        <p:nvGraphicFramePr>
          <p:cNvPr id="19" name="Objektu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720777"/>
              </p:ext>
            </p:extLst>
          </p:nvPr>
        </p:nvGraphicFramePr>
        <p:xfrm>
          <a:off x="632308" y="5543024"/>
          <a:ext cx="6218256" cy="120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CS ChemDraw Drawing" r:id="rId3" imgW="4519594" imgH="875880" progId="ChemDraw.Document.6.0">
                  <p:embed/>
                </p:oleObj>
              </mc:Choice>
              <mc:Fallback>
                <p:oleObj name="CS ChemDraw Drawing" r:id="rId3" imgW="4519594" imgH="875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308" y="5543024"/>
                        <a:ext cx="6218256" cy="1205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u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970506"/>
              </p:ext>
            </p:extLst>
          </p:nvPr>
        </p:nvGraphicFramePr>
        <p:xfrm>
          <a:off x="1058792" y="4233242"/>
          <a:ext cx="5783608" cy="12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CS ChemDraw Drawing" r:id="rId5" imgW="4204079" imgH="874530" progId="ChemDraw.Document.6.0">
                  <p:embed/>
                </p:oleObj>
              </mc:Choice>
              <mc:Fallback>
                <p:oleObj name="CS ChemDraw Drawing" r:id="rId5" imgW="4204079" imgH="8745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8792" y="4233242"/>
                        <a:ext cx="5783608" cy="120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7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 fontosabb képviselői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3779" y="1765726"/>
            <a:ext cx="59278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Formaldehid</a:t>
            </a:r>
          </a:p>
          <a:p>
            <a:endParaRPr lang="hu-HU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Színtelen, szúrós szagú, </a:t>
            </a:r>
            <a:r>
              <a:rPr lang="hu-HU" sz="2400" b="1" dirty="0" smtClean="0"/>
              <a:t>mérgező</a:t>
            </a:r>
            <a:r>
              <a:rPr lang="hu-HU" sz="2400" dirty="0" smtClean="0"/>
              <a:t> </a:t>
            </a:r>
            <a:r>
              <a:rPr lang="hu-HU" sz="2400" b="1" dirty="0" smtClean="0"/>
              <a:t>gáz.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fehérjéket </a:t>
            </a:r>
            <a:r>
              <a:rPr lang="hu-HU" sz="2400" dirty="0"/>
              <a:t>kicsapja, ezért </a:t>
            </a:r>
            <a:r>
              <a:rPr lang="hu-HU" sz="2400" b="1" dirty="0"/>
              <a:t>sejtméreg</a:t>
            </a:r>
            <a:r>
              <a:rPr lang="hu-HU" sz="2400" dirty="0"/>
              <a:t>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Vízben jól oldódik.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40%-os vizes oldata a </a:t>
            </a:r>
            <a:r>
              <a:rPr lang="hu-HU" sz="2400" b="1" dirty="0" smtClean="0"/>
              <a:t>formalin.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69191"/>
              </p:ext>
            </p:extLst>
          </p:nvPr>
        </p:nvGraphicFramePr>
        <p:xfrm>
          <a:off x="2657475" y="1557338"/>
          <a:ext cx="12954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S ChemDraw Drawing" r:id="rId3" imgW="682356" imgH="625860" progId="ChemDraw.Document.6.0">
                  <p:embed/>
                </p:oleObj>
              </mc:Choice>
              <mc:Fallback>
                <p:oleObj name="CS ChemDraw Drawing" r:id="rId3" imgW="682356" imgH="625860" progId="ChemDraw.Document.6.0">
                  <p:embed/>
                  <p:pic>
                    <p:nvPicPr>
                      <p:cNvPr id="0" name="Objektum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1557338"/>
                        <a:ext cx="1295400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6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 fontosabb képviselői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3779" y="1765727"/>
            <a:ext cx="84345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Formaldehid</a:t>
            </a:r>
          </a:p>
          <a:p>
            <a:endParaRPr lang="hu-HU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vízzel kémiai reakcióba lép és </a:t>
            </a:r>
            <a:r>
              <a:rPr lang="hu-HU" sz="2400" b="1" i="1" dirty="0" smtClean="0"/>
              <a:t>formaldehid-hidrát </a:t>
            </a:r>
            <a:r>
              <a:rPr lang="hu-HU" sz="2400" dirty="0" smtClean="0"/>
              <a:t>(</a:t>
            </a:r>
            <a:r>
              <a:rPr lang="hu-HU" sz="2400" i="1" dirty="0" err="1" smtClean="0"/>
              <a:t>metándiol</a:t>
            </a:r>
            <a:r>
              <a:rPr lang="hu-HU" sz="2400" dirty="0" smtClean="0"/>
              <a:t>) képződik.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Kékes lánggal ég.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Adja az </a:t>
            </a:r>
            <a:r>
              <a:rPr lang="hu-HU" sz="2400" i="1" dirty="0" smtClean="0"/>
              <a:t>ezüsttükör-próbát</a:t>
            </a:r>
            <a:r>
              <a:rPr lang="hu-HU" sz="2400" dirty="0" smtClean="0"/>
              <a:t> és a </a:t>
            </a:r>
            <a:r>
              <a:rPr lang="hu-HU" sz="2400" i="1" dirty="0" smtClean="0"/>
              <a:t>Fehling-próbát.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69191"/>
              </p:ext>
            </p:extLst>
          </p:nvPr>
        </p:nvGraphicFramePr>
        <p:xfrm>
          <a:off x="2657475" y="1557338"/>
          <a:ext cx="12954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S ChemDraw Drawing" r:id="rId3" imgW="682356" imgH="625860" progId="ChemDraw.Document.6.0">
                  <p:embed/>
                </p:oleObj>
              </mc:Choice>
              <mc:Fallback>
                <p:oleObj name="CS ChemDraw Drawing" r:id="rId3" imgW="682356" imgH="625860" progId="ChemDraw.Document.6.0">
                  <p:embed/>
                  <p:pic>
                    <p:nvPicPr>
                      <p:cNvPr id="0" name="Objektum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1557338"/>
                        <a:ext cx="1295400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0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 fontosabb képviselői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3779" y="1765727"/>
            <a:ext cx="84345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Formaldehid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/>
              <a:t>Előállítása: 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Metanolból történik </a:t>
            </a:r>
            <a:r>
              <a:rPr lang="hu-HU" sz="2400" i="1" dirty="0" err="1" smtClean="0"/>
              <a:t>dehidrogénezéssel</a:t>
            </a:r>
            <a:r>
              <a:rPr lang="hu-HU" sz="2400" i="1" dirty="0" smtClean="0"/>
              <a:t>:</a:t>
            </a:r>
          </a:p>
          <a:p>
            <a:pPr>
              <a:lnSpc>
                <a:spcPct val="150000"/>
              </a:lnSpc>
            </a:pPr>
            <a:endParaRPr lang="hu-HU" sz="2400" b="1" dirty="0" smtClean="0"/>
          </a:p>
          <a:p>
            <a:pPr>
              <a:lnSpc>
                <a:spcPct val="150000"/>
              </a:lnSpc>
            </a:pPr>
            <a:endParaRPr lang="hu-HU" sz="2400" b="1" dirty="0" smtClean="0"/>
          </a:p>
          <a:p>
            <a:pPr>
              <a:lnSpc>
                <a:spcPct val="150000"/>
              </a:lnSpc>
            </a:pPr>
            <a:r>
              <a:rPr lang="hu-HU" sz="2400" b="1" dirty="0" smtClean="0"/>
              <a:t>Felhasználása: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fenoplasztok</a:t>
            </a:r>
            <a:r>
              <a:rPr lang="hu-HU" sz="2400" dirty="0" smtClean="0"/>
              <a:t>, </a:t>
            </a:r>
            <a:r>
              <a:rPr lang="hu-HU" sz="2400" dirty="0" err="1" smtClean="0"/>
              <a:t>karbamidgyanták</a:t>
            </a:r>
            <a:r>
              <a:rPr lang="hu-HU" sz="2400" dirty="0" smtClean="0"/>
              <a:t> gyártása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fertőtlenítés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színezékek előállításához is felhasználják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29713" y="3653124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-</a:t>
            </a:r>
            <a:r>
              <a:rPr lang="hu-HU" sz="2400" dirty="0" smtClean="0">
                <a:solidFill>
                  <a:srgbClr val="FF0000"/>
                </a:solidFill>
              </a:rPr>
              <a:t>O</a:t>
            </a:r>
            <a:r>
              <a:rPr lang="hu-HU" sz="2400" dirty="0" smtClean="0"/>
              <a:t>H		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–CH</a:t>
            </a:r>
            <a:r>
              <a:rPr lang="hu-HU" sz="2400" dirty="0" smtClean="0">
                <a:solidFill>
                  <a:srgbClr val="FF0000"/>
                </a:solidFill>
              </a:rPr>
              <a:t>O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cxnSp>
        <p:nvCxnSpPr>
          <p:cNvPr id="6" name="Egyenes összekötő nyíllal 5"/>
          <p:cNvCxnSpPr/>
          <p:nvPr/>
        </p:nvCxnSpPr>
        <p:spPr bwMode="auto">
          <a:xfrm>
            <a:off x="2598011" y="3882204"/>
            <a:ext cx="11396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zövegdoboz 6"/>
          <p:cNvSpPr txBox="1"/>
          <p:nvPr/>
        </p:nvSpPr>
        <p:spPr>
          <a:xfrm>
            <a:off x="2637767" y="349827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kat. (</a:t>
            </a:r>
            <a:r>
              <a:rPr lang="hu-HU" dirty="0" err="1" smtClean="0"/>
              <a:t>Ag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69191"/>
              </p:ext>
            </p:extLst>
          </p:nvPr>
        </p:nvGraphicFramePr>
        <p:xfrm>
          <a:off x="2657518" y="1557008"/>
          <a:ext cx="1294578" cy="1186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S ChemDraw Drawing" r:id="rId3" imgW="682356" imgH="625860" progId="ChemDraw.Document.6.0">
                  <p:embed/>
                </p:oleObj>
              </mc:Choice>
              <mc:Fallback>
                <p:oleObj name="CS ChemDraw Drawing" r:id="rId3" imgW="682356" imgH="625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7518" y="1557008"/>
                        <a:ext cx="1294578" cy="1186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2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ketonok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97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ketonok elnevezése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96834" y="1766033"/>
            <a:ext cx="83420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b="1" dirty="0" smtClean="0">
                <a:solidFill>
                  <a:schemeClr val="tx2"/>
                </a:solidFill>
              </a:rPr>
              <a:t>ketonok</a:t>
            </a:r>
            <a:r>
              <a:rPr lang="hu-HU" sz="2400" dirty="0" smtClean="0">
                <a:solidFill>
                  <a:schemeClr val="tx2"/>
                </a:solidFill>
              </a:rPr>
              <a:t> </a:t>
            </a:r>
            <a:r>
              <a:rPr lang="hu-HU" sz="2400" dirty="0" smtClean="0"/>
              <a:t>molekuláiban az</a:t>
            </a:r>
            <a:r>
              <a:rPr lang="hu-HU" sz="2400" b="1" dirty="0" smtClean="0">
                <a:solidFill>
                  <a:schemeClr val="tx2"/>
                </a:solidFill>
              </a:rPr>
              <a:t> </a:t>
            </a:r>
            <a:r>
              <a:rPr lang="hu-HU" sz="2400" b="1" i="1" dirty="0" err="1" smtClean="0">
                <a:solidFill>
                  <a:schemeClr val="tx2"/>
                </a:solidFill>
              </a:rPr>
              <a:t>oxocsoport</a:t>
            </a:r>
            <a:r>
              <a:rPr lang="hu-HU" sz="2400" dirty="0" smtClean="0"/>
              <a:t> láncközi vagy gyűrűs szénatomhoz kapcsolódik.</a:t>
            </a:r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 smtClean="0"/>
              <a:t>A </a:t>
            </a:r>
            <a:r>
              <a:rPr lang="hu-HU" sz="2400" b="1" dirty="0" smtClean="0">
                <a:solidFill>
                  <a:schemeClr val="tx2"/>
                </a:solidFill>
              </a:rPr>
              <a:t>ketonok</a:t>
            </a:r>
            <a:r>
              <a:rPr lang="hu-HU" sz="2400" dirty="0" smtClean="0"/>
              <a:t> jellemző </a:t>
            </a:r>
            <a:r>
              <a:rPr lang="hu-HU" sz="2400" dirty="0" err="1" smtClean="0"/>
              <a:t>funkcióscsoportja</a:t>
            </a:r>
            <a:r>
              <a:rPr lang="hu-HU" sz="2400" dirty="0" smtClean="0"/>
              <a:t> a </a:t>
            </a:r>
            <a:r>
              <a:rPr lang="hu-HU" sz="2400" b="1" i="1" dirty="0" err="1" smtClean="0">
                <a:solidFill>
                  <a:schemeClr val="tx2"/>
                </a:solidFill>
              </a:rPr>
              <a:t>karbonilcsoport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734316" y="2978051"/>
            <a:ext cx="414558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323007" y="2937107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C=</a:t>
            </a:r>
            <a:r>
              <a:rPr lang="hu-HU" sz="2400" dirty="0" smtClean="0">
                <a:solidFill>
                  <a:srgbClr val="FF0000"/>
                </a:solidFill>
              </a:rPr>
              <a:t>O</a:t>
            </a:r>
            <a:endParaRPr lang="hu-HU" sz="2400" dirty="0"/>
          </a:p>
        </p:txBody>
      </p:sp>
      <p:cxnSp>
        <p:nvCxnSpPr>
          <p:cNvPr id="8" name="Egyenes összekötő 7"/>
          <p:cNvCxnSpPr/>
          <p:nvPr/>
        </p:nvCxnSpPr>
        <p:spPr bwMode="auto">
          <a:xfrm flipH="1" flipV="1">
            <a:off x="3323007" y="3021975"/>
            <a:ext cx="72008" cy="103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Egyenes összekötő 8"/>
          <p:cNvCxnSpPr/>
          <p:nvPr/>
        </p:nvCxnSpPr>
        <p:spPr bwMode="auto">
          <a:xfrm flipH="1">
            <a:off x="3323007" y="3257567"/>
            <a:ext cx="72008" cy="1329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zövegdoboz 9"/>
          <p:cNvSpPr txBox="1"/>
          <p:nvPr/>
        </p:nvSpPr>
        <p:spPr>
          <a:xfrm>
            <a:off x="4328198" y="2916307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 err="1" smtClean="0"/>
              <a:t>oxocsoport</a:t>
            </a:r>
            <a:endParaRPr lang="hu-HU" sz="2400" i="1" dirty="0"/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4288253" y="5639376"/>
            <a:ext cx="916823" cy="3134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4493583" y="5606790"/>
            <a:ext cx="665567" cy="385203"/>
            <a:chOff x="3779912" y="3995772"/>
            <a:chExt cx="665567" cy="385203"/>
          </a:xfrm>
        </p:grpSpPr>
        <p:sp>
          <p:nvSpPr>
            <p:cNvPr id="13" name="Szövegdoboz 12"/>
            <p:cNvSpPr txBox="1"/>
            <p:nvPr/>
          </p:nvSpPr>
          <p:spPr>
            <a:xfrm>
              <a:off x="3779912" y="3995772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C=</a:t>
              </a:r>
              <a:r>
                <a:rPr lang="hu-HU" dirty="0" smtClean="0">
                  <a:solidFill>
                    <a:srgbClr val="FF0000"/>
                  </a:solidFill>
                </a:rPr>
                <a:t>O</a:t>
              </a:r>
              <a:endParaRPr lang="hu-HU" dirty="0"/>
            </a:p>
          </p:txBody>
        </p:sp>
        <p:cxnSp>
          <p:nvCxnSpPr>
            <p:cNvPr id="14" name="Egyenes összekötő 13"/>
            <p:cNvCxnSpPr/>
            <p:nvPr/>
          </p:nvCxnSpPr>
          <p:spPr bwMode="auto">
            <a:xfrm flipH="1" flipV="1">
              <a:off x="3779912" y="4012400"/>
              <a:ext cx="72008" cy="1033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Egyenes összekötő 14"/>
            <p:cNvCxnSpPr/>
            <p:nvPr/>
          </p:nvCxnSpPr>
          <p:spPr bwMode="auto">
            <a:xfrm flipH="1">
              <a:off x="3779912" y="4247992"/>
              <a:ext cx="72008" cy="1329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Szövegdoboz 15"/>
          <p:cNvSpPr txBox="1"/>
          <p:nvPr/>
        </p:nvSpPr>
        <p:spPr>
          <a:xfrm>
            <a:off x="3444981" y="530994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CH</a:t>
            </a:r>
            <a:r>
              <a:rPr lang="hu-HU" baseline="-25000" dirty="0" smtClean="0"/>
              <a:t>3</a:t>
            </a:r>
            <a:r>
              <a:rPr lang="hu-HU" dirty="0" smtClean="0"/>
              <a:t>–CH</a:t>
            </a:r>
            <a:r>
              <a:rPr lang="hu-HU" baseline="-25000" dirty="0" smtClean="0"/>
              <a:t>2</a:t>
            </a:r>
            <a:endParaRPr lang="hu-HU" baseline="-25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011165" y="26653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R</a:t>
            </a:r>
            <a:endParaRPr lang="hu-HU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986141" y="32817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R</a:t>
            </a:r>
            <a:endParaRPr lang="hu-HU" sz="2400" dirty="0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619692" y="5139294"/>
            <a:ext cx="1162733" cy="1078097"/>
            <a:chOff x="4906374" y="5164448"/>
            <a:chExt cx="1162733" cy="1078097"/>
          </a:xfrm>
        </p:grpSpPr>
        <p:sp>
          <p:nvSpPr>
            <p:cNvPr id="21" name="Lekerekített téglalap 20"/>
            <p:cNvSpPr/>
            <p:nvPr/>
          </p:nvSpPr>
          <p:spPr bwMode="auto">
            <a:xfrm>
              <a:off x="5166672" y="5529643"/>
              <a:ext cx="884547" cy="27120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5243240" y="543622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C=</a:t>
              </a:r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endParaRPr lang="hu-HU" sz="2400" dirty="0"/>
            </a:p>
          </p:txBody>
        </p:sp>
        <p:cxnSp>
          <p:nvCxnSpPr>
            <p:cNvPr id="23" name="Egyenes összekötő 22"/>
            <p:cNvCxnSpPr/>
            <p:nvPr/>
          </p:nvCxnSpPr>
          <p:spPr bwMode="auto">
            <a:xfrm flipH="1" flipV="1">
              <a:off x="5243240" y="5521093"/>
              <a:ext cx="72008" cy="1033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Egyenes összekötő 23"/>
            <p:cNvCxnSpPr/>
            <p:nvPr/>
          </p:nvCxnSpPr>
          <p:spPr bwMode="auto">
            <a:xfrm flipH="1">
              <a:off x="5243240" y="5756685"/>
              <a:ext cx="72008" cy="1329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Szövegdoboz 24"/>
            <p:cNvSpPr txBox="1"/>
            <p:nvPr/>
          </p:nvSpPr>
          <p:spPr>
            <a:xfrm>
              <a:off x="4931398" y="516444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R</a:t>
              </a:r>
              <a:endParaRPr lang="hu-HU" sz="2400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4906374" y="578088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R</a:t>
              </a:r>
              <a:endParaRPr lang="hu-HU" sz="2400" dirty="0"/>
            </a:p>
          </p:txBody>
        </p:sp>
      </p:grpSp>
      <p:sp>
        <p:nvSpPr>
          <p:cNvPr id="27" name="Szövegdoboz 26"/>
          <p:cNvSpPr txBox="1"/>
          <p:nvPr/>
        </p:nvSpPr>
        <p:spPr>
          <a:xfrm>
            <a:off x="2898910" y="527540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pl.: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489172" y="591656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CH</a:t>
            </a:r>
            <a:r>
              <a:rPr lang="hu-HU" baseline="-25000" dirty="0" smtClean="0"/>
              <a:t>3</a:t>
            </a:r>
            <a:r>
              <a:rPr lang="hu-HU" dirty="0" smtClean="0"/>
              <a:t>–CH</a:t>
            </a:r>
            <a:r>
              <a:rPr lang="hu-HU" baseline="-25000" dirty="0" smtClean="0"/>
              <a:t>2</a:t>
            </a:r>
            <a:endParaRPr lang="hu-HU" baseline="-25000" dirty="0"/>
          </a:p>
        </p:txBody>
      </p:sp>
    </p:spTree>
    <p:extLst>
      <p:ext uri="{BB962C8B-B14F-4D97-AF65-F5344CB8AC3E}">
        <p14:creationId xmlns:p14="http://schemas.microsoft.com/office/powerpoint/2010/main" val="17180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7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ekerekített téglalap 47"/>
          <p:cNvSpPr/>
          <p:nvPr/>
        </p:nvSpPr>
        <p:spPr bwMode="auto">
          <a:xfrm>
            <a:off x="6112570" y="5673403"/>
            <a:ext cx="1219756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Lekerekített téglalap 35"/>
          <p:cNvSpPr/>
          <p:nvPr/>
        </p:nvSpPr>
        <p:spPr bwMode="auto">
          <a:xfrm>
            <a:off x="1803027" y="5665383"/>
            <a:ext cx="629377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Lekerekített téglalap 22"/>
          <p:cNvSpPr/>
          <p:nvPr/>
        </p:nvSpPr>
        <p:spPr bwMode="auto">
          <a:xfrm>
            <a:off x="4684830" y="5657359"/>
            <a:ext cx="1219756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Lekerekített téglalap 23"/>
          <p:cNvSpPr/>
          <p:nvPr/>
        </p:nvSpPr>
        <p:spPr bwMode="auto">
          <a:xfrm>
            <a:off x="3168862" y="5665381"/>
            <a:ext cx="1219756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ketonok elnevezése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96834" y="1498011"/>
            <a:ext cx="834201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200" dirty="0" smtClean="0"/>
              <a:t>Az azonos </a:t>
            </a:r>
            <a:r>
              <a:rPr lang="hu-HU" sz="2200" dirty="0" err="1" smtClean="0"/>
              <a:t>szénatomszámú</a:t>
            </a:r>
            <a:r>
              <a:rPr lang="hu-HU" sz="2200" dirty="0" smtClean="0"/>
              <a:t> </a:t>
            </a:r>
            <a:r>
              <a:rPr lang="hu-HU" sz="2200" dirty="0" smtClean="0">
                <a:solidFill>
                  <a:srgbClr val="008000"/>
                </a:solidFill>
              </a:rPr>
              <a:t>szénhidrogén nevéhez</a:t>
            </a:r>
            <a:r>
              <a:rPr lang="hu-HU" sz="2200" dirty="0" smtClean="0"/>
              <a:t> </a:t>
            </a:r>
            <a:r>
              <a:rPr lang="hu-HU" sz="2200" b="1" i="1" dirty="0" smtClean="0">
                <a:solidFill>
                  <a:srgbClr val="FF3300"/>
                </a:solidFill>
              </a:rPr>
              <a:t>–</a:t>
            </a:r>
            <a:r>
              <a:rPr lang="hu-HU" sz="2200" b="1" i="1" dirty="0" err="1" smtClean="0">
                <a:solidFill>
                  <a:srgbClr val="FF3300"/>
                </a:solidFill>
              </a:rPr>
              <a:t>on</a:t>
            </a:r>
            <a:r>
              <a:rPr lang="hu-HU" sz="2200" b="1" i="1" dirty="0" smtClean="0">
                <a:solidFill>
                  <a:srgbClr val="FF3300"/>
                </a:solidFill>
              </a:rPr>
              <a:t> </a:t>
            </a:r>
            <a:r>
              <a:rPr lang="hu-HU" sz="2200" dirty="0" smtClean="0"/>
              <a:t>végződést illesztjük</a:t>
            </a:r>
            <a:r>
              <a:rPr lang="hu-HU" sz="2200" dirty="0"/>
              <a:t>. </a:t>
            </a:r>
            <a:endParaRPr lang="hu-HU" sz="22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200" dirty="0" smtClean="0"/>
              <a:t>Az </a:t>
            </a:r>
            <a:r>
              <a:rPr lang="hu-HU" sz="2200" b="1" i="1" dirty="0" err="1"/>
              <a:t>oxocsoport</a:t>
            </a:r>
            <a:r>
              <a:rPr lang="hu-HU" sz="2200" dirty="0"/>
              <a:t> helyét az </a:t>
            </a:r>
            <a:r>
              <a:rPr lang="hu-HU" sz="2200" b="1" dirty="0">
                <a:solidFill>
                  <a:srgbClr val="FF0000"/>
                </a:solidFill>
              </a:rPr>
              <a:t>–</a:t>
            </a:r>
            <a:r>
              <a:rPr lang="hu-HU" sz="2200" b="1" dirty="0" err="1">
                <a:solidFill>
                  <a:srgbClr val="FF0000"/>
                </a:solidFill>
              </a:rPr>
              <a:t>on</a:t>
            </a:r>
            <a:r>
              <a:rPr lang="hu-HU" sz="2200" b="1" dirty="0">
                <a:solidFill>
                  <a:srgbClr val="FF0000"/>
                </a:solidFill>
              </a:rPr>
              <a:t> </a:t>
            </a:r>
            <a:r>
              <a:rPr lang="hu-HU" sz="2200" dirty="0"/>
              <a:t>végződés elé tett </a:t>
            </a:r>
            <a:r>
              <a:rPr lang="hu-HU" sz="2200" b="1" dirty="0">
                <a:solidFill>
                  <a:srgbClr val="0000CC"/>
                </a:solidFill>
              </a:rPr>
              <a:t>számmal</a:t>
            </a:r>
            <a:r>
              <a:rPr lang="hu-HU" sz="2200" dirty="0"/>
              <a:t> adjuk meg</a:t>
            </a:r>
            <a:r>
              <a:rPr lang="hu-HU" sz="22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hu-HU" sz="2200" dirty="0" smtClean="0"/>
              <a:t>				VAGY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200" dirty="0" smtClean="0"/>
              <a:t>A </a:t>
            </a:r>
            <a:r>
              <a:rPr lang="hu-HU" sz="2200" b="1" i="1" dirty="0" err="1" smtClean="0"/>
              <a:t>karbonilcsoporthoz</a:t>
            </a:r>
            <a:r>
              <a:rPr lang="hu-HU" sz="2200" dirty="0" smtClean="0"/>
              <a:t> kapcsolódó szénhidrogéncsoportok nevét </a:t>
            </a:r>
            <a:r>
              <a:rPr lang="hu-HU" sz="2200" dirty="0" smtClean="0"/>
              <a:t>ábécérendben </a:t>
            </a:r>
            <a:r>
              <a:rPr lang="hu-HU" sz="2200" dirty="0" smtClean="0"/>
              <a:t>felsoroljuk és a </a:t>
            </a:r>
            <a:r>
              <a:rPr lang="hu-HU" sz="2200" b="1" i="1" dirty="0" smtClean="0">
                <a:solidFill>
                  <a:srgbClr val="FF0000"/>
                </a:solidFill>
              </a:rPr>
              <a:t>–keton </a:t>
            </a:r>
            <a:r>
              <a:rPr lang="hu-HU" sz="2200" dirty="0" smtClean="0"/>
              <a:t>végződést illesztjük hozzájuk.</a:t>
            </a:r>
          </a:p>
          <a:p>
            <a:r>
              <a:rPr lang="hu-HU" sz="2200" dirty="0" smtClean="0"/>
              <a:t> 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3161575" y="5279172"/>
            <a:ext cx="2807179" cy="778297"/>
            <a:chOff x="2295307" y="5166878"/>
            <a:chExt cx="2807179" cy="778297"/>
          </a:xfrm>
        </p:grpSpPr>
        <p:sp>
          <p:nvSpPr>
            <p:cNvPr id="13" name="Szövegdoboz 12"/>
            <p:cNvSpPr txBox="1"/>
            <p:nvPr/>
          </p:nvSpPr>
          <p:spPr>
            <a:xfrm>
              <a:off x="2295307" y="5545065"/>
              <a:ext cx="2807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008000"/>
                  </a:solidFill>
                </a:rPr>
                <a:t>CH</a:t>
              </a:r>
              <a:r>
                <a:rPr lang="hu-HU" sz="2000" baseline="-25000" dirty="0" smtClean="0">
                  <a:solidFill>
                    <a:srgbClr val="008000"/>
                  </a:solidFill>
                </a:rPr>
                <a:t>3</a:t>
              </a:r>
              <a:r>
                <a:rPr lang="hu-HU" sz="2000" dirty="0" smtClean="0">
                  <a:solidFill>
                    <a:srgbClr val="008000"/>
                  </a:solidFill>
                </a:rPr>
                <a:t>–CH</a:t>
              </a:r>
              <a:r>
                <a:rPr lang="hu-HU" sz="20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hu-HU" sz="2000" dirty="0" smtClean="0">
                  <a:solidFill>
                    <a:srgbClr val="008000"/>
                  </a:solidFill>
                </a:rPr>
                <a:t>–C–CH</a:t>
              </a:r>
              <a:r>
                <a:rPr lang="hu-HU" sz="20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hu-HU" sz="2000" dirty="0" smtClean="0">
                  <a:solidFill>
                    <a:srgbClr val="008000"/>
                  </a:solidFill>
                </a:rPr>
                <a:t>–</a:t>
              </a:r>
              <a:r>
                <a:rPr lang="hu-HU" sz="2000" dirty="0">
                  <a:solidFill>
                    <a:srgbClr val="008000"/>
                  </a:solidFill>
                </a:rPr>
                <a:t>CH</a:t>
              </a:r>
              <a:r>
                <a:rPr lang="hu-HU" sz="2000" baseline="-25000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484173" y="5166878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FF0000"/>
                  </a:solidFill>
                </a:rPr>
                <a:t>O</a:t>
              </a:r>
              <a:endParaRPr lang="hu-HU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 rot="5400000">
              <a:off x="3515802" y="53607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FF0000"/>
                  </a:solidFill>
                </a:rPr>
                <a:t>=</a:t>
              </a:r>
              <a:endParaRPr lang="hu-HU" sz="20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3812668" y="4908887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8000"/>
                </a:solidFill>
              </a:rPr>
              <a:t>pentán</a:t>
            </a:r>
            <a:r>
              <a:rPr lang="hu-HU" sz="2000" b="1" dirty="0" smtClean="0"/>
              <a:t>-</a:t>
            </a:r>
            <a:r>
              <a:rPr lang="hu-HU" sz="2000" b="1" dirty="0" smtClean="0">
                <a:solidFill>
                  <a:srgbClr val="0000CC"/>
                </a:solidFill>
              </a:rPr>
              <a:t>3</a:t>
            </a:r>
            <a:r>
              <a:rPr lang="hu-HU" sz="2000" b="1" dirty="0" smtClean="0"/>
              <a:t>-</a:t>
            </a:r>
            <a:r>
              <a:rPr lang="hu-HU" sz="2000" b="1" dirty="0" smtClean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438629" y="60515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3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853097" y="60434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2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3235481" y="60515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1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804678" y="6301832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/>
              <a:t>dietil</a:t>
            </a:r>
            <a:r>
              <a:rPr lang="hu-HU" sz="2000" b="1" dirty="0" err="1" smtClean="0">
                <a:solidFill>
                  <a:srgbClr val="FF0000"/>
                </a:solidFill>
              </a:rPr>
              <a:t>-keton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 bwMode="auto">
          <a:xfrm>
            <a:off x="898920" y="5657361"/>
            <a:ext cx="539899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843507" y="5271152"/>
            <a:ext cx="1588897" cy="778297"/>
            <a:chOff x="2295307" y="5166878"/>
            <a:chExt cx="1588897" cy="778297"/>
          </a:xfrm>
        </p:grpSpPr>
        <p:sp>
          <p:nvSpPr>
            <p:cNvPr id="28" name="Szövegdoboz 27"/>
            <p:cNvSpPr txBox="1"/>
            <p:nvPr/>
          </p:nvSpPr>
          <p:spPr>
            <a:xfrm>
              <a:off x="2295307" y="5545065"/>
              <a:ext cx="1588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008000"/>
                  </a:solidFill>
                </a:rPr>
                <a:t>CH</a:t>
              </a:r>
              <a:r>
                <a:rPr lang="hu-HU" sz="2000" baseline="-25000" dirty="0" smtClean="0">
                  <a:solidFill>
                    <a:srgbClr val="008000"/>
                  </a:solidFill>
                </a:rPr>
                <a:t>3</a:t>
              </a:r>
              <a:r>
                <a:rPr lang="hu-HU" sz="2000" dirty="0" smtClean="0">
                  <a:solidFill>
                    <a:srgbClr val="008000"/>
                  </a:solidFill>
                </a:rPr>
                <a:t>–C–CH</a:t>
              </a:r>
              <a:r>
                <a:rPr lang="hu-HU" sz="2000" baseline="-25000" dirty="0" smtClean="0">
                  <a:solidFill>
                    <a:srgbClr val="008000"/>
                  </a:solidFill>
                </a:rPr>
                <a:t>3</a:t>
              </a:r>
              <a:endParaRPr lang="hu-HU" sz="2000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2890619" y="5166878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FF0000"/>
                  </a:solidFill>
                </a:rPr>
                <a:t>O</a:t>
              </a:r>
              <a:endParaRPr lang="hu-HU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 rot="5400000">
              <a:off x="2922248" y="53607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FF0000"/>
                  </a:solidFill>
                </a:rPr>
                <a:t>=</a:t>
              </a:r>
              <a:endParaRPr lang="hu-HU" sz="20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Szövegdoboz 30"/>
          <p:cNvSpPr txBox="1"/>
          <p:nvPr/>
        </p:nvSpPr>
        <p:spPr>
          <a:xfrm>
            <a:off x="804794" y="4900867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8000"/>
                </a:solidFill>
              </a:rPr>
              <a:t>propán</a:t>
            </a:r>
            <a:r>
              <a:rPr lang="hu-HU" sz="2000" b="1" dirty="0" smtClean="0"/>
              <a:t>-</a:t>
            </a:r>
            <a:r>
              <a:rPr lang="hu-HU" sz="2000" b="1" dirty="0" smtClean="0">
                <a:solidFill>
                  <a:srgbClr val="0000CC"/>
                </a:solidFill>
              </a:rPr>
              <a:t>2</a:t>
            </a:r>
            <a:r>
              <a:rPr lang="hu-HU" sz="2000" b="1" dirty="0" smtClean="0"/>
              <a:t>-</a:t>
            </a:r>
            <a:r>
              <a:rPr lang="hu-HU" sz="2000" b="1" dirty="0" smtClean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1992225" y="60434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3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1502945" y="60515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2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917413" y="60434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1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684510" y="6309854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/>
              <a:t>dimetil</a:t>
            </a:r>
            <a:r>
              <a:rPr lang="hu-HU" sz="2000" b="1" dirty="0" err="1" smtClean="0">
                <a:solidFill>
                  <a:srgbClr val="FF0000"/>
                </a:solidFill>
              </a:rPr>
              <a:t>-keton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7" name="Lekerekített téglalap 36"/>
          <p:cNvSpPr/>
          <p:nvPr/>
        </p:nvSpPr>
        <p:spPr bwMode="auto">
          <a:xfrm>
            <a:off x="7644580" y="5665381"/>
            <a:ext cx="1219756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9" name="Csoportba foglalás 38"/>
          <p:cNvGrpSpPr/>
          <p:nvPr/>
        </p:nvGrpSpPr>
        <p:grpSpPr>
          <a:xfrm>
            <a:off x="6217577" y="5287194"/>
            <a:ext cx="2719014" cy="778297"/>
            <a:chOff x="2295307" y="5166878"/>
            <a:chExt cx="2719014" cy="778297"/>
          </a:xfrm>
        </p:grpSpPr>
        <p:sp>
          <p:nvSpPr>
            <p:cNvPr id="40" name="Szövegdoboz 39"/>
            <p:cNvSpPr txBox="1"/>
            <p:nvPr/>
          </p:nvSpPr>
          <p:spPr>
            <a:xfrm>
              <a:off x="2295307" y="5545065"/>
              <a:ext cx="27190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008000"/>
                  </a:solidFill>
                </a:rPr>
                <a:t>CH</a:t>
              </a:r>
              <a:r>
                <a:rPr lang="hu-HU" sz="20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hu-HU" sz="2000" dirty="0" smtClean="0">
                  <a:solidFill>
                    <a:srgbClr val="008000"/>
                  </a:solidFill>
                </a:rPr>
                <a:t>=CH–C–CH</a:t>
              </a:r>
              <a:r>
                <a:rPr lang="hu-HU" sz="20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hu-HU" sz="2000" dirty="0" smtClean="0">
                  <a:solidFill>
                    <a:srgbClr val="008000"/>
                  </a:solidFill>
                </a:rPr>
                <a:t>–CH</a:t>
              </a:r>
              <a:r>
                <a:rPr lang="hu-HU" sz="2000" baseline="-25000" dirty="0" smtClean="0">
                  <a:solidFill>
                    <a:srgbClr val="008000"/>
                  </a:solidFill>
                </a:rPr>
                <a:t>3</a:t>
              </a:r>
              <a:endParaRPr lang="hu-HU" sz="2000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3387921" y="5166878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FF0000"/>
                  </a:solidFill>
                </a:rPr>
                <a:t>O</a:t>
              </a:r>
              <a:endParaRPr lang="hu-HU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 rot="5400000">
              <a:off x="3419550" y="53607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FF0000"/>
                  </a:solidFill>
                </a:rPr>
                <a:t>=</a:t>
              </a:r>
              <a:endParaRPr lang="hu-HU" sz="20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Szövegdoboz 42"/>
          <p:cNvSpPr txBox="1"/>
          <p:nvPr/>
        </p:nvSpPr>
        <p:spPr>
          <a:xfrm>
            <a:off x="6579914" y="491690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8000"/>
                </a:solidFill>
              </a:rPr>
              <a:t>Pent-</a:t>
            </a:r>
            <a:r>
              <a:rPr lang="hu-HU" sz="2000" b="1" dirty="0" smtClean="0">
                <a:solidFill>
                  <a:srgbClr val="0000CC"/>
                </a:solidFill>
              </a:rPr>
              <a:t>1</a:t>
            </a:r>
            <a:r>
              <a:rPr lang="hu-HU" sz="2000" b="1" dirty="0" smtClean="0">
                <a:solidFill>
                  <a:srgbClr val="008000"/>
                </a:solidFill>
              </a:rPr>
              <a:t>-én</a:t>
            </a:r>
            <a:r>
              <a:rPr lang="hu-HU" sz="2000" b="1" dirty="0" smtClean="0"/>
              <a:t>-</a:t>
            </a:r>
            <a:r>
              <a:rPr lang="hu-HU" sz="2000" b="1" dirty="0" smtClean="0">
                <a:solidFill>
                  <a:srgbClr val="0000CC"/>
                </a:solidFill>
              </a:rPr>
              <a:t>3</a:t>
            </a:r>
            <a:r>
              <a:rPr lang="hu-HU" sz="2000" b="1" dirty="0" smtClean="0"/>
              <a:t>-</a:t>
            </a:r>
            <a:r>
              <a:rPr lang="hu-HU" sz="2000" b="1" dirty="0" smtClean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7414421" y="60434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3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6620050" y="6309854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/>
              <a:t>etil-vinil</a:t>
            </a:r>
            <a:r>
              <a:rPr lang="hu-HU" sz="2000" b="1" dirty="0" err="1" smtClean="0">
                <a:solidFill>
                  <a:srgbClr val="FF0000"/>
                </a:solidFill>
              </a:rPr>
              <a:t>-keton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6868670" y="60515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2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6249464" y="60515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1</a:t>
            </a:r>
            <a:endParaRPr lang="hu-H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6" grpId="0" animBg="1"/>
      <p:bldP spid="23" grpId="0" animBg="1"/>
      <p:bldP spid="24" grpId="0" animBg="1"/>
      <p:bldP spid="7" grpId="0"/>
      <p:bldP spid="18" grpId="0"/>
      <p:bldP spid="19" grpId="0"/>
      <p:bldP spid="20" grpId="0"/>
      <p:bldP spid="21" grpId="0"/>
      <p:bldP spid="26" grpId="0" animBg="1"/>
      <p:bldP spid="31" grpId="0"/>
      <p:bldP spid="32" grpId="0"/>
      <p:bldP spid="33" grpId="0"/>
      <p:bldP spid="34" grpId="0"/>
      <p:bldP spid="35" grpId="0"/>
      <p:bldP spid="37" grpId="0" animBg="1"/>
      <p:bldP spid="43" grpId="0"/>
      <p:bldP spid="44" grpId="0"/>
      <p:bldP spid="47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ketonok </a:t>
            </a:r>
            <a:r>
              <a:rPr lang="hu-HU" dirty="0" smtClean="0"/>
              <a:t>molekulaszerkezete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96834" y="1644656"/>
            <a:ext cx="3449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 smtClean="0"/>
              <a:t>A </a:t>
            </a:r>
            <a:r>
              <a:rPr lang="hu-HU" sz="2400" b="1" i="1" dirty="0" err="1" smtClean="0"/>
              <a:t>karbonilcsoport</a:t>
            </a:r>
            <a:r>
              <a:rPr lang="hu-HU" sz="2400" dirty="0" smtClean="0"/>
              <a:t> erősen </a:t>
            </a:r>
            <a:r>
              <a:rPr lang="hu-HU" sz="2400" b="1" dirty="0" smtClean="0"/>
              <a:t>poláris </a:t>
            </a:r>
          </a:p>
        </p:txBody>
      </p:sp>
      <p:cxnSp>
        <p:nvCxnSpPr>
          <p:cNvPr id="5" name="Egyenes összekötő nyíllal 4"/>
          <p:cNvCxnSpPr/>
          <p:nvPr/>
        </p:nvCxnSpPr>
        <p:spPr bwMode="auto">
          <a:xfrm>
            <a:off x="3389243" y="1888835"/>
            <a:ext cx="16439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églalap 5"/>
          <p:cNvSpPr/>
          <p:nvPr/>
        </p:nvSpPr>
        <p:spPr>
          <a:xfrm>
            <a:off x="5098770" y="1663656"/>
            <a:ext cx="386632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 smtClean="0">
                <a:solidFill>
                  <a:srgbClr val="0000CC"/>
                </a:solidFill>
              </a:rPr>
              <a:t>A ketonok polárisak</a:t>
            </a:r>
            <a:r>
              <a:rPr lang="hu-HU" sz="2400" dirty="0" smtClean="0"/>
              <a:t>, </a:t>
            </a:r>
          </a:p>
          <a:p>
            <a:pPr>
              <a:spcAft>
                <a:spcPts val="1200"/>
              </a:spcAft>
            </a:pPr>
            <a:r>
              <a:rPr lang="hu-HU" sz="2400" dirty="0" smtClean="0"/>
              <a:t>köztük </a:t>
            </a:r>
            <a:r>
              <a:rPr lang="hu-HU" sz="2400" b="1" i="1" dirty="0" smtClean="0"/>
              <a:t>dipólus-dipólus kölcsönhatás </a:t>
            </a:r>
            <a:r>
              <a:rPr lang="hu-HU" sz="2400" dirty="0" smtClean="0"/>
              <a:t>alakul ki.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478952"/>
              </p:ext>
            </p:extLst>
          </p:nvPr>
        </p:nvGraphicFramePr>
        <p:xfrm>
          <a:off x="1236317" y="2699498"/>
          <a:ext cx="1947969" cy="1806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S ChemDraw Drawing" r:id="rId3" imgW="786087" imgH="728190" progId="ChemDraw.Document.6.0">
                  <p:embed/>
                </p:oleObj>
              </mc:Choice>
              <mc:Fallback>
                <p:oleObj name="CS ChemDraw Drawing" r:id="rId3" imgW="786087" imgH="728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6317" y="2699498"/>
                        <a:ext cx="1947969" cy="1806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7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ketonok </a:t>
            </a:r>
            <a:r>
              <a:rPr lang="hu-HU" dirty="0" smtClean="0"/>
              <a:t>fizikai tulajdonságai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914401" y="1682491"/>
            <a:ext cx="3208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hu-HU" sz="2400" dirty="0" smtClean="0"/>
              <a:t>Az azonos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ketonok és aldehidek</a:t>
            </a:r>
          </a:p>
          <a:p>
            <a:pPr algn="r">
              <a:spcAft>
                <a:spcPts val="0"/>
              </a:spcAft>
            </a:pPr>
            <a:r>
              <a:rPr lang="hu-HU" sz="2400" b="1" dirty="0" smtClean="0"/>
              <a:t>olvadás- és forráspontja </a:t>
            </a:r>
            <a:r>
              <a:rPr lang="hu-HU" sz="2400" dirty="0" smtClean="0"/>
              <a:t>közel azonos.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04592"/>
              </p:ext>
            </p:extLst>
          </p:nvPr>
        </p:nvGraphicFramePr>
        <p:xfrm>
          <a:off x="4221036" y="1674473"/>
          <a:ext cx="4778586" cy="228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22038"/>
                <a:gridCol w="2502569"/>
                <a:gridCol w="753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Név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Képlet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Fp</a:t>
                      </a:r>
                      <a:r>
                        <a:rPr lang="hu-HU" sz="2000" dirty="0" smtClean="0"/>
                        <a:t>.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Bután</a:t>
                      </a:r>
                      <a:endParaRPr lang="hu-HU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CH</a:t>
                      </a:r>
                      <a:r>
                        <a:rPr lang="hu-HU" sz="2000" b="0" baseline="-25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-CH</a:t>
                      </a:r>
                      <a:r>
                        <a:rPr lang="hu-HU" sz="2000" b="0" baseline="-25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-CH</a:t>
                      </a:r>
                      <a:r>
                        <a:rPr lang="hu-HU" sz="2000" b="0" baseline="-25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-CH</a:t>
                      </a:r>
                      <a:r>
                        <a:rPr lang="hu-HU" sz="2000" b="0" baseline="-25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hu-HU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0" dirty="0" err="1" smtClean="0"/>
                        <a:t>Propan</a:t>
                      </a:r>
                      <a:r>
                        <a:rPr lang="hu-HU" sz="2000" b="0" dirty="0" err="1" smtClean="0">
                          <a:solidFill>
                            <a:srgbClr val="FF0000"/>
                          </a:solidFill>
                        </a:rPr>
                        <a:t>al</a:t>
                      </a:r>
                      <a:endParaRPr lang="hu-HU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/>
                        <a:t>CH</a:t>
                      </a:r>
                      <a:r>
                        <a:rPr lang="hu-HU" sz="2000" b="0" baseline="-25000" dirty="0" smtClean="0"/>
                        <a:t>3</a:t>
                      </a:r>
                      <a:r>
                        <a:rPr lang="hu-HU" sz="2000" b="0" dirty="0" smtClean="0"/>
                        <a:t>-CH</a:t>
                      </a:r>
                      <a:r>
                        <a:rPr lang="hu-HU" sz="2000" b="0" baseline="-25000" dirty="0" smtClean="0"/>
                        <a:t>2</a:t>
                      </a:r>
                      <a:r>
                        <a:rPr lang="hu-HU" sz="2000" b="0" dirty="0" smtClean="0"/>
                        <a:t>-</a:t>
                      </a:r>
                      <a:r>
                        <a:rPr lang="hu-HU" sz="2000" b="0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hu-HU" sz="20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hu-HU" sz="2000" b="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/>
                        <a:t>49</a:t>
                      </a:r>
                      <a:endParaRPr lang="hu-HU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0" dirty="0" err="1" smtClean="0"/>
                        <a:t>Propan</a:t>
                      </a:r>
                      <a:r>
                        <a:rPr lang="hu-HU" sz="2000" b="0" dirty="0" err="1" smtClean="0">
                          <a:solidFill>
                            <a:srgbClr val="FF0000"/>
                          </a:solidFill>
                        </a:rPr>
                        <a:t>on</a:t>
                      </a:r>
                      <a:endParaRPr lang="hu-HU" sz="2000" b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hu-HU" sz="2000" b="0" dirty="0" smtClean="0">
                          <a:solidFill>
                            <a:schemeClr val="tx1"/>
                          </a:solidFill>
                        </a:rPr>
                        <a:t>(aceton)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/>
                        <a:t>CH</a:t>
                      </a:r>
                      <a:r>
                        <a:rPr lang="hu-HU" sz="2000" b="0" baseline="-25000" dirty="0" smtClean="0"/>
                        <a:t>3</a:t>
                      </a:r>
                      <a:r>
                        <a:rPr lang="hu-HU" sz="2000" b="0" dirty="0" smtClean="0"/>
                        <a:t>-C</a:t>
                      </a:r>
                      <a:r>
                        <a:rPr lang="hu-HU" sz="2000" b="0" dirty="0" smtClean="0">
                          <a:solidFill>
                            <a:srgbClr val="FF3300"/>
                          </a:solidFill>
                        </a:rPr>
                        <a:t>O</a:t>
                      </a:r>
                      <a:r>
                        <a:rPr lang="hu-HU" sz="2000" b="0" dirty="0" smtClean="0"/>
                        <a:t>-CH</a:t>
                      </a:r>
                      <a:r>
                        <a:rPr lang="hu-HU" sz="2000" b="0" baseline="-25000" dirty="0" smtClean="0"/>
                        <a:t>3</a:t>
                      </a:r>
                      <a:endParaRPr lang="hu-HU" sz="2000" b="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/>
                        <a:t>56</a:t>
                      </a:r>
                      <a:endParaRPr lang="hu-HU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propanol</a:t>
                      </a:r>
                      <a:endParaRPr lang="hu-HU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CH</a:t>
                      </a:r>
                      <a:r>
                        <a:rPr lang="hu-HU" sz="2000" b="0" baseline="-25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-CH</a:t>
                      </a:r>
                      <a:r>
                        <a:rPr lang="hu-HU" sz="2000" b="0" baseline="-25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hu-HU" sz="20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CH</a:t>
                      </a:r>
                      <a:r>
                        <a:rPr lang="hu-HU" sz="2000" b="0" baseline="-25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r>
                        <a:rPr lang="hu-HU" sz="2000" b="0" dirty="0" smtClean="0">
                          <a:solidFill>
                            <a:srgbClr val="FF3300"/>
                          </a:solidFill>
                        </a:rPr>
                        <a:t>O</a:t>
                      </a:r>
                      <a:r>
                        <a:rPr lang="hu-HU" sz="2000" b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hu-HU" sz="2000" b="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97</a:t>
                      </a:r>
                      <a:endParaRPr lang="hu-HU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50773" y="4355772"/>
            <a:ext cx="5617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400" dirty="0" smtClean="0"/>
              <a:t>A kis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ketonok vízoldhatósága jó, az aromás és nagy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ketonok azonban vízben gyakorlatilag nem oldódnak.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09837"/>
              </p:ext>
            </p:extLst>
          </p:nvPr>
        </p:nvGraphicFramePr>
        <p:xfrm>
          <a:off x="5927542" y="4383323"/>
          <a:ext cx="2944976" cy="113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S ChemDraw Drawing" r:id="rId3" imgW="1895523" imgH="728190" progId="ChemDraw.Document.6.0">
                  <p:embed/>
                </p:oleObj>
              </mc:Choice>
              <mc:Fallback>
                <p:oleObj name="CS ChemDraw Drawing" r:id="rId3" imgW="1895523" imgH="728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7542" y="4383323"/>
                        <a:ext cx="2944976" cy="113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1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643192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hu-HU" sz="2400" kern="0" dirty="0" smtClean="0"/>
              <a:t>Egy oxigénatomos funkciós csoportot tartalmazó vegyületek</a:t>
            </a:r>
          </a:p>
          <a:p>
            <a:pPr lvl="1"/>
            <a:r>
              <a:rPr lang="cs-CZ" altLang="hu-HU" sz="2200" kern="0" dirty="0" smtClean="0"/>
              <a:t>hidroxivegyületek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/>
              <a:t>alkoholok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/>
              <a:t>fenolok</a:t>
            </a:r>
          </a:p>
          <a:p>
            <a:pPr lvl="1"/>
            <a:r>
              <a:rPr lang="cs-CZ" altLang="hu-HU" sz="2000" kern="0" dirty="0"/>
              <a:t>éterek</a:t>
            </a:r>
          </a:p>
          <a:p>
            <a:pPr lvl="1"/>
            <a:r>
              <a:rPr lang="cs-CZ" altLang="hu-HU" sz="2200" b="1" kern="0" dirty="0">
                <a:solidFill>
                  <a:srgbClr val="C00000"/>
                </a:solidFill>
              </a:rPr>
              <a:t>oxovegyületek</a:t>
            </a:r>
          </a:p>
          <a:p>
            <a:pPr lvl="2">
              <a:spcBef>
                <a:spcPts val="0"/>
              </a:spcBef>
            </a:pPr>
            <a:r>
              <a:rPr lang="cs-CZ" altLang="hu-HU" sz="2200" b="1" kern="0" dirty="0">
                <a:solidFill>
                  <a:srgbClr val="C00000"/>
                </a:solidFill>
              </a:rPr>
              <a:t>aldehidek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cs-CZ" altLang="hu-HU" sz="2200" b="1" kern="0" dirty="0">
                <a:solidFill>
                  <a:srgbClr val="C00000"/>
                </a:solidFill>
              </a:rPr>
              <a:t>ketonok</a:t>
            </a:r>
          </a:p>
          <a:p>
            <a:pPr>
              <a:spcBef>
                <a:spcPts val="600"/>
              </a:spcBef>
            </a:pPr>
            <a:r>
              <a:rPr lang="cs-CZ" altLang="hu-HU" sz="2200" kern="0" dirty="0" smtClean="0">
                <a:solidFill>
                  <a:schemeClr val="bg1">
                    <a:lumMod val="65000"/>
                  </a:schemeClr>
                </a:solidFill>
              </a:rPr>
              <a:t>Összetett (oxigéntartalmú) funkciós csoportot tartalmazó vegyületek</a:t>
            </a:r>
          </a:p>
          <a:p>
            <a:pPr lvl="1"/>
            <a:r>
              <a:rPr lang="cs-CZ" altLang="hu-HU" sz="2200" kern="0" dirty="0" smtClean="0">
                <a:solidFill>
                  <a:schemeClr val="bg1">
                    <a:lumMod val="65000"/>
                  </a:schemeClr>
                </a:solidFill>
              </a:rPr>
              <a:t>karbonsavak</a:t>
            </a:r>
          </a:p>
          <a:p>
            <a:pPr lvl="1"/>
            <a:r>
              <a:rPr lang="cs-CZ" altLang="hu-HU" sz="2200" kern="0" dirty="0" smtClean="0">
                <a:solidFill>
                  <a:schemeClr val="bg1">
                    <a:lumMod val="65000"/>
                  </a:schemeClr>
                </a:solidFill>
              </a:rPr>
              <a:t>észterek</a:t>
            </a:r>
            <a:endParaRPr lang="cs-CZ" altLang="hu-HU" sz="220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 bwMode="auto">
          <a:xfrm>
            <a:off x="4109333" y="2388638"/>
            <a:ext cx="496446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hu-HU" dirty="0" smtClean="0"/>
              <a:t>Az oxigéntartalmú szerves vegyületek csoportosítása</a:t>
            </a:r>
            <a:endParaRPr lang="cs-CZ" alt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779912" y="24208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R–</a:t>
            </a:r>
            <a:r>
              <a:rPr lang="hu-HU" dirty="0" smtClean="0">
                <a:solidFill>
                  <a:srgbClr val="FF0000"/>
                </a:solidFill>
              </a:rPr>
              <a:t>OH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4857834" y="242780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hidroxilcsoport</a:t>
            </a:r>
            <a:endParaRPr lang="hu-HU" i="1" dirty="0"/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4061834" y="3405790"/>
            <a:ext cx="291915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736356" y="340676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R–</a:t>
            </a:r>
            <a:r>
              <a:rPr lang="hu-HU" dirty="0" smtClean="0">
                <a:solidFill>
                  <a:srgbClr val="FF0000"/>
                </a:solidFill>
              </a:rPr>
              <a:t>O</a:t>
            </a:r>
            <a:r>
              <a:rPr lang="hu-HU" dirty="0" smtClean="0"/>
              <a:t>–R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80104" y="33860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étercsoport</a:t>
            </a:r>
            <a:endParaRPr lang="hu-HU" i="1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64808"/>
              </p:ext>
            </p:extLst>
          </p:nvPr>
        </p:nvGraphicFramePr>
        <p:xfrm>
          <a:off x="327025" y="2516188"/>
          <a:ext cx="584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S ChemDraw Drawing" r:id="rId3" imgW="584838" imgH="549990" progId="ChemDraw.Document.6.0">
                  <p:embed/>
                </p:oleObj>
              </mc:Choice>
              <mc:Fallback>
                <p:oleObj name="CS ChemDraw Drawing" r:id="rId3" imgW="584838" imgH="54999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516188"/>
                        <a:ext cx="584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20748"/>
              </p:ext>
            </p:extLst>
          </p:nvPr>
        </p:nvGraphicFramePr>
        <p:xfrm>
          <a:off x="457200" y="3277902"/>
          <a:ext cx="584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S ChemDraw Drawing" r:id="rId5" imgW="584838" imgH="549990" progId="ChemDraw.Document.6.0">
                  <p:embed/>
                </p:oleObj>
              </mc:Choice>
              <mc:Fallback>
                <p:oleObj name="CS ChemDraw Drawing" r:id="rId5" imgW="584838" imgH="54999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7902"/>
                        <a:ext cx="584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444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ketonok </a:t>
            </a:r>
            <a:r>
              <a:rPr lang="hu-HU" dirty="0" smtClean="0"/>
              <a:t>kémiai tulajdonságai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51341" y="1844553"/>
            <a:ext cx="78985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Nehezebben </a:t>
            </a:r>
            <a:r>
              <a:rPr lang="hu-HU" sz="2400" dirty="0" smtClean="0">
                <a:solidFill>
                  <a:schemeClr val="tx2"/>
                </a:solidFill>
              </a:rPr>
              <a:t>oxidálhatók</a:t>
            </a:r>
            <a:r>
              <a:rPr lang="hu-HU" sz="2400" dirty="0" smtClean="0"/>
              <a:t> </a:t>
            </a:r>
            <a:r>
              <a:rPr lang="hu-HU" sz="2400" dirty="0" smtClean="0">
                <a:solidFill>
                  <a:srgbClr val="FF0000"/>
                </a:solidFill>
              </a:rPr>
              <a:t>karbonsavakká</a:t>
            </a:r>
            <a:r>
              <a:rPr lang="hu-HU" sz="2400" dirty="0" smtClean="0"/>
              <a:t> mint az aldehidek.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Nem adják sem az </a:t>
            </a:r>
            <a:r>
              <a:rPr lang="hu-HU" sz="2400" i="1" dirty="0" smtClean="0"/>
              <a:t>ezüsttükör-</a:t>
            </a:r>
            <a:r>
              <a:rPr lang="hu-HU" sz="2400" dirty="0" smtClean="0"/>
              <a:t> sem a </a:t>
            </a:r>
            <a:r>
              <a:rPr lang="hu-HU" sz="2400" i="1" dirty="0" smtClean="0"/>
              <a:t>Fehling-próbát</a:t>
            </a:r>
            <a:r>
              <a:rPr lang="hu-HU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Az oxidáció C–</a:t>
            </a:r>
            <a:r>
              <a:rPr lang="hu-HU" sz="2400" dirty="0" err="1" smtClean="0"/>
              <a:t>C</a:t>
            </a:r>
            <a:r>
              <a:rPr lang="hu-HU" sz="2400" dirty="0" smtClean="0"/>
              <a:t> kötés hasadást eredményez.</a:t>
            </a: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ketonok </a:t>
            </a:r>
            <a:r>
              <a:rPr lang="hu-HU" sz="2400" dirty="0">
                <a:solidFill>
                  <a:schemeClr val="tx2"/>
                </a:solidFill>
              </a:rPr>
              <a:t>redukciójakor</a:t>
            </a:r>
            <a:r>
              <a:rPr lang="hu-HU" sz="2400" dirty="0"/>
              <a:t> </a:t>
            </a:r>
            <a:r>
              <a:rPr lang="hu-HU" sz="2400" dirty="0" smtClean="0">
                <a:solidFill>
                  <a:srgbClr val="FF0000"/>
                </a:solidFill>
              </a:rPr>
              <a:t>másodrendű</a:t>
            </a:r>
            <a:r>
              <a:rPr lang="hu-HU" sz="2400" dirty="0" smtClean="0"/>
              <a:t> (</a:t>
            </a:r>
            <a:r>
              <a:rPr lang="hu-HU" sz="2400" i="1" dirty="0" smtClean="0"/>
              <a:t>szekunder</a:t>
            </a:r>
            <a:r>
              <a:rPr lang="hu-HU" sz="2400" dirty="0" smtClean="0"/>
              <a:t>) </a:t>
            </a:r>
            <a:r>
              <a:rPr lang="hu-HU" sz="2400" dirty="0">
                <a:solidFill>
                  <a:srgbClr val="FF0000"/>
                </a:solidFill>
              </a:rPr>
              <a:t>alkoholok </a:t>
            </a:r>
            <a:r>
              <a:rPr lang="hu-HU" sz="2400" dirty="0" smtClean="0"/>
              <a:t>keletkeznek.</a:t>
            </a:r>
            <a:endParaRPr lang="hu-HU" sz="2400" dirty="0"/>
          </a:p>
          <a:p>
            <a:pPr indent="268288">
              <a:lnSpc>
                <a:spcPct val="150000"/>
              </a:lnSpc>
            </a:pPr>
            <a:endParaRPr lang="hu-HU" sz="2400" dirty="0" smtClean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05598"/>
              </p:ext>
            </p:extLst>
          </p:nvPr>
        </p:nvGraphicFramePr>
        <p:xfrm>
          <a:off x="2142114" y="5223759"/>
          <a:ext cx="5037709" cy="139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S ChemDraw Drawing" r:id="rId3" imgW="2666482" imgH="738720" progId="ChemDraw.Document.6.0">
                  <p:embed/>
                </p:oleObj>
              </mc:Choice>
              <mc:Fallback>
                <p:oleObj name="CS ChemDraw Drawing" r:id="rId3" imgW="2666482" imgH="738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2114" y="5223759"/>
                        <a:ext cx="5037709" cy="1394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4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ketonok </a:t>
            </a:r>
            <a:r>
              <a:rPr lang="hu-HU" dirty="0" smtClean="0"/>
              <a:t>előállítása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51341" y="1844553"/>
            <a:ext cx="588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Másodrendű alkoholok oxidációjával.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5074595" y="2863742"/>
            <a:ext cx="1588897" cy="778297"/>
            <a:chOff x="2295307" y="5166878"/>
            <a:chExt cx="1588897" cy="778297"/>
          </a:xfrm>
        </p:grpSpPr>
        <p:sp>
          <p:nvSpPr>
            <p:cNvPr id="7" name="Szövegdoboz 6"/>
            <p:cNvSpPr txBox="1"/>
            <p:nvPr/>
          </p:nvSpPr>
          <p:spPr>
            <a:xfrm>
              <a:off x="2295307" y="5545065"/>
              <a:ext cx="1588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CH</a:t>
              </a:r>
              <a:r>
                <a:rPr lang="hu-HU" sz="2000" baseline="-25000" dirty="0" smtClean="0"/>
                <a:t>3</a:t>
              </a:r>
              <a:r>
                <a:rPr lang="hu-HU" sz="2000" dirty="0" smtClean="0"/>
                <a:t>–C–CH</a:t>
              </a:r>
              <a:r>
                <a:rPr lang="hu-HU" sz="2000" baseline="-25000" dirty="0" smtClean="0"/>
                <a:t>3</a:t>
              </a:r>
              <a:endParaRPr lang="hu-HU" sz="2000" baseline="-25000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2890619" y="5166878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FF0000"/>
                  </a:solidFill>
                </a:rPr>
                <a:t>O</a:t>
              </a:r>
              <a:endParaRPr lang="hu-HU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 rot="5400000">
              <a:off x="2922248" y="53607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=</a:t>
              </a:r>
              <a:endParaRPr lang="hu-HU" sz="2000" baseline="-25000" dirty="0"/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5011850" y="3597646"/>
            <a:ext cx="1778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err="1" smtClean="0"/>
              <a:t>dimetil</a:t>
            </a:r>
            <a:r>
              <a:rPr lang="hu-HU" sz="2000" b="1" dirty="0" err="1" smtClean="0">
                <a:solidFill>
                  <a:srgbClr val="FF0000"/>
                </a:solidFill>
              </a:rPr>
              <a:t>-keton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2000" dirty="0" smtClean="0"/>
              <a:t>(aceton)</a:t>
            </a:r>
            <a:endParaRPr lang="hu-HU" sz="2000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889668" y="2868823"/>
            <a:ext cx="1774845" cy="778297"/>
            <a:chOff x="2295307" y="5166878"/>
            <a:chExt cx="1774845" cy="778297"/>
          </a:xfrm>
        </p:grpSpPr>
        <p:sp>
          <p:nvSpPr>
            <p:cNvPr id="16" name="Szövegdoboz 15"/>
            <p:cNvSpPr txBox="1"/>
            <p:nvPr/>
          </p:nvSpPr>
          <p:spPr>
            <a:xfrm>
              <a:off x="2295307" y="5545065"/>
              <a:ext cx="1774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CH</a:t>
              </a:r>
              <a:r>
                <a:rPr lang="hu-HU" sz="2000" baseline="-25000" dirty="0" smtClean="0"/>
                <a:t>3</a:t>
              </a:r>
              <a:r>
                <a:rPr lang="hu-HU" sz="2000" dirty="0" smtClean="0"/>
                <a:t>–C</a:t>
              </a:r>
              <a:r>
                <a:rPr lang="hu-HU" sz="2000" dirty="0" smtClean="0">
                  <a:solidFill>
                    <a:srgbClr val="0000CC"/>
                  </a:solidFill>
                </a:rPr>
                <a:t>H</a:t>
              </a:r>
              <a:r>
                <a:rPr lang="hu-HU" sz="2000" dirty="0" smtClean="0"/>
                <a:t>–CH</a:t>
              </a:r>
              <a:r>
                <a:rPr lang="hu-HU" sz="2000" baseline="-25000" dirty="0" smtClean="0"/>
                <a:t>3</a:t>
              </a:r>
              <a:endParaRPr lang="hu-HU" sz="2000" baseline="-25000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2890619" y="5166878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FF0000"/>
                  </a:solidFill>
                </a:rPr>
                <a:t>O</a:t>
              </a:r>
              <a:r>
                <a:rPr lang="hu-HU" sz="2000" dirty="0" smtClean="0">
                  <a:solidFill>
                    <a:srgbClr val="0000CC"/>
                  </a:solidFill>
                </a:rPr>
                <a:t>H</a:t>
              </a:r>
              <a:endParaRPr lang="hu-HU" sz="2000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 rot="5400000">
              <a:off x="2925454" y="53607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–</a:t>
              </a:r>
              <a:endParaRPr lang="hu-HU" sz="2000" baseline="-25000" dirty="0"/>
            </a:p>
          </p:txBody>
        </p:sp>
      </p:grpSp>
      <p:sp>
        <p:nvSpPr>
          <p:cNvPr id="19" name="Szövegdoboz 18"/>
          <p:cNvSpPr txBox="1"/>
          <p:nvPr/>
        </p:nvSpPr>
        <p:spPr>
          <a:xfrm>
            <a:off x="626562" y="3602727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propán-2-ol</a:t>
            </a:r>
          </a:p>
          <a:p>
            <a:pPr algn="ctr"/>
            <a:r>
              <a:rPr lang="hu-HU" sz="2000" dirty="0" smtClean="0"/>
              <a:t>(</a:t>
            </a:r>
            <a:r>
              <a:rPr lang="hu-HU" sz="2000" dirty="0" err="1" smtClean="0"/>
              <a:t>izopropil-alkohol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758562" y="3238990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+</a:t>
            </a:r>
            <a:r>
              <a:rPr lang="hu-HU" sz="20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hu-HU" sz="2000" dirty="0" err="1" smtClean="0">
                <a:solidFill>
                  <a:schemeClr val="accent5">
                    <a:lumMod val="50000"/>
                  </a:schemeClr>
                </a:solidFill>
              </a:rPr>
              <a:t>CuO</a:t>
            </a:r>
            <a:endParaRPr lang="hu-HU" sz="20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814518" y="3186575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+  </a:t>
            </a:r>
            <a:r>
              <a:rPr lang="hu-HU" sz="2000" dirty="0" smtClean="0">
                <a:solidFill>
                  <a:srgbClr val="0000CC"/>
                </a:solidFill>
              </a:rPr>
              <a:t>H</a:t>
            </a:r>
            <a:r>
              <a:rPr lang="hu-HU" sz="2000" baseline="-25000" dirty="0" smtClean="0">
                <a:solidFill>
                  <a:srgbClr val="0000CC"/>
                </a:solidFill>
              </a:rPr>
              <a:t>2</a:t>
            </a:r>
            <a:r>
              <a:rPr lang="hu-HU" sz="2000" dirty="0" smtClean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hu-HU" sz="2000" dirty="0" smtClean="0"/>
              <a:t>  +  </a:t>
            </a:r>
            <a:r>
              <a:rPr lang="hu-HU" sz="2000" dirty="0" err="1" smtClean="0">
                <a:solidFill>
                  <a:schemeClr val="accent5">
                    <a:lumMod val="50000"/>
                  </a:schemeClr>
                </a:solidFill>
              </a:rPr>
              <a:t>Cu</a:t>
            </a:r>
            <a:endParaRPr lang="hu-HU" sz="20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3" name="Egyenes összekötő nyíllal 22"/>
          <p:cNvCxnSpPr/>
          <p:nvPr/>
        </p:nvCxnSpPr>
        <p:spPr bwMode="auto">
          <a:xfrm>
            <a:off x="3898773" y="3428955"/>
            <a:ext cx="96252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863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ketonok </a:t>
            </a:r>
            <a:r>
              <a:rPr lang="hu-HU" dirty="0" smtClean="0"/>
              <a:t>fontosabb képviselője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14459" y="1780385"/>
            <a:ext cx="588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Aceton (</a:t>
            </a:r>
            <a:r>
              <a:rPr lang="hu-HU" sz="2400" b="1" dirty="0" err="1" smtClean="0"/>
              <a:t>dimetil-keton</a:t>
            </a:r>
            <a:r>
              <a:rPr lang="hu-HU" sz="2400" b="1" dirty="0" smtClean="0"/>
              <a:t>, propán-2-on)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53981" y="2406319"/>
            <a:ext cx="25827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kellemes szagú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illékony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tűzveszélyes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színtelen folyadék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601438" y="2414341"/>
            <a:ext cx="4162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vízzel és szerves oldószerekkel is korlátlanul elegyedik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jó oldószer (pl.: körömlakk lemosó)</a:t>
            </a:r>
            <a:endParaRPr lang="hu-HU" sz="20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30" y="1636320"/>
            <a:ext cx="1212766" cy="26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505575" cy="1139825"/>
          </a:xfrm>
        </p:spPr>
        <p:txBody>
          <a:bodyPr/>
          <a:lstStyle/>
          <a:p>
            <a:r>
              <a:rPr lang="hu-HU" dirty="0" smtClean="0"/>
              <a:t>Ketonok a természetben is gyakran megtalálhatóak?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52737" y="1887252"/>
            <a:ext cx="7957863" cy="296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 smtClean="0"/>
              <a:t>Nézzünk utána, hogy…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Mi a </a:t>
            </a:r>
            <a:r>
              <a:rPr lang="hu-HU" sz="2000" dirty="0" err="1" smtClean="0"/>
              <a:t>karvon</a:t>
            </a:r>
            <a:r>
              <a:rPr lang="hu-HU" sz="2000" dirty="0" smtClean="0"/>
              <a:t>, </a:t>
            </a:r>
            <a:r>
              <a:rPr lang="hu-HU" sz="2000" dirty="0" err="1" smtClean="0">
                <a:latin typeface="Symbol" panose="05050102010706020507" pitchFamily="18" charset="2"/>
              </a:rPr>
              <a:t>b</a:t>
            </a:r>
            <a:r>
              <a:rPr lang="hu-HU" sz="2000" dirty="0" err="1" smtClean="0"/>
              <a:t>-jonin</a:t>
            </a:r>
            <a:r>
              <a:rPr lang="hu-HU" sz="2000" dirty="0" smtClean="0"/>
              <a:t> és a kámfor képlete és hol fordulnak elő a természetben?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Milyen hormonokban és doppingszerekben található </a:t>
            </a:r>
            <a:r>
              <a:rPr lang="hu-HU" sz="2000" dirty="0" err="1" smtClean="0"/>
              <a:t>oxocsoport</a:t>
            </a:r>
            <a:r>
              <a:rPr lang="hu-HU" sz="2000" dirty="0" smtClean="0"/>
              <a:t>?  </a:t>
            </a:r>
            <a:endParaRPr lang="hu-HU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Melyik polimer előállításánál van szükség acetonra, és melyek az előállított polimer leggyakoribb felhasználási területei?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51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ekerekített téglalap 30"/>
          <p:cNvSpPr/>
          <p:nvPr/>
        </p:nvSpPr>
        <p:spPr bwMode="auto">
          <a:xfrm>
            <a:off x="2042446" y="4795264"/>
            <a:ext cx="916823" cy="6100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oxovegyületek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6505869" y="5405333"/>
            <a:ext cx="394956" cy="644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2073343" y="5743054"/>
            <a:ext cx="709685" cy="4143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84095" y="5743054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R–CH</a:t>
            </a:r>
            <a:r>
              <a:rPr lang="hu-HU" sz="2000" dirty="0" smtClean="0">
                <a:solidFill>
                  <a:srgbClr val="FF0000"/>
                </a:solidFill>
              </a:rPr>
              <a:t>O</a:t>
            </a:r>
            <a:endParaRPr lang="hu-HU" sz="2000" dirty="0">
              <a:solidFill>
                <a:srgbClr val="FF0000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3323007" y="2475910"/>
            <a:ext cx="756294" cy="477904"/>
            <a:chOff x="3323007" y="2475910"/>
            <a:chExt cx="756294" cy="477904"/>
          </a:xfrm>
        </p:grpSpPr>
        <p:sp>
          <p:nvSpPr>
            <p:cNvPr id="8" name="Lekerekített téglalap 7"/>
            <p:cNvSpPr/>
            <p:nvPr/>
          </p:nvSpPr>
          <p:spPr bwMode="auto">
            <a:xfrm>
              <a:off x="3664743" y="2502387"/>
              <a:ext cx="414558" cy="4077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323007" y="2500371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C=</a:t>
              </a:r>
              <a:r>
                <a:rPr lang="hu-HU" sz="2000" dirty="0" smtClean="0">
                  <a:solidFill>
                    <a:srgbClr val="FF0000"/>
                  </a:solidFill>
                </a:rPr>
                <a:t>O</a:t>
              </a:r>
              <a:endParaRPr lang="hu-HU" sz="2000" dirty="0"/>
            </a:p>
          </p:txBody>
        </p:sp>
        <p:cxnSp>
          <p:nvCxnSpPr>
            <p:cNvPr id="12" name="Egyenes összekötő 11"/>
            <p:cNvCxnSpPr/>
            <p:nvPr/>
          </p:nvCxnSpPr>
          <p:spPr bwMode="auto">
            <a:xfrm flipH="1" flipV="1">
              <a:off x="3323007" y="2475910"/>
              <a:ext cx="72008" cy="1033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Egyenes összekötő 12"/>
            <p:cNvCxnSpPr/>
            <p:nvPr/>
          </p:nvCxnSpPr>
          <p:spPr bwMode="auto">
            <a:xfrm flipH="1">
              <a:off x="3323007" y="2820831"/>
              <a:ext cx="72008" cy="1329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Csoportba foglalás 13"/>
          <p:cNvGrpSpPr/>
          <p:nvPr/>
        </p:nvGrpSpPr>
        <p:grpSpPr>
          <a:xfrm>
            <a:off x="6180535" y="5342924"/>
            <a:ext cx="1027845" cy="751294"/>
            <a:chOff x="3779912" y="4364668"/>
            <a:chExt cx="1027845" cy="751294"/>
          </a:xfrm>
        </p:grpSpPr>
        <p:sp>
          <p:nvSpPr>
            <p:cNvPr id="15" name="Szövegdoboz 14"/>
            <p:cNvSpPr txBox="1"/>
            <p:nvPr/>
          </p:nvSpPr>
          <p:spPr>
            <a:xfrm>
              <a:off x="3779912" y="4715852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R–C–R</a:t>
              </a:r>
              <a:endParaRPr lang="hu-HU" sz="2000" dirty="0"/>
            </a:p>
          </p:txBody>
        </p:sp>
        <p:sp>
          <p:nvSpPr>
            <p:cNvPr id="16" name="Szövegdoboz 15"/>
            <p:cNvSpPr txBox="1"/>
            <p:nvPr/>
          </p:nvSpPr>
          <p:spPr>
            <a:xfrm rot="16200000">
              <a:off x="4043413" y="4430872"/>
              <a:ext cx="5325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=</a:t>
              </a:r>
              <a:r>
                <a:rPr lang="hu-HU" sz="2000" dirty="0" smtClean="0">
                  <a:solidFill>
                    <a:srgbClr val="FF0000"/>
                  </a:solidFill>
                </a:rPr>
                <a:t>O</a:t>
              </a:r>
              <a:endParaRPr lang="hu-HU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Szövegdoboz 16"/>
          <p:cNvSpPr txBox="1"/>
          <p:nvPr/>
        </p:nvSpPr>
        <p:spPr>
          <a:xfrm>
            <a:off x="4328198" y="2479571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err="1" smtClean="0"/>
              <a:t>oxocsoport</a:t>
            </a:r>
            <a:endParaRPr lang="hu-HU" sz="2000" i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540390" y="6295467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err="1" smtClean="0"/>
              <a:t>formilcsoport</a:t>
            </a:r>
            <a:endParaRPr lang="hu-HU" sz="2000" i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796934" y="6295467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err="1" smtClean="0"/>
              <a:t>karbonilcsoport</a:t>
            </a:r>
            <a:endParaRPr lang="hu-HU" sz="2000" i="1" dirty="0"/>
          </a:p>
        </p:txBody>
      </p:sp>
      <p:sp>
        <p:nvSpPr>
          <p:cNvPr id="20" name="Téglalap 19"/>
          <p:cNvSpPr/>
          <p:nvPr/>
        </p:nvSpPr>
        <p:spPr>
          <a:xfrm>
            <a:off x="396834" y="1642208"/>
            <a:ext cx="8342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Az </a:t>
            </a:r>
            <a:r>
              <a:rPr lang="hu-HU" sz="2400" b="1" dirty="0" err="1" smtClean="0">
                <a:solidFill>
                  <a:schemeClr val="tx2"/>
                </a:solidFill>
              </a:rPr>
              <a:t>oxovegyületek</a:t>
            </a:r>
            <a:r>
              <a:rPr lang="hu-HU" sz="2400" dirty="0" smtClean="0"/>
              <a:t> jellegzetes funkciós csoportja az </a:t>
            </a:r>
            <a:r>
              <a:rPr lang="hu-HU" sz="2400" b="1" i="1" dirty="0" err="1" smtClean="0">
                <a:solidFill>
                  <a:schemeClr val="tx2"/>
                </a:solidFill>
              </a:rPr>
              <a:t>oxocsoport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22" name="Téglalap 21"/>
          <p:cNvSpPr/>
          <p:nvPr/>
        </p:nvSpPr>
        <p:spPr>
          <a:xfrm>
            <a:off x="721989" y="3126602"/>
            <a:ext cx="41220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láncvégi szénatomhoz kapcsolódó </a:t>
            </a:r>
            <a:r>
              <a:rPr lang="hu-HU" sz="2000" b="1" i="1" dirty="0" err="1">
                <a:solidFill>
                  <a:schemeClr val="tx2"/>
                </a:solidFill>
              </a:rPr>
              <a:t>oxocsoport</a:t>
            </a:r>
            <a:r>
              <a:rPr lang="hu-HU" sz="2000" i="1" dirty="0" err="1"/>
              <a:t>ot</a:t>
            </a:r>
            <a:r>
              <a:rPr lang="hu-HU" sz="2000" dirty="0"/>
              <a:t> tartalmazó </a:t>
            </a:r>
            <a:r>
              <a:rPr lang="hu-HU" sz="2000" dirty="0" smtClean="0"/>
              <a:t>vegyületeket </a:t>
            </a:r>
            <a:r>
              <a:rPr lang="hu-HU" sz="2000" b="1" dirty="0" smtClean="0">
                <a:solidFill>
                  <a:srgbClr val="FF0000"/>
                </a:solidFill>
              </a:rPr>
              <a:t>aldehideknek</a:t>
            </a:r>
            <a:r>
              <a:rPr lang="hu-HU" sz="2000" dirty="0" smtClean="0"/>
              <a:t> nevezzük.</a:t>
            </a:r>
            <a:endParaRPr lang="hu-HU" sz="2000" dirty="0"/>
          </a:p>
        </p:txBody>
      </p:sp>
      <p:sp>
        <p:nvSpPr>
          <p:cNvPr id="23" name="Téglalap 22"/>
          <p:cNvSpPr/>
          <p:nvPr/>
        </p:nvSpPr>
        <p:spPr>
          <a:xfrm>
            <a:off x="4719541" y="3121716"/>
            <a:ext cx="3872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</a:t>
            </a:r>
            <a:r>
              <a:rPr lang="hu-HU" sz="2000" dirty="0" smtClean="0"/>
              <a:t>láncközi </a:t>
            </a:r>
            <a:r>
              <a:rPr lang="hu-HU" sz="2000" dirty="0"/>
              <a:t>szénatomhoz kapcsolódó </a:t>
            </a:r>
            <a:r>
              <a:rPr lang="hu-HU" sz="2000" b="1" i="1" dirty="0" err="1">
                <a:solidFill>
                  <a:schemeClr val="tx2"/>
                </a:solidFill>
              </a:rPr>
              <a:t>oxocsoport</a:t>
            </a:r>
            <a:r>
              <a:rPr lang="hu-HU" sz="2000" i="1" dirty="0" err="1"/>
              <a:t>ot</a:t>
            </a:r>
            <a:r>
              <a:rPr lang="hu-HU" sz="2000" dirty="0"/>
              <a:t> tartalmazó </a:t>
            </a:r>
            <a:r>
              <a:rPr lang="hu-HU" sz="2000" dirty="0" smtClean="0"/>
              <a:t>vegyületeket </a:t>
            </a:r>
            <a:r>
              <a:rPr lang="hu-HU" sz="2000" b="1" dirty="0" smtClean="0">
                <a:solidFill>
                  <a:srgbClr val="FF0000"/>
                </a:solidFill>
              </a:rPr>
              <a:t>ketonoknak</a:t>
            </a:r>
            <a:r>
              <a:rPr lang="hu-HU" sz="2000" dirty="0" smtClean="0"/>
              <a:t> nevezzük.</a:t>
            </a:r>
            <a:endParaRPr lang="hu-HU" sz="2000" dirty="0"/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2253690" y="4718337"/>
            <a:ext cx="718466" cy="400110"/>
            <a:chOff x="3779912" y="3995772"/>
            <a:chExt cx="718466" cy="400110"/>
          </a:xfrm>
        </p:grpSpPr>
        <p:sp>
          <p:nvSpPr>
            <p:cNvPr id="26" name="Szövegdoboz 25"/>
            <p:cNvSpPr txBox="1"/>
            <p:nvPr/>
          </p:nvSpPr>
          <p:spPr>
            <a:xfrm>
              <a:off x="3779912" y="3995772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C=</a:t>
              </a:r>
              <a:r>
                <a:rPr lang="hu-HU" sz="2000" dirty="0" smtClean="0">
                  <a:solidFill>
                    <a:srgbClr val="FF0000"/>
                  </a:solidFill>
                </a:rPr>
                <a:t>O</a:t>
              </a:r>
              <a:endParaRPr lang="hu-HU" sz="2000" dirty="0"/>
            </a:p>
          </p:txBody>
        </p:sp>
        <p:cxnSp>
          <p:nvCxnSpPr>
            <p:cNvPr id="27" name="Egyenes összekötő 26"/>
            <p:cNvCxnSpPr/>
            <p:nvPr/>
          </p:nvCxnSpPr>
          <p:spPr bwMode="auto">
            <a:xfrm flipH="1" flipV="1">
              <a:off x="3779912" y="4012400"/>
              <a:ext cx="72008" cy="1033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gyenes összekötő 27"/>
            <p:cNvCxnSpPr/>
            <p:nvPr/>
          </p:nvCxnSpPr>
          <p:spPr bwMode="auto">
            <a:xfrm flipH="1">
              <a:off x="3779912" y="4247992"/>
              <a:ext cx="72008" cy="1329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Szövegdoboz 28"/>
          <p:cNvSpPr txBox="1"/>
          <p:nvPr/>
        </p:nvSpPr>
        <p:spPr>
          <a:xfrm>
            <a:off x="1224966" y="4391672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–CH</a:t>
            </a:r>
            <a:r>
              <a:rPr lang="hu-HU" sz="2000" baseline="-25000" dirty="0" smtClean="0"/>
              <a:t>2</a:t>
            </a:r>
            <a:endParaRPr lang="hu-HU" sz="2000" baseline="-25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985296" y="502427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H</a:t>
            </a:r>
            <a:endParaRPr lang="hu-HU" sz="2000" baseline="-25000" dirty="0"/>
          </a:p>
        </p:txBody>
      </p:sp>
      <p:sp>
        <p:nvSpPr>
          <p:cNvPr id="32" name="Lekerekített téglalap 31"/>
          <p:cNvSpPr/>
          <p:nvPr/>
        </p:nvSpPr>
        <p:spPr bwMode="auto">
          <a:xfrm>
            <a:off x="6497360" y="4650538"/>
            <a:ext cx="739595" cy="3594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Egyenes összekötő 34"/>
          <p:cNvCxnSpPr/>
          <p:nvPr/>
        </p:nvCxnSpPr>
        <p:spPr bwMode="auto">
          <a:xfrm>
            <a:off x="6555720" y="4735828"/>
            <a:ext cx="10124" cy="15157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gyenes összekötő 35"/>
          <p:cNvCxnSpPr/>
          <p:nvPr/>
        </p:nvCxnSpPr>
        <p:spPr bwMode="auto">
          <a:xfrm>
            <a:off x="6555720" y="4868054"/>
            <a:ext cx="10124" cy="152483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Szövegdoboz 36"/>
          <p:cNvSpPr txBox="1"/>
          <p:nvPr/>
        </p:nvSpPr>
        <p:spPr>
          <a:xfrm>
            <a:off x="5301760" y="4347561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–CH</a:t>
            </a:r>
            <a:r>
              <a:rPr lang="hu-HU" sz="2000" baseline="-25000" dirty="0" smtClean="0"/>
              <a:t>2</a:t>
            </a:r>
            <a:endParaRPr lang="hu-HU" sz="2000" baseline="-25000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5385920" y="4950345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–CH</a:t>
            </a:r>
            <a:r>
              <a:rPr lang="hu-HU" sz="2000" baseline="-25000" dirty="0" smtClean="0"/>
              <a:t>2</a:t>
            </a:r>
            <a:endParaRPr lang="hu-HU" sz="2000" baseline="-25000" dirty="0"/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6489914" y="4638425"/>
            <a:ext cx="718466" cy="400110"/>
            <a:chOff x="3779912" y="3995772"/>
            <a:chExt cx="718466" cy="400110"/>
          </a:xfrm>
        </p:grpSpPr>
        <p:sp>
          <p:nvSpPr>
            <p:cNvPr id="41" name="Szövegdoboz 40"/>
            <p:cNvSpPr txBox="1"/>
            <p:nvPr/>
          </p:nvSpPr>
          <p:spPr>
            <a:xfrm>
              <a:off x="3779912" y="3995772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C=</a:t>
              </a:r>
              <a:r>
                <a:rPr lang="hu-HU" sz="2000" dirty="0" smtClean="0">
                  <a:solidFill>
                    <a:srgbClr val="FF0000"/>
                  </a:solidFill>
                </a:rPr>
                <a:t>O</a:t>
              </a:r>
              <a:endParaRPr lang="hu-HU" sz="2000" dirty="0"/>
            </a:p>
          </p:txBody>
        </p:sp>
        <p:cxnSp>
          <p:nvCxnSpPr>
            <p:cNvPr id="42" name="Egyenes összekötő 41"/>
            <p:cNvCxnSpPr/>
            <p:nvPr/>
          </p:nvCxnSpPr>
          <p:spPr bwMode="auto">
            <a:xfrm flipH="1" flipV="1">
              <a:off x="3779912" y="4012400"/>
              <a:ext cx="72008" cy="1033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Egyenes összekötő 42"/>
            <p:cNvCxnSpPr/>
            <p:nvPr/>
          </p:nvCxnSpPr>
          <p:spPr bwMode="auto">
            <a:xfrm flipH="1">
              <a:off x="3779912" y="4247992"/>
              <a:ext cx="72008" cy="1329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624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7" grpId="0" animBg="1"/>
      <p:bldP spid="9" grpId="0"/>
      <p:bldP spid="18" grpId="0"/>
      <p:bldP spid="19" grpId="0"/>
      <p:bldP spid="22" grpId="0"/>
      <p:bldP spid="23" grpId="0"/>
      <p:bldP spid="29" grpId="0"/>
      <p:bldP spid="30" grpId="0"/>
      <p:bldP spid="32" grpId="0" animBg="1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ekerekített téglalap 30"/>
          <p:cNvSpPr/>
          <p:nvPr/>
        </p:nvSpPr>
        <p:spPr bwMode="auto">
          <a:xfrm>
            <a:off x="4849826" y="6038515"/>
            <a:ext cx="861839" cy="4743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96834" y="1766033"/>
            <a:ext cx="83420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Az </a:t>
            </a:r>
            <a:r>
              <a:rPr lang="hu-HU" sz="2400" b="1" dirty="0" smtClean="0">
                <a:solidFill>
                  <a:schemeClr val="tx2"/>
                </a:solidFill>
              </a:rPr>
              <a:t>aldehidek</a:t>
            </a:r>
            <a:r>
              <a:rPr lang="hu-HU" sz="2400" dirty="0" smtClean="0">
                <a:solidFill>
                  <a:schemeClr val="tx2"/>
                </a:solidFill>
              </a:rPr>
              <a:t> </a:t>
            </a:r>
            <a:r>
              <a:rPr lang="hu-HU" sz="2400" dirty="0" smtClean="0"/>
              <a:t>molekuláiban az</a:t>
            </a:r>
            <a:r>
              <a:rPr lang="hu-HU" sz="2400" b="1" dirty="0" smtClean="0">
                <a:solidFill>
                  <a:schemeClr val="tx2"/>
                </a:solidFill>
              </a:rPr>
              <a:t> </a:t>
            </a:r>
            <a:r>
              <a:rPr lang="hu-HU" sz="2400" b="1" i="1" dirty="0" err="1" smtClean="0">
                <a:solidFill>
                  <a:schemeClr val="tx2"/>
                </a:solidFill>
              </a:rPr>
              <a:t>oxocsoport</a:t>
            </a:r>
            <a:r>
              <a:rPr lang="hu-HU" sz="2400" dirty="0" smtClean="0"/>
              <a:t> láncvégi szénhez kapcsolódik.</a:t>
            </a:r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Az </a:t>
            </a:r>
            <a:r>
              <a:rPr lang="hu-HU" sz="2400" b="1" dirty="0" smtClean="0">
                <a:solidFill>
                  <a:schemeClr val="tx2"/>
                </a:solidFill>
              </a:rPr>
              <a:t>aldehidek</a:t>
            </a:r>
            <a:r>
              <a:rPr lang="hu-HU" sz="2400" dirty="0" smtClean="0"/>
              <a:t> jellemző </a:t>
            </a:r>
            <a:r>
              <a:rPr lang="hu-HU" sz="2400" dirty="0" err="1" smtClean="0"/>
              <a:t>funkcióscsoportja</a:t>
            </a:r>
            <a:r>
              <a:rPr lang="hu-HU" sz="2400" dirty="0" smtClean="0"/>
              <a:t> a </a:t>
            </a:r>
            <a:r>
              <a:rPr lang="hu-HU" sz="2400" b="1" i="1" dirty="0" err="1" smtClean="0">
                <a:solidFill>
                  <a:schemeClr val="tx2"/>
                </a:solidFill>
              </a:rPr>
              <a:t>formilcsoport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3734316" y="2978051"/>
            <a:ext cx="414558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323007" y="2937107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C=</a:t>
            </a:r>
            <a:r>
              <a:rPr lang="hu-HU" sz="2400" dirty="0" smtClean="0">
                <a:solidFill>
                  <a:srgbClr val="FF0000"/>
                </a:solidFill>
              </a:rPr>
              <a:t>O</a:t>
            </a:r>
            <a:endParaRPr lang="hu-HU" sz="2400" dirty="0"/>
          </a:p>
        </p:txBody>
      </p:sp>
      <p:cxnSp>
        <p:nvCxnSpPr>
          <p:cNvPr id="6" name="Egyenes összekötő 5"/>
          <p:cNvCxnSpPr/>
          <p:nvPr/>
        </p:nvCxnSpPr>
        <p:spPr bwMode="auto">
          <a:xfrm flipH="1" flipV="1">
            <a:off x="3323007" y="3021975"/>
            <a:ext cx="72008" cy="1033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Egyenes összekötő 6"/>
          <p:cNvCxnSpPr/>
          <p:nvPr/>
        </p:nvCxnSpPr>
        <p:spPr bwMode="auto">
          <a:xfrm flipH="1">
            <a:off x="3323007" y="3257567"/>
            <a:ext cx="72008" cy="1329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zövegdoboz 7"/>
          <p:cNvSpPr txBox="1"/>
          <p:nvPr/>
        </p:nvSpPr>
        <p:spPr>
          <a:xfrm>
            <a:off x="4328198" y="2916307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 err="1" smtClean="0"/>
              <a:t>oxocsoport</a:t>
            </a:r>
            <a:endParaRPr lang="hu-HU" sz="2400" i="1" dirty="0"/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4612103" y="5171619"/>
            <a:ext cx="1097872" cy="6269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884108" y="5100934"/>
            <a:ext cx="825867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C=</a:t>
            </a:r>
            <a:r>
              <a:rPr lang="hu-HU" sz="2400" dirty="0" smtClean="0">
                <a:solidFill>
                  <a:srgbClr val="FF0000"/>
                </a:solidFill>
              </a:rPr>
              <a:t>O</a:t>
            </a:r>
            <a:endParaRPr lang="hu-HU" sz="2400" dirty="0"/>
          </a:p>
        </p:txBody>
      </p:sp>
      <p:cxnSp>
        <p:nvCxnSpPr>
          <p:cNvPr id="12" name="Egyenes összekötő 11"/>
          <p:cNvCxnSpPr/>
          <p:nvPr/>
        </p:nvCxnSpPr>
        <p:spPr bwMode="auto">
          <a:xfrm flipH="1" flipV="1">
            <a:off x="4884108" y="5117562"/>
            <a:ext cx="72008" cy="1033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Egyenes összekötő 12"/>
          <p:cNvCxnSpPr/>
          <p:nvPr/>
        </p:nvCxnSpPr>
        <p:spPr bwMode="auto">
          <a:xfrm flipH="1">
            <a:off x="4884108" y="5353154"/>
            <a:ext cx="72008" cy="1329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Szövegdoboz 13"/>
          <p:cNvSpPr txBox="1"/>
          <p:nvPr/>
        </p:nvSpPr>
        <p:spPr>
          <a:xfrm>
            <a:off x="3512788" y="4674438"/>
            <a:ext cx="1475084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2</a:t>
            </a:r>
            <a:endParaRPr lang="hu-HU" sz="2400" baseline="-25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577614" y="5406870"/>
            <a:ext cx="407484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H</a:t>
            </a:r>
            <a:endParaRPr lang="hu-HU" sz="2400" baseline="-25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011165" y="2665330"/>
            <a:ext cx="407484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R</a:t>
            </a:r>
            <a:endParaRPr lang="hu-HU" sz="2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986141" y="3281762"/>
            <a:ext cx="407484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H</a:t>
            </a:r>
            <a:endParaRPr lang="hu-HU" sz="2400" dirty="0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619692" y="4633438"/>
            <a:ext cx="1162733" cy="1078097"/>
            <a:chOff x="4906374" y="5164448"/>
            <a:chExt cx="1162733" cy="1078097"/>
          </a:xfrm>
        </p:grpSpPr>
        <p:sp>
          <p:nvSpPr>
            <p:cNvPr id="18" name="Lekerekített téglalap 17"/>
            <p:cNvSpPr/>
            <p:nvPr/>
          </p:nvSpPr>
          <p:spPr bwMode="auto">
            <a:xfrm>
              <a:off x="4958694" y="5545409"/>
              <a:ext cx="1060993" cy="69713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5243240" y="5436225"/>
              <a:ext cx="825867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C=</a:t>
              </a:r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endParaRPr lang="hu-HU" sz="2400" dirty="0"/>
            </a:p>
          </p:txBody>
        </p:sp>
        <p:cxnSp>
          <p:nvCxnSpPr>
            <p:cNvPr id="20" name="Egyenes összekötő 19"/>
            <p:cNvCxnSpPr/>
            <p:nvPr/>
          </p:nvCxnSpPr>
          <p:spPr bwMode="auto">
            <a:xfrm flipH="1" flipV="1">
              <a:off x="5243240" y="5521093"/>
              <a:ext cx="72008" cy="1033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Egyenes összekötő 20"/>
            <p:cNvCxnSpPr/>
            <p:nvPr/>
          </p:nvCxnSpPr>
          <p:spPr bwMode="auto">
            <a:xfrm flipH="1">
              <a:off x="5243240" y="5756685"/>
              <a:ext cx="72008" cy="1329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Szövegdoboz 21"/>
            <p:cNvSpPr txBox="1"/>
            <p:nvPr/>
          </p:nvSpPr>
          <p:spPr>
            <a:xfrm>
              <a:off x="4931398" y="5164448"/>
              <a:ext cx="407484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R</a:t>
              </a:r>
              <a:endParaRPr lang="hu-HU" sz="2400" dirty="0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4906374" y="5780880"/>
              <a:ext cx="407484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H</a:t>
              </a:r>
              <a:endParaRPr lang="hu-HU" sz="2400" dirty="0"/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2898910" y="476954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pl.:</a:t>
            </a:r>
            <a:endParaRPr lang="hu-HU" sz="24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3380578" y="6021030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–CH</a:t>
            </a:r>
            <a:r>
              <a:rPr lang="hu-HU" sz="2400" dirty="0" smtClean="0">
                <a:solidFill>
                  <a:srgbClr val="FF3300"/>
                </a:solidFill>
              </a:rPr>
              <a:t>O</a:t>
            </a:r>
            <a:endParaRPr lang="hu-HU" sz="2400" baseline="-25000" dirty="0">
              <a:solidFill>
                <a:srgbClr val="FF3300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 bwMode="auto">
          <a:xfrm>
            <a:off x="896435" y="5907226"/>
            <a:ext cx="828109" cy="579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18207" y="5961818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R–CH</a:t>
            </a:r>
            <a:r>
              <a:rPr lang="hu-HU" sz="2400" dirty="0" smtClean="0">
                <a:solidFill>
                  <a:srgbClr val="FF3300"/>
                </a:solidFill>
              </a:rPr>
              <a:t>O</a:t>
            </a:r>
            <a:endParaRPr lang="hu-HU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11" grpId="0"/>
      <p:bldP spid="14" grpId="0"/>
      <p:bldP spid="15" grpId="0"/>
      <p:bldP spid="25" grpId="0"/>
      <p:bldP spid="28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 bwMode="auto">
          <a:xfrm>
            <a:off x="7232271" y="5278167"/>
            <a:ext cx="1228725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 elnevezése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96834" y="1766033"/>
            <a:ext cx="834201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Az szénhidrogén nevéhez az </a:t>
            </a:r>
            <a:r>
              <a:rPr lang="hu-HU" sz="2400" b="1" i="1" dirty="0" smtClean="0">
                <a:solidFill>
                  <a:srgbClr val="FF3300"/>
                </a:solidFill>
              </a:rPr>
              <a:t>–</a:t>
            </a:r>
            <a:r>
              <a:rPr lang="hu-HU" sz="2400" b="1" i="1" dirty="0" err="1" smtClean="0">
                <a:solidFill>
                  <a:srgbClr val="FF3300"/>
                </a:solidFill>
              </a:rPr>
              <a:t>al</a:t>
            </a:r>
            <a:r>
              <a:rPr lang="hu-HU" sz="2400" b="1" i="1" dirty="0" smtClean="0">
                <a:solidFill>
                  <a:srgbClr val="FF3300"/>
                </a:solidFill>
              </a:rPr>
              <a:t> </a:t>
            </a:r>
            <a:r>
              <a:rPr lang="hu-HU" sz="2400" dirty="0" smtClean="0"/>
              <a:t>végződést illesztjük.</a:t>
            </a:r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legfontosabb aldehideknek hétköznapi (régies) neve is van (és többnyire ezt használjuk).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metanal</a:t>
            </a:r>
            <a:r>
              <a:rPr lang="hu-HU" sz="2400" dirty="0" smtClean="0"/>
              <a:t> = formaldehid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etanal</a:t>
            </a:r>
            <a:r>
              <a:rPr lang="hu-HU" sz="2400" dirty="0" smtClean="0"/>
              <a:t> = acetaldehid</a:t>
            </a:r>
            <a:endParaRPr lang="hu-HU" sz="2400" dirty="0"/>
          </a:p>
          <a:p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Az </a:t>
            </a:r>
            <a:r>
              <a:rPr lang="hu-HU" sz="2400" i="1" dirty="0" err="1" smtClean="0"/>
              <a:t>oxocsoport</a:t>
            </a:r>
            <a:r>
              <a:rPr lang="hu-HU" sz="2400" dirty="0" smtClean="0"/>
              <a:t> helyzetét nem kell számmal megadni…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82802" y="2505017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metan</a:t>
            </a:r>
            <a:r>
              <a:rPr lang="hu-HU" sz="2000" dirty="0" err="1" smtClean="0">
                <a:solidFill>
                  <a:srgbClr val="FF0000"/>
                </a:solidFill>
              </a:rPr>
              <a:t>al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006197" y="2507289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etan</a:t>
            </a:r>
            <a:r>
              <a:rPr lang="hu-HU" sz="2000" dirty="0" err="1" smtClean="0">
                <a:solidFill>
                  <a:srgbClr val="FF0000"/>
                </a:solidFill>
              </a:rPr>
              <a:t>al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041169" y="2509561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propan</a:t>
            </a:r>
            <a:r>
              <a:rPr lang="hu-HU" sz="2000" dirty="0" err="1" smtClean="0">
                <a:solidFill>
                  <a:srgbClr val="FF0000"/>
                </a:solidFill>
              </a:rPr>
              <a:t>al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300399" y="224465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…</a:t>
            </a:r>
            <a:endParaRPr lang="hu-HU" sz="4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375146" y="5562407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Miért?</a:t>
            </a:r>
            <a:endParaRPr lang="hu-HU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51181"/>
              </p:ext>
            </p:extLst>
          </p:nvPr>
        </p:nvGraphicFramePr>
        <p:xfrm>
          <a:off x="575305" y="2273053"/>
          <a:ext cx="823284" cy="75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S ChemDraw Drawing" r:id="rId3" imgW="682356" imgH="625860" progId="ChemDraw.Document.6.0">
                  <p:embed/>
                </p:oleObj>
              </mc:Choice>
              <mc:Fallback>
                <p:oleObj name="CS ChemDraw Drawing" r:id="rId3" imgW="682356" imgH="625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305" y="2273053"/>
                        <a:ext cx="823284" cy="754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457099"/>
              </p:ext>
            </p:extLst>
          </p:nvPr>
        </p:nvGraphicFramePr>
        <p:xfrm>
          <a:off x="2858329" y="2242891"/>
          <a:ext cx="1236841" cy="103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S ChemDraw Drawing" r:id="rId5" imgW="1025425" imgH="857790" progId="ChemDraw.Document.6.0">
                  <p:embed/>
                </p:oleObj>
              </mc:Choice>
              <mc:Fallback>
                <p:oleObj name="CS ChemDraw Drawing" r:id="rId5" imgW="1025425" imgH="857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8329" y="2242891"/>
                        <a:ext cx="1236841" cy="1033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518699"/>
              </p:ext>
            </p:extLst>
          </p:nvPr>
        </p:nvGraphicFramePr>
        <p:xfrm>
          <a:off x="5181117" y="2219078"/>
          <a:ext cx="1740384" cy="1022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S ChemDraw Drawing" r:id="rId7" imgW="1442780" imgH="848340" progId="ChemDraw.Document.6.0">
                  <p:embed/>
                </p:oleObj>
              </mc:Choice>
              <mc:Fallback>
                <p:oleObj name="CS ChemDraw Drawing" r:id="rId7" imgW="1442780" imgH="8483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1117" y="2219078"/>
                        <a:ext cx="1740384" cy="1022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483682"/>
              </p:ext>
            </p:extLst>
          </p:nvPr>
        </p:nvGraphicFramePr>
        <p:xfrm>
          <a:off x="4577153" y="4449576"/>
          <a:ext cx="6826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S ChemDraw Drawing" r:id="rId9" imgW="682356" imgH="625860" progId="ChemDraw.Document.6.0">
                  <p:embed/>
                </p:oleObj>
              </mc:Choice>
              <mc:Fallback>
                <p:oleObj name="CS ChemDraw Drawing" r:id="rId9" imgW="682356" imgH="625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7153" y="4449576"/>
                        <a:ext cx="68262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703608"/>
              </p:ext>
            </p:extLst>
          </p:nvPr>
        </p:nvGraphicFramePr>
        <p:xfrm>
          <a:off x="4529719" y="5086163"/>
          <a:ext cx="10255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S ChemDraw Drawing" r:id="rId11" imgW="1025425" imgH="857790" progId="ChemDraw.Document.6.0">
                  <p:embed/>
                </p:oleObj>
              </mc:Choice>
              <mc:Fallback>
                <p:oleObj name="CS ChemDraw Drawing" r:id="rId11" imgW="1025425" imgH="857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29719" y="5086163"/>
                        <a:ext cx="102552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9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2" grpId="0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 bwMode="auto">
          <a:xfrm>
            <a:off x="1129844" y="4204125"/>
            <a:ext cx="4887319" cy="4144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5212485" y="3499915"/>
            <a:ext cx="809938" cy="4144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5992885" y="4204125"/>
            <a:ext cx="828324" cy="4144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5935081" y="3499915"/>
            <a:ext cx="828324" cy="4144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 molekulaszerkezete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15290" y="1806125"/>
            <a:ext cx="83242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b="1" i="1" dirty="0" err="1" smtClean="0"/>
              <a:t>formilcsoport</a:t>
            </a: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poláris</a:t>
            </a:r>
            <a:r>
              <a:rPr lang="hu-HU" sz="2400" dirty="0" smtClean="0"/>
              <a:t>, ezért </a:t>
            </a:r>
          </a:p>
          <a:p>
            <a:pPr indent="268288">
              <a:lnSpc>
                <a:spcPct val="150000"/>
              </a:lnSpc>
            </a:pPr>
            <a:r>
              <a:rPr lang="hu-HU" sz="2400" dirty="0" smtClean="0"/>
              <a:t>a kis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</a:t>
            </a:r>
            <a:r>
              <a:rPr lang="hu-HU" sz="2400" b="1" dirty="0" smtClean="0"/>
              <a:t>aldehidek</a:t>
            </a: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polárisak</a:t>
            </a:r>
            <a:r>
              <a:rPr lang="hu-HU" sz="2400" dirty="0" smtClean="0"/>
              <a:t>.</a:t>
            </a:r>
          </a:p>
          <a:p>
            <a:pPr>
              <a:lnSpc>
                <a:spcPct val="150000"/>
              </a:lnSpc>
            </a:pPr>
            <a:endParaRPr lang="hu-HU" sz="2000" dirty="0" smtClean="0"/>
          </a:p>
          <a:p>
            <a:pPr>
              <a:lnSpc>
                <a:spcPct val="150000"/>
              </a:lnSpc>
            </a:pPr>
            <a:endParaRPr lang="hu-HU" sz="2000" dirty="0"/>
          </a:p>
          <a:p>
            <a:pPr>
              <a:lnSpc>
                <a:spcPct val="150000"/>
              </a:lnSpc>
            </a:pPr>
            <a:endParaRPr lang="hu-HU" sz="2000" dirty="0" smtClean="0"/>
          </a:p>
          <a:p>
            <a:pPr>
              <a:lnSpc>
                <a:spcPct val="150000"/>
              </a:lnSpc>
            </a:pPr>
            <a:endParaRPr lang="hu-HU" sz="2000" dirty="0"/>
          </a:p>
          <a:p>
            <a:pPr>
              <a:lnSpc>
                <a:spcPct val="150000"/>
              </a:lnSpc>
            </a:pPr>
            <a:endParaRPr lang="hu-HU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szénlánc növekedésével a szénhidrogénlánc apoláris jellege válik dominánssá.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07081" y="3493183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–CHO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29844" y="4219873"/>
            <a:ext cx="5628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–</a:t>
            </a:r>
            <a:r>
              <a:rPr lang="hu-HU" sz="2000" dirty="0" err="1" smtClean="0"/>
              <a:t>CH</a:t>
            </a:r>
            <a:r>
              <a:rPr lang="hu-HU" sz="2000" baseline="-25000" dirty="0" err="1" smtClean="0"/>
              <a:t>2</a:t>
            </a:r>
            <a:r>
              <a:rPr lang="hu-HU" sz="2000" dirty="0" smtClean="0"/>
              <a:t>–</a:t>
            </a:r>
            <a:r>
              <a:rPr lang="hu-HU" sz="2000" dirty="0" err="1" smtClean="0"/>
              <a:t>CH</a:t>
            </a:r>
            <a:r>
              <a:rPr lang="hu-HU" sz="2000" baseline="-25000" dirty="0" err="1" smtClean="0"/>
              <a:t>2</a:t>
            </a:r>
            <a:r>
              <a:rPr lang="hu-HU" sz="2000" dirty="0" smtClean="0"/>
              <a:t>–</a:t>
            </a:r>
            <a:r>
              <a:rPr lang="hu-HU" sz="2000" dirty="0" err="1" smtClean="0"/>
              <a:t>CH</a:t>
            </a:r>
            <a:r>
              <a:rPr lang="hu-HU" sz="2000" baseline="-25000" dirty="0" err="1" smtClean="0"/>
              <a:t>2</a:t>
            </a:r>
            <a:r>
              <a:rPr lang="hu-HU" sz="2000" dirty="0" smtClean="0"/>
              <a:t>–</a:t>
            </a:r>
            <a:r>
              <a:rPr lang="hu-HU" sz="2000" dirty="0" err="1" smtClean="0"/>
              <a:t>CH</a:t>
            </a:r>
            <a:r>
              <a:rPr lang="hu-HU" sz="2000" baseline="-25000" dirty="0" err="1" smtClean="0"/>
              <a:t>2</a:t>
            </a:r>
            <a:r>
              <a:rPr lang="hu-HU" sz="2000" dirty="0" smtClean="0"/>
              <a:t>–</a:t>
            </a:r>
            <a:r>
              <a:rPr lang="hu-HU" sz="2000" dirty="0" err="1" smtClean="0"/>
              <a:t>CH</a:t>
            </a:r>
            <a:r>
              <a:rPr lang="hu-HU" sz="2000" baseline="-25000" dirty="0" err="1" smtClean="0"/>
              <a:t>2</a:t>
            </a:r>
            <a:r>
              <a:rPr lang="hu-HU" sz="2000" dirty="0" smtClean="0"/>
              <a:t>–</a:t>
            </a:r>
            <a:r>
              <a:rPr lang="hu-HU" sz="2000" dirty="0" err="1"/>
              <a:t>CH</a:t>
            </a:r>
            <a:r>
              <a:rPr lang="hu-HU" sz="2000" baseline="-25000" dirty="0" err="1"/>
              <a:t>2</a:t>
            </a:r>
            <a:r>
              <a:rPr lang="hu-HU" sz="2000" dirty="0"/>
              <a:t>–</a:t>
            </a:r>
            <a:r>
              <a:rPr lang="hu-HU" sz="2000" dirty="0" smtClean="0"/>
              <a:t>CHO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545934" y="3468444"/>
            <a:ext cx="109356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poláris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084790" y="3147840"/>
            <a:ext cx="126509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apoláris</a:t>
            </a:r>
            <a:endParaRPr lang="hu-HU" sz="2400" dirty="0"/>
          </a:p>
        </p:txBody>
      </p:sp>
      <p:cxnSp>
        <p:nvCxnSpPr>
          <p:cNvPr id="17" name="Egyenes összekötő 16"/>
          <p:cNvCxnSpPr>
            <a:stCxn id="8" idx="6"/>
            <a:endCxn id="12" idx="1"/>
          </p:cNvCxnSpPr>
          <p:nvPr/>
        </p:nvCxnSpPr>
        <p:spPr bwMode="auto">
          <a:xfrm flipV="1">
            <a:off x="6763405" y="3699277"/>
            <a:ext cx="782529" cy="7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Egyenes összekötő 18"/>
          <p:cNvCxnSpPr>
            <a:stCxn id="9" idx="6"/>
            <a:endCxn id="12" idx="2"/>
          </p:cNvCxnSpPr>
          <p:nvPr/>
        </p:nvCxnSpPr>
        <p:spPr bwMode="auto">
          <a:xfrm flipV="1">
            <a:off x="6821209" y="3930109"/>
            <a:ext cx="1271510" cy="481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Egyenes összekötő 20"/>
          <p:cNvCxnSpPr>
            <a:stCxn id="13" idx="3"/>
            <a:endCxn id="10" idx="1"/>
          </p:cNvCxnSpPr>
          <p:nvPr/>
        </p:nvCxnSpPr>
        <p:spPr bwMode="auto">
          <a:xfrm>
            <a:off x="4349880" y="3378673"/>
            <a:ext cx="862605" cy="3284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Egyenes összekötő 23"/>
          <p:cNvCxnSpPr>
            <a:stCxn id="13" idx="2"/>
            <a:endCxn id="11" idx="0"/>
          </p:cNvCxnSpPr>
          <p:nvPr/>
        </p:nvCxnSpPr>
        <p:spPr bwMode="auto">
          <a:xfrm flipH="1">
            <a:off x="3573504" y="3609505"/>
            <a:ext cx="143831" cy="5946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60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6" grpId="0"/>
      <p:bldP spid="7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38" y="5191688"/>
            <a:ext cx="2489098" cy="15639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 fizikai tulajdonságai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67102" y="1626133"/>
            <a:ext cx="7993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formaldehid (</a:t>
            </a:r>
            <a:r>
              <a:rPr lang="hu-HU" sz="2400" dirty="0" err="1" smtClean="0"/>
              <a:t>metan</a:t>
            </a:r>
            <a:r>
              <a:rPr lang="hu-HU" sz="2400" dirty="0" err="1" smtClean="0">
                <a:solidFill>
                  <a:srgbClr val="FF0000"/>
                </a:solidFill>
              </a:rPr>
              <a:t>al</a:t>
            </a:r>
            <a:r>
              <a:rPr lang="hu-HU" sz="2400" dirty="0" smtClean="0"/>
              <a:t>) gáz halmazállapotú.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C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-C</a:t>
            </a:r>
            <a:r>
              <a:rPr lang="hu-HU" sz="2400" baseline="-25000" dirty="0" smtClean="0"/>
              <a:t>11</a:t>
            </a:r>
            <a:r>
              <a:rPr lang="hu-HU" sz="2400" dirty="0" smtClean="0"/>
              <a:t>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aldehidek folyadékok.</a:t>
            </a:r>
          </a:p>
          <a:p>
            <a:pPr>
              <a:lnSpc>
                <a:spcPct val="150000"/>
              </a:lnSpc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kis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aldehidek kellemetlen, szúrós szagú anyagok.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C</a:t>
            </a:r>
            <a:r>
              <a:rPr lang="hu-HU" sz="2400" baseline="-25000" dirty="0" smtClean="0"/>
              <a:t>8</a:t>
            </a:r>
            <a:r>
              <a:rPr lang="hu-HU" sz="2400" dirty="0" smtClean="0"/>
              <a:t>-C</a:t>
            </a:r>
            <a:r>
              <a:rPr lang="hu-HU" sz="2400" baseline="-25000" dirty="0" smtClean="0"/>
              <a:t>14</a:t>
            </a:r>
            <a:r>
              <a:rPr lang="hu-HU" sz="2400" dirty="0" smtClean="0"/>
              <a:t>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aldehidek illatanyagok.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093744" y="4877363"/>
            <a:ext cx="889987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dirty="0" smtClean="0"/>
              <a:t>vanillin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02143" y="4881103"/>
            <a:ext cx="1428596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u-HU" dirty="0" err="1"/>
              <a:t>fahéjaldehid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44" y="4786094"/>
            <a:ext cx="1306554" cy="1925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1434"/>
              </p:ext>
            </p:extLst>
          </p:nvPr>
        </p:nvGraphicFramePr>
        <p:xfrm>
          <a:off x="5343650" y="5382981"/>
          <a:ext cx="2262187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S ChemDraw Drawing" r:id="rId5" imgW="2262634" imgH="1293300" progId="ChemDraw.Document.6.0">
                  <p:embed/>
                </p:oleObj>
              </mc:Choice>
              <mc:Fallback>
                <p:oleObj name="CS ChemDraw Drawing" r:id="rId5" imgW="2262634" imgH="12933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3650" y="5382981"/>
                        <a:ext cx="2262187" cy="129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7975"/>
              </p:ext>
            </p:extLst>
          </p:nvPr>
        </p:nvGraphicFramePr>
        <p:xfrm>
          <a:off x="560388" y="5275270"/>
          <a:ext cx="2078037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S ChemDraw Drawing" r:id="rId7" imgW="2078403" imgH="1223370" progId="ChemDraw.Document.6.0">
                  <p:embed/>
                </p:oleObj>
              </mc:Choice>
              <mc:Fallback>
                <p:oleObj name="CS ChemDraw Drawing" r:id="rId7" imgW="2078403" imgH="12233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388" y="5275270"/>
                        <a:ext cx="2078037" cy="122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églalap 15"/>
          <p:cNvSpPr/>
          <p:nvPr/>
        </p:nvSpPr>
        <p:spPr>
          <a:xfrm>
            <a:off x="206437" y="6535549"/>
            <a:ext cx="4982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 smtClean="0"/>
              <a:t>A fahéjról készült képet </a:t>
            </a:r>
            <a:r>
              <a:rPr lang="hu-HU" sz="800" dirty="0" err="1" smtClean="0"/>
              <a:t>Luc</a:t>
            </a:r>
            <a:r>
              <a:rPr lang="hu-HU" sz="800" dirty="0" smtClean="0"/>
              <a:t> </a:t>
            </a:r>
            <a:r>
              <a:rPr lang="hu-HU" sz="800" dirty="0" err="1" smtClean="0"/>
              <a:t>Viatour</a:t>
            </a:r>
            <a:r>
              <a:rPr lang="hu-HU" sz="800" dirty="0" smtClean="0"/>
              <a:t> készítette</a:t>
            </a:r>
            <a:r>
              <a:rPr lang="hu-HU" sz="800" dirty="0"/>
              <a:t>:  </a:t>
            </a:r>
            <a:r>
              <a:rPr lang="hu-HU" sz="800" dirty="0" err="1"/>
              <a:t>Luc</a:t>
            </a:r>
            <a:r>
              <a:rPr lang="hu-HU" sz="800" dirty="0"/>
              <a:t> </a:t>
            </a:r>
            <a:r>
              <a:rPr lang="hu-HU" sz="800" dirty="0" err="1"/>
              <a:t>Viatour</a:t>
            </a:r>
            <a:r>
              <a:rPr lang="hu-HU" sz="800" dirty="0"/>
              <a:t> / </a:t>
            </a:r>
            <a:r>
              <a:rPr lang="hu-HU" sz="800" dirty="0" err="1"/>
              <a:t>www.Lucnix.be</a:t>
            </a:r>
            <a:endParaRPr lang="hu-HU" sz="800" dirty="0" smtClean="0"/>
          </a:p>
          <a:p>
            <a:r>
              <a:rPr lang="hu-HU" sz="800" dirty="0" smtClean="0"/>
              <a:t>https</a:t>
            </a:r>
            <a:r>
              <a:rPr lang="hu-HU" sz="800" dirty="0"/>
              <a:t>://upload.wikimedia.org/wikipedia/commons/6/67/Canelle_Cinnamomum_burmannii_Luc_Viatour.jpg</a:t>
            </a:r>
          </a:p>
        </p:txBody>
      </p:sp>
    </p:spTree>
    <p:extLst>
      <p:ext uri="{BB962C8B-B14F-4D97-AF65-F5344CB8AC3E}">
        <p14:creationId xmlns:p14="http://schemas.microsoft.com/office/powerpoint/2010/main" val="29610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 fizikai tulajdonságai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30618" y="3233062"/>
            <a:ext cx="83714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Forráspontjuk:</a:t>
            </a:r>
          </a:p>
          <a:p>
            <a:pPr lvl="1" indent="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megfelelő szénhidrogénekénél </a:t>
            </a:r>
            <a:r>
              <a:rPr lang="hu-HU" sz="2400" dirty="0" smtClean="0"/>
              <a:t>magasabb</a:t>
            </a:r>
            <a:endParaRPr lang="hu-HU" sz="2400" dirty="0" smtClean="0"/>
          </a:p>
          <a:p>
            <a:pPr marL="800100" lvl="1" indent="-3429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dirty="0" smtClean="0"/>
              <a:t>(</a:t>
            </a:r>
            <a:r>
              <a:rPr lang="hu-HU" sz="2000" i="1" dirty="0" smtClean="0"/>
              <a:t>dipólus-dipólus kölcsönhatás </a:t>
            </a:r>
            <a:r>
              <a:rPr lang="hu-HU" sz="2000" dirty="0" smtClean="0"/>
              <a:t>van a poláris </a:t>
            </a:r>
            <a:r>
              <a:rPr lang="hu-HU" sz="2000" dirty="0" err="1" smtClean="0"/>
              <a:t>aldehidmolekulák</a:t>
            </a:r>
            <a:r>
              <a:rPr lang="hu-HU" sz="2000" dirty="0" smtClean="0"/>
              <a:t> között)</a:t>
            </a:r>
          </a:p>
          <a:p>
            <a:pPr lvl="1" indent="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megfelelő alkoholokénál </a:t>
            </a:r>
            <a:r>
              <a:rPr lang="hu-HU" sz="2400" dirty="0" smtClean="0"/>
              <a:t>alacsonyabb</a:t>
            </a:r>
            <a:endParaRPr lang="hu-HU" sz="2400" dirty="0" smtClean="0"/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dirty="0" smtClean="0"/>
              <a:t>(az alkoholok esetében </a:t>
            </a:r>
            <a:r>
              <a:rPr lang="hu-HU" sz="2000" i="1" dirty="0" smtClean="0"/>
              <a:t>hidrogénkötések</a:t>
            </a:r>
            <a:r>
              <a:rPr lang="hu-HU" sz="2000" dirty="0" smtClean="0"/>
              <a:t> alakulnak ki)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Csak a kis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alifás aldehidek oldódnak jól vízben. 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815307"/>
              </p:ext>
            </p:extLst>
          </p:nvPr>
        </p:nvGraphicFramePr>
        <p:xfrm>
          <a:off x="1718467" y="1638077"/>
          <a:ext cx="6111083" cy="158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77308"/>
                <a:gridCol w="2104964"/>
                <a:gridCol w="14288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Név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Képlet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Fp</a:t>
                      </a:r>
                      <a:r>
                        <a:rPr lang="hu-HU" sz="2000" dirty="0" smtClean="0"/>
                        <a:t>. (°C)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0" dirty="0" smtClean="0"/>
                        <a:t>propán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0" dirty="0" smtClean="0"/>
                        <a:t>CH</a:t>
                      </a:r>
                      <a:r>
                        <a:rPr lang="hu-HU" sz="2000" b="0" baseline="-25000" dirty="0" smtClean="0"/>
                        <a:t>3</a:t>
                      </a:r>
                      <a:r>
                        <a:rPr lang="hu-HU" sz="2000" b="0" dirty="0" smtClean="0"/>
                        <a:t>-CH</a:t>
                      </a:r>
                      <a:r>
                        <a:rPr lang="hu-HU" sz="2000" b="0" baseline="-25000" dirty="0" smtClean="0"/>
                        <a:t>2</a:t>
                      </a:r>
                      <a:r>
                        <a:rPr lang="hu-HU" sz="2000" b="0" dirty="0" smtClean="0"/>
                        <a:t>-CH</a:t>
                      </a:r>
                      <a:r>
                        <a:rPr lang="hu-HU" sz="2000" b="0" baseline="-25000" dirty="0" smtClean="0"/>
                        <a:t>3</a:t>
                      </a:r>
                      <a:endParaRPr lang="hu-HU" sz="20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/>
                        <a:t>-42</a:t>
                      </a:r>
                      <a:endParaRPr lang="hu-HU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0" dirty="0" smtClean="0"/>
                        <a:t>acetaldehid</a:t>
                      </a:r>
                      <a:r>
                        <a:rPr lang="hu-HU" sz="2000" b="0" baseline="0" dirty="0" smtClean="0"/>
                        <a:t> (</a:t>
                      </a:r>
                      <a:r>
                        <a:rPr lang="hu-HU" sz="2000" b="0" dirty="0" err="1" smtClean="0"/>
                        <a:t>etanal</a:t>
                      </a:r>
                      <a:r>
                        <a:rPr lang="hu-HU" sz="2000" b="0" dirty="0" smtClean="0"/>
                        <a:t>)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0" dirty="0" smtClean="0"/>
                        <a:t>CH</a:t>
                      </a:r>
                      <a:r>
                        <a:rPr lang="hu-HU" sz="2000" b="0" baseline="-25000" dirty="0" smtClean="0"/>
                        <a:t>3</a:t>
                      </a:r>
                      <a:r>
                        <a:rPr lang="hu-HU" sz="2000" b="0" dirty="0" smtClean="0"/>
                        <a:t>-</a:t>
                      </a:r>
                      <a:r>
                        <a:rPr lang="hu-HU" sz="2000" b="0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hu-HU" sz="20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hu-HU" sz="2000" b="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/>
                        <a:t>20</a:t>
                      </a:r>
                      <a:endParaRPr lang="hu-HU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0" dirty="0" smtClean="0"/>
                        <a:t>etanol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/>
                        <a:t>CH</a:t>
                      </a:r>
                      <a:r>
                        <a:rPr lang="hu-HU" sz="2000" b="0" baseline="-25000" dirty="0" smtClean="0"/>
                        <a:t>3</a:t>
                      </a:r>
                      <a:r>
                        <a:rPr lang="hu-HU" sz="2000" b="0" dirty="0" smtClean="0"/>
                        <a:t>-CH</a:t>
                      </a:r>
                      <a:r>
                        <a:rPr lang="hu-HU" sz="2000" b="0" baseline="-25000" dirty="0" smtClean="0"/>
                        <a:t>2</a:t>
                      </a:r>
                      <a:r>
                        <a:rPr lang="hu-HU" sz="2000" b="0" dirty="0" smtClean="0"/>
                        <a:t>-</a:t>
                      </a:r>
                      <a:r>
                        <a:rPr lang="hu-HU" sz="2000" b="0" dirty="0" smtClean="0">
                          <a:solidFill>
                            <a:srgbClr val="FF3300"/>
                          </a:solidFill>
                        </a:rPr>
                        <a:t>O</a:t>
                      </a:r>
                      <a:r>
                        <a:rPr lang="hu-HU" sz="2000" b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hu-HU" sz="2000" b="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/>
                        <a:t>+78</a:t>
                      </a:r>
                      <a:endParaRPr lang="hu-HU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3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aldehidek kémiai tulajdonságai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51341" y="1844553"/>
            <a:ext cx="78985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buFont typeface="Arial" panose="020B0604020202020204" pitchFamily="34" charset="0"/>
              <a:buChar char="•"/>
            </a:pPr>
            <a:r>
              <a:rPr lang="hu-HU" sz="2400" dirty="0" smtClean="0"/>
              <a:t>Könnyen </a:t>
            </a:r>
            <a:r>
              <a:rPr lang="hu-HU" sz="2400" dirty="0" smtClean="0">
                <a:solidFill>
                  <a:schemeClr val="tx2"/>
                </a:solidFill>
              </a:rPr>
              <a:t>oxidálhatók</a:t>
            </a:r>
            <a:r>
              <a:rPr lang="hu-HU" sz="2400" dirty="0" smtClean="0"/>
              <a:t> </a:t>
            </a:r>
            <a:r>
              <a:rPr lang="hu-HU" sz="2400" dirty="0" smtClean="0">
                <a:solidFill>
                  <a:srgbClr val="FF0000"/>
                </a:solidFill>
              </a:rPr>
              <a:t>karbonsavvá </a:t>
            </a:r>
          </a:p>
          <a:p>
            <a:pPr indent="268288"/>
            <a:r>
              <a:rPr lang="hu-HU" sz="2400" dirty="0" smtClean="0"/>
              <a:t>(tehát erélyes </a:t>
            </a:r>
            <a:r>
              <a:rPr lang="hu-HU" sz="2400" dirty="0" err="1" smtClean="0"/>
              <a:t>redukálószerek</a:t>
            </a:r>
            <a:r>
              <a:rPr lang="hu-HU" sz="2400" dirty="0" smtClean="0"/>
              <a:t>).</a:t>
            </a:r>
          </a:p>
          <a:p>
            <a:pPr indent="268288"/>
            <a:endParaRPr lang="hu-HU" sz="2400" dirty="0"/>
          </a:p>
          <a:p>
            <a:pPr indent="268288"/>
            <a:endParaRPr lang="hu-HU" sz="2400" dirty="0" smtClean="0"/>
          </a:p>
          <a:p>
            <a:pPr indent="268288"/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Az </a:t>
            </a:r>
            <a:r>
              <a:rPr lang="hu-HU" sz="2400" dirty="0"/>
              <a:t>aldehidek </a:t>
            </a:r>
            <a:r>
              <a:rPr lang="hu-HU" sz="2400" dirty="0">
                <a:solidFill>
                  <a:schemeClr val="tx2"/>
                </a:solidFill>
              </a:rPr>
              <a:t>redukciójakor</a:t>
            </a:r>
            <a:r>
              <a:rPr lang="hu-HU" sz="2400" dirty="0"/>
              <a:t> elsőrendű </a:t>
            </a:r>
            <a:r>
              <a:rPr lang="hu-HU" sz="2400" dirty="0">
                <a:solidFill>
                  <a:srgbClr val="FF0000"/>
                </a:solidFill>
              </a:rPr>
              <a:t>alkoholok </a:t>
            </a:r>
            <a:r>
              <a:rPr lang="hu-HU" sz="2400" dirty="0" smtClean="0"/>
              <a:t>képződnek.</a:t>
            </a:r>
            <a:endParaRPr lang="hu-HU" sz="2400" dirty="0"/>
          </a:p>
          <a:p>
            <a:pPr indent="268288"/>
            <a:endParaRPr lang="hu-HU" sz="2400" dirty="0" smtClean="0"/>
          </a:p>
        </p:txBody>
      </p:sp>
      <p:sp>
        <p:nvSpPr>
          <p:cNvPr id="15" name="Szövegdoboz 14"/>
          <p:cNvSpPr txBox="1"/>
          <p:nvPr/>
        </p:nvSpPr>
        <p:spPr>
          <a:xfrm>
            <a:off x="1560811" y="293565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Pl.: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968181" y="532716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Pl.:</a:t>
            </a: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84974"/>
              </p:ext>
            </p:extLst>
          </p:nvPr>
        </p:nvGraphicFramePr>
        <p:xfrm>
          <a:off x="1728668" y="5240431"/>
          <a:ext cx="5636132" cy="122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S ChemDraw Drawing" r:id="rId3" imgW="4059558" imgH="885060" progId="ChemDraw.Document.6.0">
                  <p:embed/>
                </p:oleObj>
              </mc:Choice>
              <mc:Fallback>
                <p:oleObj name="CS ChemDraw Drawing" r:id="rId3" imgW="4059558" imgH="885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8668" y="5240431"/>
                        <a:ext cx="5636132" cy="1229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551419"/>
              </p:ext>
            </p:extLst>
          </p:nvPr>
        </p:nvGraphicFramePr>
        <p:xfrm>
          <a:off x="2029448" y="2810787"/>
          <a:ext cx="5575837" cy="121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S ChemDraw Drawing" r:id="rId5" imgW="3971224" imgH="865080" progId="ChemDraw.Document.6.0">
                  <p:embed/>
                </p:oleObj>
              </mc:Choice>
              <mc:Fallback>
                <p:oleObj name="CS ChemDraw Drawing" r:id="rId5" imgW="3971224" imgH="865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9448" y="2810787"/>
                        <a:ext cx="5575837" cy="121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theme/theme1.xml><?xml version="1.0" encoding="utf-8"?>
<a:theme xmlns:a="http://schemas.openxmlformats.org/drawingml/2006/main" name="Presentation">
  <a:themeElements>
    <a:clrScheme name="presentation_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3229</TotalTime>
  <Words>803</Words>
  <Application>Microsoft Office PowerPoint</Application>
  <PresentationFormat>Diavetítés a képernyőre (4:3 oldalarány)</PresentationFormat>
  <Paragraphs>286</Paragraphs>
  <Slides>24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7" baseType="lpstr">
      <vt:lpstr>Presentation</vt:lpstr>
      <vt:lpstr>Office-téma</vt:lpstr>
      <vt:lpstr>CS ChemDraw Drawing</vt:lpstr>
      <vt:lpstr>Oxigéntartalmú szerves vegyületek  oxovegyületek</vt:lpstr>
      <vt:lpstr>Az oxigéntartalmú szerves vegyületek csoportosítása</vt:lpstr>
      <vt:lpstr>Az oxovegyületek</vt:lpstr>
      <vt:lpstr>Az aldehidek</vt:lpstr>
      <vt:lpstr>Az aldehidek elnevezése</vt:lpstr>
      <vt:lpstr>Az aldehidek molekulaszerkezete</vt:lpstr>
      <vt:lpstr>Az aldehidek fizikai tulajdonságai</vt:lpstr>
      <vt:lpstr>Az aldehidek fizikai tulajdonságai</vt:lpstr>
      <vt:lpstr>Az aldehidek kémiai tulajdonságai</vt:lpstr>
      <vt:lpstr>Az aldehidek kémiai tulajdonságai</vt:lpstr>
      <vt:lpstr>Az aldehidek előállítása</vt:lpstr>
      <vt:lpstr>Az aldehidek fontosabb képviselői</vt:lpstr>
      <vt:lpstr>Az aldehidek fontosabb képviselői</vt:lpstr>
      <vt:lpstr>Az aldehidek fontosabb képviselői</vt:lpstr>
      <vt:lpstr>A ketonok</vt:lpstr>
      <vt:lpstr>A ketonok elnevezése</vt:lpstr>
      <vt:lpstr>A ketonok elnevezése</vt:lpstr>
      <vt:lpstr>A ketonok molekulaszerkezete</vt:lpstr>
      <vt:lpstr>A ketonok fizikai tulajdonságai</vt:lpstr>
      <vt:lpstr>A ketonok kémiai tulajdonságai</vt:lpstr>
      <vt:lpstr>A ketonok előállítása</vt:lpstr>
      <vt:lpstr>A ketonok fontosabb képviselője</vt:lpstr>
      <vt:lpstr>Ketonok a természetben is gyakran megtalálhatóak?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Oxigéntartalmú szerves vegyületek</dc:title>
  <dc:creator>F</dc:creator>
  <cp:lastModifiedBy>F</cp:lastModifiedBy>
  <cp:revision>210</cp:revision>
  <dcterms:created xsi:type="dcterms:W3CDTF">2014-01-15T22:34:42Z</dcterms:created>
  <dcterms:modified xsi:type="dcterms:W3CDTF">2015-09-04T22:54:21Z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TC060874521038</vt:lpwstr>
  </property>
</Properties>
</file>