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7"/>
  </p:notesMasterIdLst>
  <p:sldIdLst>
    <p:sldId id="285" r:id="rId3"/>
    <p:sldId id="271" r:id="rId4"/>
    <p:sldId id="269" r:id="rId5"/>
    <p:sldId id="273" r:id="rId6"/>
    <p:sldId id="256" r:id="rId7"/>
    <p:sldId id="257" r:id="rId8"/>
    <p:sldId id="263" r:id="rId9"/>
    <p:sldId id="268" r:id="rId10"/>
    <p:sldId id="267" r:id="rId11"/>
    <p:sldId id="261" r:id="rId12"/>
    <p:sldId id="262" r:id="rId13"/>
    <p:sldId id="270" r:id="rId14"/>
    <p:sldId id="281" r:id="rId15"/>
    <p:sldId id="259" r:id="rId16"/>
    <p:sldId id="258" r:id="rId17"/>
    <p:sldId id="264" r:id="rId18"/>
    <p:sldId id="265" r:id="rId19"/>
    <p:sldId id="266" r:id="rId20"/>
    <p:sldId id="276" r:id="rId21"/>
    <p:sldId id="282" r:id="rId22"/>
    <p:sldId id="283" r:id="rId23"/>
    <p:sldId id="275" r:id="rId24"/>
    <p:sldId id="284" r:id="rId25"/>
    <p:sldId id="286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4EC7-2EB8-47EC-9D9A-41177DEEB2B6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56999-083A-48CF-AAF9-2F9B4DD228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205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acetilén tulajdonságai mellett (előállítás,</a:t>
            </a:r>
            <a:r>
              <a:rPr lang="hu-HU" baseline="0" dirty="0" smtClean="0"/>
              <a:t> kormozó lánggal égés, brómos víz elszíntelenítése</a:t>
            </a:r>
            <a:r>
              <a:rPr lang="hu-HU" dirty="0" smtClean="0"/>
              <a:t>) a toluol égését is megvizsgáltuk.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56999-083A-48CF-AAF9-2F9B4DD2289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19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1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5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2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0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4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6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2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16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650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42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63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F1E23C1-F0CA-47C7-B430-17813A6D729C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2A0EC8-74B9-46F0-8745-100A466D22C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3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ugust_Kekul%C3%A9#/media/File:Frkekul%C3%A9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Aromás szénhidrogének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4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58773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benzol kémiai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090750"/>
            <a:ext cx="7496659" cy="4137522"/>
          </a:xfrm>
        </p:spPr>
        <p:txBody>
          <a:bodyPr>
            <a:normAutofit/>
          </a:bodyPr>
          <a:lstStyle/>
          <a:p>
            <a:r>
              <a:rPr lang="hu-HU" dirty="0" smtClean="0"/>
              <a:t>Erősen kormozó lánggal ég.</a:t>
            </a:r>
          </a:p>
          <a:p>
            <a:r>
              <a:rPr lang="hu-HU" dirty="0" smtClean="0"/>
              <a:t>Tökéletes égésekor szén-dioxid és víz képződik:</a:t>
            </a:r>
          </a:p>
          <a:p>
            <a:pPr marL="68580" indent="0" algn="ctr">
              <a:buNone/>
            </a:pPr>
            <a:r>
              <a:rPr lang="hu-HU" dirty="0" smtClean="0"/>
              <a:t>2 C</a:t>
            </a:r>
            <a:r>
              <a:rPr lang="hu-HU" baseline="-25000" dirty="0" smtClean="0"/>
              <a:t>6</a:t>
            </a:r>
            <a:r>
              <a:rPr lang="hu-HU" dirty="0" smtClean="0"/>
              <a:t>H</a:t>
            </a:r>
            <a:r>
              <a:rPr lang="hu-HU" baseline="-25000" dirty="0" smtClean="0"/>
              <a:t>6</a:t>
            </a:r>
            <a:r>
              <a:rPr lang="hu-HU" dirty="0" smtClean="0"/>
              <a:t> </a:t>
            </a:r>
            <a:r>
              <a:rPr lang="hu-HU" dirty="0"/>
              <a:t>+ </a:t>
            </a:r>
            <a:r>
              <a:rPr lang="hu-HU" dirty="0" smtClean="0"/>
              <a:t>15 O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smtClean="0"/>
              <a:t>12 CO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/>
              <a:t>+ </a:t>
            </a:r>
            <a:r>
              <a:rPr lang="hu-HU" dirty="0" smtClean="0"/>
              <a:t>6 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r>
              <a:rPr lang="hu-HU" dirty="0" smtClean="0"/>
              <a:t>Szubsztitúciós reakcióba vihető pl.:</a:t>
            </a:r>
          </a:p>
          <a:p>
            <a:pPr marL="68580" indent="0">
              <a:buNone/>
            </a:pPr>
            <a:r>
              <a:rPr lang="hu-HU" dirty="0" smtClean="0"/>
              <a:t>halogénekkel, kénsavval, salétromsavval.</a:t>
            </a:r>
          </a:p>
          <a:p>
            <a:pPr marL="68580" indent="0" algn="ctr">
              <a:buNone/>
            </a:pPr>
            <a:endParaRPr lang="hu-HU" dirty="0" smtClean="0"/>
          </a:p>
          <a:p>
            <a:pPr marL="68580" indent="0" algn="ctr">
              <a:buNone/>
            </a:pPr>
            <a:r>
              <a:rPr lang="hu-HU" dirty="0" smtClean="0"/>
              <a:t>Pl.: C</a:t>
            </a:r>
            <a:r>
              <a:rPr lang="hu-HU" baseline="-25000" dirty="0" smtClean="0"/>
              <a:t>6</a:t>
            </a:r>
            <a:r>
              <a:rPr lang="hu-HU" dirty="0" smtClean="0"/>
              <a:t>H</a:t>
            </a:r>
            <a:r>
              <a:rPr lang="hu-HU" baseline="-25000" dirty="0" smtClean="0"/>
              <a:t>6</a:t>
            </a:r>
            <a:r>
              <a:rPr lang="hu-HU" dirty="0" smtClean="0"/>
              <a:t> </a:t>
            </a:r>
            <a:r>
              <a:rPr lang="hu-HU" dirty="0"/>
              <a:t>+ </a:t>
            </a:r>
            <a:r>
              <a:rPr lang="hu-HU" dirty="0" smtClean="0"/>
              <a:t>Br</a:t>
            </a:r>
            <a:r>
              <a:rPr lang="hu-HU" baseline="-25000" dirty="0" smtClean="0"/>
              <a:t>2</a:t>
            </a:r>
            <a:r>
              <a:rPr lang="hu-HU" dirty="0" smtClean="0"/>
              <a:t> → C</a:t>
            </a:r>
            <a:r>
              <a:rPr lang="hu-HU" baseline="-25000" dirty="0" smtClean="0"/>
              <a:t>6</a:t>
            </a:r>
            <a:r>
              <a:rPr lang="hu-HU" dirty="0" smtClean="0"/>
              <a:t>H</a:t>
            </a:r>
            <a:r>
              <a:rPr lang="hu-HU" baseline="-25000" dirty="0" smtClean="0"/>
              <a:t>5</a:t>
            </a:r>
            <a:r>
              <a:rPr lang="hu-HU" dirty="0" smtClean="0"/>
              <a:t>Br </a:t>
            </a:r>
            <a:r>
              <a:rPr lang="hu-HU" dirty="0"/>
              <a:t>+ </a:t>
            </a:r>
            <a:r>
              <a:rPr lang="hu-HU" dirty="0" err="1" smtClean="0"/>
              <a:t>HBr</a:t>
            </a: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15130" y="5111216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kat.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402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888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benzol előfordulása, előállítás és felhasználása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15062"/>
            <a:ext cx="7444900" cy="4770408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Előfordulása: </a:t>
            </a:r>
          </a:p>
          <a:p>
            <a:pPr marL="365760" lvl="1" indent="0">
              <a:spcAft>
                <a:spcPts val="600"/>
              </a:spcAft>
              <a:buNone/>
            </a:pPr>
            <a:r>
              <a:rPr lang="hu-HU" sz="2000" dirty="0" smtClean="0"/>
              <a:t>kőszénkátrányban, és a kőolajban kis koncentrációban</a:t>
            </a:r>
          </a:p>
          <a:p>
            <a:r>
              <a:rPr lang="hu-HU" sz="2000" b="1" dirty="0" smtClean="0"/>
              <a:t>Előállítása: </a:t>
            </a:r>
          </a:p>
          <a:p>
            <a:pPr lvl="1"/>
            <a:r>
              <a:rPr lang="hu-HU" sz="2000" dirty="0" smtClean="0"/>
              <a:t>kőolaj krakkolásával</a:t>
            </a:r>
          </a:p>
          <a:p>
            <a:pPr lvl="1">
              <a:spcAft>
                <a:spcPts val="600"/>
              </a:spcAft>
            </a:pPr>
            <a:r>
              <a:rPr lang="hu-HU" sz="2000" dirty="0" smtClean="0"/>
              <a:t>kőszén kokszosításának egyik mellékterméke</a:t>
            </a:r>
          </a:p>
          <a:p>
            <a:r>
              <a:rPr lang="hu-HU" sz="2000" b="1" dirty="0" smtClean="0"/>
              <a:t>Felhasználása: </a:t>
            </a:r>
          </a:p>
          <a:p>
            <a:pPr lvl="1"/>
            <a:r>
              <a:rPr lang="hu-HU" sz="2000" dirty="0" smtClean="0"/>
              <a:t>fontos vegyipari alapanyag (festékek, robbanóanyagok, műanyagok, mosóporok, gyógyszerek)</a:t>
            </a:r>
          </a:p>
          <a:p>
            <a:pPr lvl="1"/>
            <a:r>
              <a:rPr lang="hu-HU" sz="2000" dirty="0" smtClean="0"/>
              <a:t> adalékanyag (pl.: oktánszám növelő)</a:t>
            </a:r>
          </a:p>
          <a:p>
            <a:pPr lvl="1"/>
            <a:r>
              <a:rPr lang="hu-HU" sz="2000" dirty="0" smtClean="0"/>
              <a:t>kiváló oldószer</a:t>
            </a:r>
          </a:p>
          <a:p>
            <a:pPr lvl="1"/>
            <a:r>
              <a:rPr lang="hu-HU" sz="2000" dirty="0" smtClean="0"/>
              <a:t>(régen: </a:t>
            </a:r>
            <a:r>
              <a:rPr lang="hu-HU" sz="2000" dirty="0" err="1" smtClean="0"/>
              <a:t>after</a:t>
            </a:r>
            <a:r>
              <a:rPr lang="hu-HU" sz="2000" dirty="0" smtClean="0"/>
              <a:t> </a:t>
            </a:r>
            <a:r>
              <a:rPr lang="hu-HU" sz="2000" dirty="0" err="1" smtClean="0"/>
              <a:t>shave</a:t>
            </a:r>
            <a:r>
              <a:rPr lang="hu-HU" sz="2000" dirty="0" smtClean="0"/>
              <a:t>…)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7169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971599" y="4014063"/>
            <a:ext cx="7559926" cy="1765635"/>
          </a:xfrm>
          <a:prstGeom prst="roundRect">
            <a:avLst>
              <a:gd name="adj" fmla="val 942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587738"/>
            <a:ext cx="810051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Mik azok az aromás vegyületek?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4015" y="1880558"/>
            <a:ext cx="7841411" cy="45806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b="1" dirty="0" smtClean="0"/>
              <a:t>Régen</a:t>
            </a:r>
            <a:r>
              <a:rPr lang="hu-HU" dirty="0" smtClean="0"/>
              <a:t>: illatos vegyületek összefoglaló neve  (egyes benzolszármazékokat illatos növényi balzsamokból izoláltak)</a:t>
            </a:r>
          </a:p>
          <a:p>
            <a:pPr>
              <a:spcAft>
                <a:spcPts val="600"/>
              </a:spcAft>
            </a:pPr>
            <a:r>
              <a:rPr lang="hu-HU" b="1" dirty="0" smtClean="0"/>
              <a:t>Formailag: </a:t>
            </a:r>
            <a:r>
              <a:rPr lang="hu-HU" dirty="0" smtClean="0"/>
              <a:t>folytonos konjugált kettőskötés-rendszert tartalmazó gyűrűs vegyületek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Az </a:t>
            </a:r>
            <a:r>
              <a:rPr lang="hu-HU" b="1" dirty="0" smtClean="0"/>
              <a:t>aromás szénhidrogének </a:t>
            </a:r>
            <a:r>
              <a:rPr lang="hu-HU" dirty="0" smtClean="0"/>
              <a:t>a benzolból származtathatók oly módon, hogy a benzol egy vagy több hidrogénatomját szénhidrogén-csoportra cseréljük.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80112" y="10734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308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aromás vegyületek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5858" y="2104840"/>
            <a:ext cx="6777317" cy="383992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hu-HU" b="1" dirty="0" smtClean="0"/>
              <a:t>aromás szénhidrogének</a:t>
            </a:r>
          </a:p>
          <a:p>
            <a:pPr>
              <a:lnSpc>
                <a:spcPct val="200000"/>
              </a:lnSpc>
            </a:pPr>
            <a:r>
              <a:rPr lang="hu-HU" b="1" dirty="0" err="1"/>
              <a:t>policiklusok</a:t>
            </a:r>
            <a:r>
              <a:rPr lang="hu-HU" dirty="0"/>
              <a:t> (több gyűrűből álló aromás vegyületek)</a:t>
            </a:r>
          </a:p>
          <a:p>
            <a:pPr>
              <a:lnSpc>
                <a:spcPct val="200000"/>
              </a:lnSpc>
            </a:pPr>
            <a:r>
              <a:rPr lang="hu-HU" dirty="0" err="1" smtClean="0"/>
              <a:t>szubsztituált</a:t>
            </a:r>
            <a:r>
              <a:rPr lang="hu-HU" dirty="0" smtClean="0"/>
              <a:t> benzolszármazékok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aromás heterociklusos vegyületek</a:t>
            </a:r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67054"/>
              </p:ext>
            </p:extLst>
          </p:nvPr>
        </p:nvGraphicFramePr>
        <p:xfrm>
          <a:off x="6732307" y="4226875"/>
          <a:ext cx="1349097" cy="93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S ChemDraw Drawing" r:id="rId3" imgW="1800976" imgH="1250910" progId="ChemDraw.Document.6.0">
                  <p:embed/>
                </p:oleObj>
              </mc:Choice>
              <mc:Fallback>
                <p:oleObj name="CS ChemDraw Drawing" r:id="rId3" imgW="1800976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2307" y="4226875"/>
                        <a:ext cx="1349097" cy="93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29479"/>
              </p:ext>
            </p:extLst>
          </p:nvPr>
        </p:nvGraphicFramePr>
        <p:xfrm>
          <a:off x="6505792" y="5241918"/>
          <a:ext cx="1006469" cy="707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S ChemDraw Drawing" r:id="rId5" imgW="1342291" imgH="944730" progId="ChemDraw.Document.6.0">
                  <p:embed/>
                </p:oleObj>
              </mc:Choice>
              <mc:Fallback>
                <p:oleObj name="CS ChemDraw Drawing" r:id="rId5" imgW="1342291" imgH="944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5792" y="5241918"/>
                        <a:ext cx="1006469" cy="707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072398"/>
              </p:ext>
            </p:extLst>
          </p:nvPr>
        </p:nvGraphicFramePr>
        <p:xfrm>
          <a:off x="7530976" y="5682076"/>
          <a:ext cx="1060005" cy="68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CS ChemDraw Drawing" r:id="rId7" imgW="1413876" imgH="910980" progId="ChemDraw.Document.6.0">
                  <p:embed/>
                </p:oleObj>
              </mc:Choice>
              <mc:Fallback>
                <p:oleObj name="CS ChemDraw Drawing" r:id="rId7" imgW="1413876" imgH="91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30976" y="5682076"/>
                        <a:ext cx="1060005" cy="682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62229"/>
              </p:ext>
            </p:extLst>
          </p:nvPr>
        </p:nvGraphicFramePr>
        <p:xfrm>
          <a:off x="7312086" y="2751823"/>
          <a:ext cx="1279490" cy="123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S ChemDraw Drawing" r:id="rId9" imgW="2035722" imgH="1962360" progId="ChemDraw.Document.6.0">
                  <p:embed/>
                </p:oleObj>
              </mc:Choice>
              <mc:Fallback>
                <p:oleObj name="CS ChemDraw Drawing" r:id="rId9" imgW="2035722" imgH="1962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12086" y="2751823"/>
                        <a:ext cx="1279490" cy="123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30868"/>
            <a:ext cx="7024744" cy="1143000"/>
          </a:xfrm>
        </p:spPr>
        <p:txBody>
          <a:bodyPr/>
          <a:lstStyle/>
          <a:p>
            <a:r>
              <a:rPr lang="hu-HU" dirty="0" err="1" smtClean="0"/>
              <a:t>Hückel-szabály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3720" y="2087592"/>
            <a:ext cx="7626055" cy="3968151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hu-HU" dirty="0" smtClean="0"/>
              <a:t>Aromásnak tekintünk minden olyan vegyületet, amely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gyűrűs szerkezetű, 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a gyűrűt felépítő atomok egy síkban helyezkednek el, 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a gyűrű(k)</a:t>
            </a:r>
            <a:r>
              <a:rPr lang="hu-HU" sz="2400" dirty="0" err="1" smtClean="0"/>
              <a:t>ben</a:t>
            </a:r>
            <a:r>
              <a:rPr lang="hu-HU" sz="2400" dirty="0" smtClean="0"/>
              <a:t> lévő delokalizált </a:t>
            </a:r>
            <a:r>
              <a:rPr lang="hu-HU" sz="2400" dirty="0" err="1" smtClean="0">
                <a:latin typeface="Symbol" panose="05050102010706020507" pitchFamily="18" charset="2"/>
              </a:rPr>
              <a:t>p</a:t>
            </a:r>
            <a:r>
              <a:rPr lang="hu-HU" sz="2400" dirty="0" err="1" smtClean="0"/>
              <a:t>-elekronok</a:t>
            </a:r>
            <a:r>
              <a:rPr lang="hu-HU" sz="2400" dirty="0" smtClean="0"/>
              <a:t> száma </a:t>
            </a:r>
            <a:r>
              <a:rPr lang="hu-HU" sz="2400" b="1" i="1" dirty="0" smtClean="0">
                <a:solidFill>
                  <a:srgbClr val="0000FF"/>
                </a:solidFill>
              </a:rPr>
              <a:t>4n+2</a:t>
            </a:r>
            <a:r>
              <a:rPr lang="hu-HU" sz="2400" i="1" dirty="0" smtClean="0"/>
              <a:t> (</a:t>
            </a:r>
            <a:r>
              <a:rPr lang="hu-HU" sz="2400" dirty="0" smtClean="0"/>
              <a:t>ahol </a:t>
            </a:r>
            <a:r>
              <a:rPr lang="hu-HU" sz="2400" b="1" i="1" dirty="0" smtClean="0">
                <a:solidFill>
                  <a:srgbClr val="0000FF"/>
                </a:solidFill>
              </a:rPr>
              <a:t>n</a:t>
            </a:r>
            <a:r>
              <a:rPr lang="hu-HU" sz="2400" dirty="0" smtClean="0"/>
              <a:t> egész szám).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208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13616"/>
            <a:ext cx="7024744" cy="1143000"/>
          </a:xfrm>
        </p:spPr>
        <p:txBody>
          <a:bodyPr/>
          <a:lstStyle/>
          <a:p>
            <a:r>
              <a:rPr lang="hu-HU" dirty="0" smtClean="0"/>
              <a:t>Aromás sajátosságok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906438"/>
            <a:ext cx="6777317" cy="3926191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hu-HU" b="1" dirty="0" smtClean="0"/>
              <a:t>Az aromás vegyületek: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nehezen késztethetők addíciós reakcióra,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nehezen oxidálhatók,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jellemző reakciójuk a </a:t>
            </a:r>
            <a:r>
              <a:rPr lang="hu-HU" b="1" dirty="0" smtClean="0"/>
              <a:t>szubsztitúció.</a:t>
            </a:r>
          </a:p>
        </p:txBody>
      </p:sp>
    </p:spTree>
    <p:extLst>
      <p:ext uri="{BB962C8B-B14F-4D97-AF65-F5344CB8AC3E}">
        <p14:creationId xmlns:p14="http://schemas.microsoft.com/office/powerpoint/2010/main" val="13667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39494"/>
            <a:ext cx="7024744" cy="1143000"/>
          </a:xfrm>
        </p:spPr>
        <p:txBody>
          <a:bodyPr/>
          <a:lstStyle/>
          <a:p>
            <a:r>
              <a:rPr lang="hu-HU" dirty="0" smtClean="0"/>
              <a:t>Izoméria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1785678"/>
            <a:ext cx="7608802" cy="3848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 smtClean="0"/>
              <a:t>szerkezeti izoméria:</a:t>
            </a:r>
            <a:r>
              <a:rPr lang="hu-HU" dirty="0" smtClean="0"/>
              <a:t> van (pl.: </a:t>
            </a:r>
            <a:r>
              <a:rPr lang="hu-HU" i="1" dirty="0" err="1" smtClean="0"/>
              <a:t>orto-</a:t>
            </a:r>
            <a:r>
              <a:rPr lang="hu-HU" i="1" dirty="0" smtClean="0"/>
              <a:t>, meta-, </a:t>
            </a:r>
            <a:r>
              <a:rPr lang="hu-HU" i="1" dirty="0" err="1" smtClean="0"/>
              <a:t>para-</a:t>
            </a:r>
            <a:r>
              <a:rPr lang="hu-HU" dirty="0" err="1" smtClean="0"/>
              <a:t>xilol</a:t>
            </a:r>
            <a:r>
              <a:rPr lang="hu-HU" dirty="0" smtClean="0"/>
              <a:t> és az </a:t>
            </a:r>
            <a:r>
              <a:rPr lang="hu-HU" dirty="0" err="1" smtClean="0"/>
              <a:t>etilbenzol</a:t>
            </a:r>
            <a:r>
              <a:rPr lang="hu-HU" dirty="0" smtClean="0"/>
              <a:t>, összegképlet: C</a:t>
            </a:r>
            <a:r>
              <a:rPr lang="hu-HU" baseline="-25000" dirty="0" smtClean="0"/>
              <a:t>8</a:t>
            </a:r>
            <a:r>
              <a:rPr lang="hu-HU" dirty="0" smtClean="0"/>
              <a:t>H</a:t>
            </a:r>
            <a:r>
              <a:rPr lang="hu-HU" baseline="-25000" dirty="0" smtClean="0"/>
              <a:t>10</a:t>
            </a:r>
            <a:r>
              <a:rPr lang="hu-HU" dirty="0" smtClean="0"/>
              <a:t>)</a:t>
            </a:r>
          </a:p>
          <a:p>
            <a:pPr marL="68580" indent="0">
              <a:lnSpc>
                <a:spcPct val="150000"/>
              </a:lnSpc>
              <a:buNone/>
            </a:pPr>
            <a:endParaRPr lang="hu-HU" dirty="0" smtClean="0"/>
          </a:p>
          <a:p>
            <a:pPr marL="68580" indent="0">
              <a:lnSpc>
                <a:spcPct val="150000"/>
              </a:lnSpc>
              <a:buNone/>
            </a:pPr>
            <a:endParaRPr lang="hu-HU" dirty="0" smtClean="0"/>
          </a:p>
          <a:p>
            <a:pPr>
              <a:lnSpc>
                <a:spcPct val="150000"/>
              </a:lnSpc>
            </a:pPr>
            <a:endParaRPr lang="hu-HU" b="1" i="1" dirty="0" smtClean="0"/>
          </a:p>
          <a:p>
            <a:pPr>
              <a:lnSpc>
                <a:spcPct val="150000"/>
              </a:lnSpc>
            </a:pPr>
            <a:r>
              <a:rPr lang="hu-HU" b="1" i="1" dirty="0" smtClean="0"/>
              <a:t>cisz-transz</a:t>
            </a:r>
            <a:r>
              <a:rPr lang="hu-HU" b="1" dirty="0" smtClean="0"/>
              <a:t> izoméria: </a:t>
            </a:r>
            <a:r>
              <a:rPr lang="hu-HU" dirty="0" smtClean="0"/>
              <a:t>az oldallánctól függ…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37075"/>
              </p:ext>
            </p:extLst>
          </p:nvPr>
        </p:nvGraphicFramePr>
        <p:xfrm>
          <a:off x="2605178" y="3034205"/>
          <a:ext cx="3665088" cy="155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S ChemDraw Drawing" r:id="rId3" imgW="4121959" imgH="1744470" progId="ChemDraw.Document.6.0">
                  <p:embed/>
                </p:oleObj>
              </mc:Choice>
              <mc:Fallback>
                <p:oleObj name="CS ChemDraw Drawing" r:id="rId3" imgW="4121959" imgH="17444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5178" y="3034205"/>
                        <a:ext cx="3665088" cy="1550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1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96728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aromás szénhidrogének általános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908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Apolárisak, vízben </a:t>
            </a:r>
            <a:r>
              <a:rPr lang="hu-HU" dirty="0"/>
              <a:t>gyakorlatilag </a:t>
            </a:r>
            <a:r>
              <a:rPr lang="hu-HU" dirty="0" smtClean="0"/>
              <a:t>oldhatatlanok.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hu-HU" dirty="0" smtClean="0"/>
              <a:t>Folyadék </a:t>
            </a:r>
            <a:r>
              <a:rPr lang="hu-HU" dirty="0"/>
              <a:t>állapotban a víznél kisebb a </a:t>
            </a:r>
            <a:r>
              <a:rPr lang="hu-HU" dirty="0" smtClean="0"/>
              <a:t>sűrűségük.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hu-HU" dirty="0" smtClean="0"/>
              <a:t>Molekulatömegükhöz képest alacsony </a:t>
            </a:r>
            <a:r>
              <a:rPr lang="hu-HU" dirty="0"/>
              <a:t>az </a:t>
            </a:r>
            <a:r>
              <a:rPr lang="hu-HU" i="1" dirty="0" smtClean="0"/>
              <a:t>op. </a:t>
            </a:r>
            <a:r>
              <a:rPr lang="hu-HU" dirty="0" smtClean="0"/>
              <a:t>és </a:t>
            </a:r>
            <a:r>
              <a:rPr lang="hu-HU" i="1" dirty="0" err="1" smtClean="0"/>
              <a:t>fp</a:t>
            </a:r>
            <a:r>
              <a:rPr lang="hu-HU" i="1" dirty="0" smtClean="0"/>
              <a:t>.</a:t>
            </a:r>
            <a:r>
              <a:rPr lang="hu-HU" dirty="0" smtClean="0"/>
              <a:t> (melyek </a:t>
            </a:r>
            <a:r>
              <a:rPr lang="hu-HU" dirty="0"/>
              <a:t>a </a:t>
            </a:r>
            <a:r>
              <a:rPr lang="hu-HU" dirty="0" smtClean="0"/>
              <a:t>moláris tömeg növekedésével nőnek).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Színtelenek, szagtalanok </a:t>
            </a:r>
            <a:r>
              <a:rPr lang="hu-HU" dirty="0"/>
              <a:t>vagy jellegzetes </a:t>
            </a:r>
            <a:r>
              <a:rPr lang="hu-HU" dirty="0" smtClean="0"/>
              <a:t>szagúak 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42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aromás szénhidrogének jellegzetes kémiai reakciói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2"/>
            <a:ext cx="7039459" cy="350897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dirty="0" smtClean="0"/>
              <a:t>Szubsztitúció </a:t>
            </a:r>
            <a:r>
              <a:rPr lang="hu-HU" dirty="0" smtClean="0"/>
              <a:t>az aromás gyűrűn (pl.: halogének, HNO</a:t>
            </a:r>
            <a:r>
              <a:rPr lang="hu-HU" baseline="-25000" dirty="0" smtClean="0"/>
              <a:t>3</a:t>
            </a:r>
            <a:r>
              <a:rPr lang="hu-HU" dirty="0" smtClean="0"/>
              <a:t>).</a:t>
            </a:r>
            <a:endParaRPr lang="hu-HU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dirty="0" smtClean="0"/>
              <a:t>Szubsztitúció </a:t>
            </a:r>
            <a:r>
              <a:rPr lang="hu-HU" dirty="0" smtClean="0"/>
              <a:t>vagy addíció az oldalláncon (az oldallánctól és a körülményektől függően</a:t>
            </a:r>
            <a:r>
              <a:rPr lang="hu-HU" dirty="0" smtClean="0"/>
              <a:t>).</a:t>
            </a:r>
            <a:endParaRPr lang="hu-HU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89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98453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aromás vegyületek néhány képviselője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43493" y="2323652"/>
            <a:ext cx="2448388" cy="350897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b="1" dirty="0" smtClean="0"/>
              <a:t>toluol</a:t>
            </a:r>
          </a:p>
          <a:p>
            <a:pPr>
              <a:lnSpc>
                <a:spcPct val="200000"/>
              </a:lnSpc>
            </a:pPr>
            <a:r>
              <a:rPr lang="hu-HU" dirty="0" smtClean="0"/>
              <a:t>xilolok</a:t>
            </a:r>
          </a:p>
          <a:p>
            <a:pPr>
              <a:lnSpc>
                <a:spcPct val="200000"/>
              </a:lnSpc>
            </a:pPr>
            <a:r>
              <a:rPr lang="hu-HU" dirty="0" err="1" smtClean="0"/>
              <a:t>etilbenzol</a:t>
            </a:r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b="1" dirty="0" smtClean="0"/>
              <a:t>sztirol</a:t>
            </a:r>
            <a:endParaRPr lang="hu-HU" b="1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94594"/>
              </p:ext>
            </p:extLst>
          </p:nvPr>
        </p:nvGraphicFramePr>
        <p:xfrm>
          <a:off x="2595137" y="4770887"/>
          <a:ext cx="724446" cy="112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CS ChemDraw Drawing" r:id="rId3" imgW="910888" imgH="1421550" progId="ChemDraw.Document.6.0">
                  <p:embed/>
                </p:oleObj>
              </mc:Choice>
              <mc:Fallback>
                <p:oleObj name="CS ChemDraw Drawing" r:id="rId3" imgW="910888" imgH="1421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137" y="4770887"/>
                        <a:ext cx="724446" cy="1129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16903"/>
              </p:ext>
            </p:extLst>
          </p:nvPr>
        </p:nvGraphicFramePr>
        <p:xfrm>
          <a:off x="3555153" y="4002236"/>
          <a:ext cx="715612" cy="114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CS ChemDraw Drawing" r:id="rId5" imgW="900083" imgH="1441260" progId="ChemDraw.Document.6.0">
                  <p:embed/>
                </p:oleObj>
              </mc:Choice>
              <mc:Fallback>
                <p:oleObj name="CS ChemDraw Drawing" r:id="rId5" imgW="900083" imgH="14412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5153" y="4002236"/>
                        <a:ext cx="715612" cy="1145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611219"/>
              </p:ext>
            </p:extLst>
          </p:nvPr>
        </p:nvGraphicFramePr>
        <p:xfrm>
          <a:off x="3318733" y="2709413"/>
          <a:ext cx="2506533" cy="161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S ChemDraw Drawing" r:id="rId7" imgW="3152992" imgH="2027970" progId="ChemDraw.Document.6.0">
                  <p:embed/>
                </p:oleObj>
              </mc:Choice>
              <mc:Fallback>
                <p:oleObj name="CS ChemDraw Drawing" r:id="rId7" imgW="3152992" imgH="2027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8733" y="2709413"/>
                        <a:ext cx="2506533" cy="1611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349764"/>
              </p:ext>
            </p:extLst>
          </p:nvPr>
        </p:nvGraphicFramePr>
        <p:xfrm>
          <a:off x="2591565" y="2290194"/>
          <a:ext cx="569208" cy="99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S ChemDraw Drawing" r:id="rId9" imgW="715852" imgH="1250910" progId="ChemDraw.Document.6.0">
                  <p:embed/>
                </p:oleObj>
              </mc:Choice>
              <mc:Fallback>
                <p:oleObj name="CS ChemDraw Drawing" r:id="rId9" imgW="715852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1565" y="2290194"/>
                        <a:ext cx="569208" cy="99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8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elített, vagy telítetlen?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4653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Kormozó lánggal ég</a:t>
            </a:r>
            <a:r>
              <a:rPr lang="hu-HU" dirty="0"/>
              <a:t>.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A brómos vizet nem színteleníti el.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043608" y="4456527"/>
            <a:ext cx="6777317" cy="84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C:H </a:t>
            </a:r>
            <a:r>
              <a:rPr lang="hu-HU" dirty="0"/>
              <a:t>= 1:</a:t>
            </a:r>
            <a:r>
              <a:rPr lang="hu-HU" dirty="0" err="1"/>
              <a:t>1</a:t>
            </a:r>
            <a:r>
              <a:rPr lang="hu-HU" dirty="0"/>
              <a:t> (mint az </a:t>
            </a:r>
            <a:r>
              <a:rPr lang="hu-HU" dirty="0" smtClean="0"/>
              <a:t>acetilén…)</a:t>
            </a:r>
            <a:endParaRPr lang="hu-HU" dirty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80112" y="10734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39494"/>
            <a:ext cx="7024744" cy="1143000"/>
          </a:xfrm>
        </p:spPr>
        <p:txBody>
          <a:bodyPr/>
          <a:lstStyle/>
          <a:p>
            <a:r>
              <a:rPr lang="hu-HU" dirty="0" smtClean="0"/>
              <a:t>Toluol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2"/>
            <a:ext cx="7177482" cy="40340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A benzolhoz hasonló, mérgező hatású, gyúlékony folyadék.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A telített és aromás szénhidrogének kémiai tulajdonságait egyaránt mutatja (a reakciókörülményektől függően).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Fontos ipari oldószer és vegyipari alapanyag (pl.: TNT, festékek, gyógyszerek alapanyaga).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Előállítása: petrolkémiai úton történik. </a:t>
            </a: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73849"/>
              </p:ext>
            </p:extLst>
          </p:nvPr>
        </p:nvGraphicFramePr>
        <p:xfrm>
          <a:off x="2936515" y="905713"/>
          <a:ext cx="7159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S ChemDraw Drawing" r:id="rId3" imgW="715852" imgH="1250910" progId="ChemDraw.Document.6.0">
                  <p:embed/>
                </p:oleObj>
              </mc:Choice>
              <mc:Fallback>
                <p:oleObj name="CS ChemDraw Drawing" r:id="rId3" imgW="715852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515" y="905713"/>
                        <a:ext cx="715963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4546121"/>
            <a:ext cx="874129" cy="150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5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48120"/>
            <a:ext cx="7024744" cy="1143000"/>
          </a:xfrm>
        </p:spPr>
        <p:txBody>
          <a:bodyPr/>
          <a:lstStyle/>
          <a:p>
            <a:r>
              <a:rPr lang="hu-HU" dirty="0"/>
              <a:t>S</a:t>
            </a:r>
            <a:r>
              <a:rPr lang="hu-HU" dirty="0" smtClean="0"/>
              <a:t>ztirol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282631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Színtelen, </a:t>
            </a:r>
            <a:r>
              <a:rPr lang="hu-HU" i="1" dirty="0" smtClean="0"/>
              <a:t>kellemes</a:t>
            </a:r>
            <a:r>
              <a:rPr lang="hu-HU" dirty="0" smtClean="0"/>
              <a:t> illatú folyadék.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Vízben és poláris oldószerekben nem oldódik.</a:t>
            </a:r>
          </a:p>
          <a:p>
            <a:pPr>
              <a:spcBef>
                <a:spcPts val="1200"/>
              </a:spcBef>
            </a:pPr>
            <a:r>
              <a:rPr lang="hu-HU" dirty="0"/>
              <a:t>Az </a:t>
            </a:r>
            <a:r>
              <a:rPr lang="hu-HU" i="1" dirty="0" err="1" smtClean="0"/>
              <a:t>alkének</a:t>
            </a:r>
            <a:r>
              <a:rPr lang="hu-HU" dirty="0" smtClean="0"/>
              <a:t> </a:t>
            </a:r>
            <a:r>
              <a:rPr lang="hu-HU" dirty="0"/>
              <a:t>és az </a:t>
            </a:r>
            <a:r>
              <a:rPr lang="hu-HU" i="1" dirty="0"/>
              <a:t>aromások</a:t>
            </a:r>
            <a:r>
              <a:rPr lang="hu-HU" dirty="0"/>
              <a:t> kémiai tulajdonságait egyaránt </a:t>
            </a:r>
            <a:r>
              <a:rPr lang="hu-HU" dirty="0" smtClean="0"/>
              <a:t>mutatja.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Könnyen polimerizálható </a:t>
            </a:r>
            <a:r>
              <a:rPr lang="hu-HU" b="1" dirty="0" smtClean="0"/>
              <a:t>polisztirol</a:t>
            </a:r>
            <a:r>
              <a:rPr lang="hu-HU" dirty="0" smtClean="0"/>
              <a:t>lá.</a:t>
            </a:r>
            <a:endParaRPr lang="hu-HU" dirty="0"/>
          </a:p>
          <a:p>
            <a:pPr>
              <a:spcBef>
                <a:spcPts val="1200"/>
              </a:spcBef>
            </a:pP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57695"/>
              </p:ext>
            </p:extLst>
          </p:nvPr>
        </p:nvGraphicFramePr>
        <p:xfrm>
          <a:off x="2839679" y="716472"/>
          <a:ext cx="911225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S ChemDraw Drawing" r:id="rId3" imgW="910888" imgH="1421550" progId="ChemDraw.Document.6.0">
                  <p:embed/>
                </p:oleObj>
              </mc:Choice>
              <mc:Fallback>
                <p:oleObj name="CS ChemDraw Drawing" r:id="rId3" imgW="910888" imgH="1421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9679" y="716472"/>
                        <a:ext cx="911225" cy="142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1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83824"/>
            <a:ext cx="7536630" cy="17612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Policiklusos aromás szénhidrogének (</a:t>
            </a:r>
            <a:r>
              <a:rPr lang="hu-HU" dirty="0" err="1" smtClean="0"/>
              <a:t>Policyclic</a:t>
            </a:r>
            <a:r>
              <a:rPr lang="hu-HU" dirty="0" smtClean="0"/>
              <a:t> </a:t>
            </a:r>
            <a:r>
              <a:rPr lang="hu-HU" dirty="0" err="1"/>
              <a:t>Aromatic</a:t>
            </a:r>
            <a:r>
              <a:rPr lang="hu-HU" dirty="0"/>
              <a:t> </a:t>
            </a:r>
            <a:r>
              <a:rPr lang="hu-HU" dirty="0" err="1"/>
              <a:t>Hydrocarbons</a:t>
            </a:r>
            <a:r>
              <a:rPr lang="hu-HU" dirty="0"/>
              <a:t>,PAH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00665"/>
              </p:ext>
            </p:extLst>
          </p:nvPr>
        </p:nvGraphicFramePr>
        <p:xfrm>
          <a:off x="1365700" y="2762373"/>
          <a:ext cx="13747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S ChemDraw Drawing" r:id="rId3" imgW="1374166" imgH="817830" progId="ChemDraw.Document.6.0">
                  <p:embed/>
                </p:oleObj>
              </mc:Choice>
              <mc:Fallback>
                <p:oleObj name="CS ChemDraw Drawing" r:id="rId3" imgW="1374166" imgH="817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700" y="2762373"/>
                        <a:ext cx="1374775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678946"/>
              </p:ext>
            </p:extLst>
          </p:nvPr>
        </p:nvGraphicFramePr>
        <p:xfrm>
          <a:off x="3555206" y="2736494"/>
          <a:ext cx="2033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CS ChemDraw Drawing" r:id="rId5" imgW="2034101" imgH="819450" progId="ChemDraw.Document.6.0">
                  <p:embed/>
                </p:oleObj>
              </mc:Choice>
              <mc:Fallback>
                <p:oleObj name="CS ChemDraw Drawing" r:id="rId5" imgW="2034101" imgH="819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5206" y="2736494"/>
                        <a:ext cx="2033587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06035"/>
              </p:ext>
            </p:extLst>
          </p:nvPr>
        </p:nvGraphicFramePr>
        <p:xfrm>
          <a:off x="6213357" y="2544556"/>
          <a:ext cx="19621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CS ChemDraw Drawing" r:id="rId7" imgW="1962516" imgH="1048140" progId="ChemDraw.Document.6.0">
                  <p:embed/>
                </p:oleObj>
              </mc:Choice>
              <mc:Fallback>
                <p:oleObj name="CS ChemDraw Drawing" r:id="rId7" imgW="1962516" imgH="10481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3357" y="2544556"/>
                        <a:ext cx="19621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463134" y="3685234"/>
            <a:ext cx="1117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naftalin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89032" y="3650730"/>
            <a:ext cx="134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antracén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518170" y="3684597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fenantrén</a:t>
            </a:r>
            <a:endParaRPr lang="hu-HU" sz="2000" dirty="0"/>
          </a:p>
        </p:txBody>
      </p:sp>
      <p:sp>
        <p:nvSpPr>
          <p:cNvPr id="11" name="Tartalom helye 2"/>
          <p:cNvSpPr>
            <a:spLocks noGrp="1"/>
          </p:cNvSpPr>
          <p:nvPr>
            <p:ph idx="1"/>
          </p:nvPr>
        </p:nvSpPr>
        <p:spPr>
          <a:xfrm>
            <a:off x="500373" y="4051087"/>
            <a:ext cx="8201667" cy="25021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/>
              <a:t>hidrogénatomok száma kisebb, mint a szénatomoké</a:t>
            </a:r>
            <a:r>
              <a:rPr lang="hu-HU" dirty="0" smtClean="0"/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Előfordulásuk</a:t>
            </a:r>
            <a:r>
              <a:rPr lang="hu-HU" dirty="0"/>
              <a:t>: pl. koromban, </a:t>
            </a:r>
            <a:r>
              <a:rPr lang="hu-HU" dirty="0" smtClean="0"/>
              <a:t>kátrányban.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Számos </a:t>
            </a:r>
            <a:r>
              <a:rPr lang="hu-HU" dirty="0"/>
              <a:t>PAH állatkísérletekben bizonyítottan rákkeltő.  </a:t>
            </a:r>
          </a:p>
        </p:txBody>
      </p:sp>
    </p:spTree>
    <p:extLst>
      <p:ext uri="{BB962C8B-B14F-4D97-AF65-F5344CB8AC3E}">
        <p14:creationId xmlns:p14="http://schemas.microsoft.com/office/powerpoint/2010/main" val="11519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630868"/>
            <a:ext cx="7024744" cy="1143000"/>
          </a:xfrm>
        </p:spPr>
        <p:txBody>
          <a:bodyPr/>
          <a:lstStyle/>
          <a:p>
            <a:r>
              <a:rPr lang="hu-HU" dirty="0" smtClean="0"/>
              <a:t>Naftalin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1354" y="2323652"/>
            <a:ext cx="6777317" cy="350897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Fehér színű, jellegzetes </a:t>
            </a:r>
            <a:r>
              <a:rPr lang="hu-HU" dirty="0"/>
              <a:t>(molyirtó)szagú</a:t>
            </a:r>
            <a:r>
              <a:rPr lang="hu-HU" dirty="0" smtClean="0"/>
              <a:t>, alacsony </a:t>
            </a:r>
            <a:r>
              <a:rPr lang="hu-HU" i="1" dirty="0" err="1" smtClean="0"/>
              <a:t>op</a:t>
            </a:r>
            <a:r>
              <a:rPr lang="hu-HU" dirty="0" err="1" smtClean="0"/>
              <a:t>-ú</a:t>
            </a:r>
            <a:r>
              <a:rPr lang="hu-HU" dirty="0" smtClean="0"/>
              <a:t>, kristályos vegyület.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Könnyen szublimál.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Szerves oldószerekben jól oldódik, kormozó lánggal ég.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hu-HU" dirty="0" smtClean="0"/>
              <a:t>Festékek, gyógyszerek alapanyaga.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hu-HU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0810"/>
              </p:ext>
            </p:extLst>
          </p:nvPr>
        </p:nvGraphicFramePr>
        <p:xfrm>
          <a:off x="3574062" y="1087108"/>
          <a:ext cx="13747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CS ChemDraw Drawing" r:id="rId3" imgW="1374166" imgH="817830" progId="ChemDraw.Document.6.0">
                  <p:embed/>
                </p:oleObj>
              </mc:Choice>
              <mc:Fallback>
                <p:oleObj name="CS ChemDraw Drawing" r:id="rId3" imgW="1374166" imgH="817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4062" y="1087108"/>
                        <a:ext cx="1374775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4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02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</a:t>
            </a:r>
            <a:r>
              <a:rPr lang="hu-HU" baseline="-25000" dirty="0" smtClean="0"/>
              <a:t>6</a:t>
            </a:r>
            <a:r>
              <a:rPr lang="hu-HU" dirty="0" smtClean="0"/>
              <a:t>H</a:t>
            </a:r>
            <a:r>
              <a:rPr lang="hu-HU" baseline="-25000" dirty="0" smtClean="0"/>
              <a:t>6</a:t>
            </a:r>
            <a:r>
              <a:rPr lang="hu-HU" dirty="0" smtClean="0"/>
              <a:t> nyílt láncú vagy gyűrűs?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580112" y="10734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79057"/>
              </p:ext>
            </p:extLst>
          </p:nvPr>
        </p:nvGraphicFramePr>
        <p:xfrm>
          <a:off x="1403648" y="2996952"/>
          <a:ext cx="2876679" cy="22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S ChemDraw Drawing" r:id="rId3" imgW="2329626" imgH="179550" progId="ChemDraw.Document.6.0">
                  <p:embed/>
                </p:oleObj>
              </mc:Choice>
              <mc:Fallback>
                <p:oleObj name="CS ChemDraw Drawing" r:id="rId3" imgW="2329626" imgH="179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996952"/>
                        <a:ext cx="2876679" cy="221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197814"/>
              </p:ext>
            </p:extLst>
          </p:nvPr>
        </p:nvGraphicFramePr>
        <p:xfrm>
          <a:off x="4860032" y="2875471"/>
          <a:ext cx="2641372" cy="6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S ChemDraw Drawing" r:id="rId5" imgW="2137832" imgH="507060" progId="ChemDraw.Document.6.0">
                  <p:embed/>
                </p:oleObj>
              </mc:Choice>
              <mc:Fallback>
                <p:oleObj name="CS ChemDraw Drawing" r:id="rId5" imgW="2137832" imgH="507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2875471"/>
                        <a:ext cx="2641372" cy="62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806917"/>
              </p:ext>
            </p:extLst>
          </p:nvPr>
        </p:nvGraphicFramePr>
        <p:xfrm>
          <a:off x="1907704" y="4509120"/>
          <a:ext cx="5044491" cy="104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S ChemDraw Drawing" r:id="rId7" imgW="3954206" imgH="819450" progId="ChemDraw.Document.6.0">
                  <p:embed/>
                </p:oleObj>
              </mc:Choice>
              <mc:Fallback>
                <p:oleObj name="CS ChemDraw Drawing" r:id="rId7" imgW="3954206" imgH="819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4509120"/>
                        <a:ext cx="5044491" cy="1044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13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Hogyan kapcsolódik Kekulé neve az előbbi kérdésekhez?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3026459" cy="351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1670050" y="6597352"/>
            <a:ext cx="73954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000" dirty="0" smtClean="0"/>
              <a:t>Kép forrása</a:t>
            </a:r>
            <a:r>
              <a:rPr lang="hu-HU" sz="1000" dirty="0"/>
              <a:t>:  </a:t>
            </a:r>
            <a:r>
              <a:rPr lang="hu-HU" sz="1000" dirty="0">
                <a:hlinkClick r:id="rId3"/>
              </a:rPr>
              <a:t>https://hu.wikipedia.org/wiki/August_Kekul%C3%A9#/</a:t>
            </a:r>
            <a:r>
              <a:rPr lang="hu-HU" sz="1000" dirty="0" smtClean="0">
                <a:hlinkClick r:id="rId3"/>
              </a:rPr>
              <a:t>media/File:Frkekul%C3%A9.jpg</a:t>
            </a:r>
            <a:r>
              <a:rPr lang="hu-HU" sz="1000" dirty="0" smtClean="0"/>
              <a:t> (2015-06-30)</a:t>
            </a:r>
            <a:endParaRPr lang="hu-HU" sz="1000" dirty="0"/>
          </a:p>
        </p:txBody>
      </p:sp>
      <p:sp>
        <p:nvSpPr>
          <p:cNvPr id="8" name="Téglalap 7"/>
          <p:cNvSpPr/>
          <p:nvPr/>
        </p:nvSpPr>
        <p:spPr>
          <a:xfrm>
            <a:off x="3347864" y="6021288"/>
            <a:ext cx="2483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/>
              <a:t>Friedrich August </a:t>
            </a:r>
            <a:r>
              <a:rPr lang="hu-HU" sz="1600" dirty="0" smtClean="0"/>
              <a:t>Kekulé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580112" y="10734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Aromás szénhidrogének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47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greenplanetpaints.com/images/homepage/circl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65" y="4181671"/>
            <a:ext cx="3419872" cy="1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83481" y="1702549"/>
            <a:ext cx="26997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sz="2200" b="1" dirty="0" smtClean="0"/>
              <a:t>Szénhidrogének</a:t>
            </a:r>
          </a:p>
        </p:txBody>
      </p:sp>
      <p:sp>
        <p:nvSpPr>
          <p:cNvPr id="6" name="Téglalap 7"/>
          <p:cNvSpPr>
            <a:spLocks noChangeArrowheads="1"/>
          </p:cNvSpPr>
          <p:nvPr/>
        </p:nvSpPr>
        <p:spPr bwMode="auto">
          <a:xfrm>
            <a:off x="107504" y="592102"/>
            <a:ext cx="8730555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algn="ctr">
              <a:lnSpc>
                <a:spcPct val="150000"/>
              </a:lnSpc>
            </a:pP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szénvegyületek </a:t>
            </a:r>
            <a:r>
              <a:rPr lang="hu-H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csoportosítása</a:t>
            </a:r>
            <a:endParaRPr lang="hu-H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95230" y="1700808"/>
            <a:ext cx="4124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sz="2200" b="1" dirty="0" err="1" smtClean="0"/>
              <a:t>Heteroatomos</a:t>
            </a:r>
            <a:r>
              <a:rPr lang="hu-HU" sz="2200" b="1" dirty="0" smtClean="0"/>
              <a:t> szénvegyületek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83481" y="2361654"/>
            <a:ext cx="2952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Telített szénhidrogének</a:t>
            </a:r>
          </a:p>
          <a:p>
            <a:pPr marL="0" indent="0" algn="ctr" eaLnBrk="1" hangingPunct="1"/>
            <a:r>
              <a:rPr lang="hu-HU" dirty="0" smtClean="0"/>
              <a:t>csak egyszeres </a:t>
            </a:r>
            <a:r>
              <a:rPr lang="hu-HU" dirty="0"/>
              <a:t>szén-szén </a:t>
            </a:r>
            <a:r>
              <a:rPr lang="hu-HU" dirty="0" smtClean="0"/>
              <a:t>kötés</a:t>
            </a:r>
            <a:endParaRPr lang="hu-HU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83481" y="3441774"/>
            <a:ext cx="3059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Telítetlen szénhidrogének</a:t>
            </a:r>
          </a:p>
          <a:p>
            <a:pPr marL="0" indent="0" algn="ctr" eaLnBrk="1" hangingPunct="1"/>
            <a:r>
              <a:rPr lang="hu-HU" dirty="0" smtClean="0"/>
              <a:t>többszörös </a:t>
            </a:r>
            <a:r>
              <a:rPr lang="hu-HU" dirty="0"/>
              <a:t>szén-szén </a:t>
            </a:r>
            <a:r>
              <a:rPr lang="hu-HU" dirty="0" smtClean="0"/>
              <a:t>kötés</a:t>
            </a:r>
            <a:endParaRPr lang="hu-HU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83481" y="4415554"/>
            <a:ext cx="2916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hu-HU" b="1" dirty="0" smtClean="0"/>
              <a:t>Aromás szénhidrogének</a:t>
            </a:r>
          </a:p>
          <a:p>
            <a:pPr marL="0" indent="0" algn="ctr" eaLnBrk="1" hangingPunct="1"/>
            <a:r>
              <a:rPr lang="hu-HU" dirty="0" smtClean="0"/>
              <a:t>gyűrűsen delokalizált </a:t>
            </a:r>
          </a:p>
          <a:p>
            <a:pPr marL="0" indent="0" algn="ctr" eaLnBrk="1" hangingPunct="1"/>
            <a:r>
              <a:rPr lang="hu-HU" dirty="0" err="1" smtClean="0">
                <a:latin typeface="Symbol" panose="05050102010706020507" pitchFamily="18" charset="2"/>
              </a:rPr>
              <a:t>p</a:t>
            </a:r>
            <a:r>
              <a:rPr lang="hu-HU" dirty="0" err="1" smtClean="0"/>
              <a:t>-elektronrendszer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11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benzol</a:t>
            </a:r>
            <a:endParaRPr lang="hu-HU" b="1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437497" y="2441138"/>
            <a:ext cx="2232000" cy="2232000"/>
            <a:chOff x="4949665" y="928970"/>
            <a:chExt cx="2232000" cy="2232000"/>
          </a:xfrm>
        </p:grpSpPr>
        <p:sp>
          <p:nvSpPr>
            <p:cNvPr id="4" name="Téglalap 3"/>
            <p:cNvSpPr/>
            <p:nvPr/>
          </p:nvSpPr>
          <p:spPr>
            <a:xfrm>
              <a:off x="4949665" y="928970"/>
              <a:ext cx="2232000" cy="22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3" name="Objektum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734358"/>
                </p:ext>
              </p:extLst>
            </p:nvPr>
          </p:nvGraphicFramePr>
          <p:xfrm>
            <a:off x="5251682" y="1124744"/>
            <a:ext cx="1639200" cy="1866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Chem3D XML" r:id="rId3" imgW="3990944" imgH="4543560" progId="Chem3D.Document.9">
                    <p:embed/>
                  </p:oleObj>
                </mc:Choice>
                <mc:Fallback>
                  <p:oleObj name="Chem3D XML" r:id="rId3" imgW="3990944" imgH="4543560" progId="Chem3D.Document.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51682" y="1124744"/>
                          <a:ext cx="1639200" cy="18661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88432"/>
              </p:ext>
            </p:extLst>
          </p:nvPr>
        </p:nvGraphicFramePr>
        <p:xfrm>
          <a:off x="4214812" y="1380407"/>
          <a:ext cx="714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S ChemDraw Drawing" r:id="rId5" imgW="714231" imgH="819450" progId="ChemDraw.Document.6.0">
                  <p:embed/>
                </p:oleObj>
              </mc:Choice>
              <mc:Fallback>
                <p:oleObj name="CS ChemDraw Drawing" r:id="rId5" imgW="714231" imgH="819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4812" y="1380407"/>
                        <a:ext cx="71437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77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5791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benzol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Színtelen, jellegzetes szagú folyadék.</a:t>
            </a:r>
          </a:p>
          <a:p>
            <a:r>
              <a:rPr lang="hu-HU" dirty="0" smtClean="0"/>
              <a:t>Sűrűsége </a:t>
            </a:r>
            <a:r>
              <a:rPr lang="hu-HU" dirty="0"/>
              <a:t>kisebb mint a </a:t>
            </a:r>
            <a:r>
              <a:rPr lang="hu-HU" dirty="0" smtClean="0"/>
              <a:t>vízé.</a:t>
            </a:r>
            <a:endParaRPr lang="hu-HU" dirty="0"/>
          </a:p>
          <a:p>
            <a:r>
              <a:rPr lang="hu-HU" i="1" dirty="0" smtClean="0"/>
              <a:t>Op</a:t>
            </a:r>
            <a:r>
              <a:rPr lang="hu-HU" i="1" dirty="0"/>
              <a:t>.</a:t>
            </a:r>
            <a:r>
              <a:rPr lang="hu-HU" dirty="0"/>
              <a:t>: 5,</a:t>
            </a:r>
            <a:r>
              <a:rPr lang="hu-HU" dirty="0" err="1"/>
              <a:t>5</a:t>
            </a:r>
            <a:r>
              <a:rPr lang="hu-HU" dirty="0"/>
              <a:t> °</a:t>
            </a:r>
            <a:r>
              <a:rPr lang="hu-HU" dirty="0" smtClean="0"/>
              <a:t>C; </a:t>
            </a:r>
            <a:r>
              <a:rPr lang="hu-HU" i="1" dirty="0" err="1"/>
              <a:t>fp</a:t>
            </a:r>
            <a:r>
              <a:rPr lang="hu-HU" i="1" dirty="0"/>
              <a:t>.</a:t>
            </a:r>
            <a:r>
              <a:rPr lang="hu-HU" dirty="0"/>
              <a:t>: 80,1 °</a:t>
            </a:r>
            <a:r>
              <a:rPr lang="hu-HU" dirty="0" smtClean="0"/>
              <a:t>C.</a:t>
            </a:r>
            <a:endParaRPr lang="hu-HU" dirty="0"/>
          </a:p>
          <a:p>
            <a:r>
              <a:rPr lang="hu-HU" dirty="0" smtClean="0"/>
              <a:t>Apoláris</a:t>
            </a:r>
            <a:r>
              <a:rPr lang="hu-HU" dirty="0"/>
              <a:t>, vízzel alig </a:t>
            </a:r>
            <a:r>
              <a:rPr lang="hu-HU" dirty="0" smtClean="0"/>
              <a:t>elegyedik.</a:t>
            </a:r>
            <a:endParaRPr lang="hu-HU" dirty="0"/>
          </a:p>
          <a:p>
            <a:r>
              <a:rPr lang="hu-HU" dirty="0" smtClean="0"/>
              <a:t>Alkohollal </a:t>
            </a:r>
            <a:r>
              <a:rPr lang="hu-HU" dirty="0"/>
              <a:t>és egyéb szerves oldószerekkel korlátlanul </a:t>
            </a:r>
            <a:r>
              <a:rPr lang="hu-HU" dirty="0" smtClean="0"/>
              <a:t>elegyedik.</a:t>
            </a:r>
          </a:p>
          <a:p>
            <a:endParaRPr lang="hu-HU" dirty="0"/>
          </a:p>
          <a:p>
            <a:r>
              <a:rPr lang="hu-HU" b="1" dirty="0"/>
              <a:t>Mérgező, rákkeltő!!!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83083"/>
              </p:ext>
            </p:extLst>
          </p:nvPr>
        </p:nvGraphicFramePr>
        <p:xfrm>
          <a:off x="4572000" y="5003321"/>
          <a:ext cx="817000" cy="118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S ChemDraw Drawing" r:id="rId3" imgW="1293667" imgH="1869750" progId="ChemDraw.Document.6.0">
                  <p:embed/>
                </p:oleObj>
              </mc:Choice>
              <mc:Fallback>
                <p:oleObj name="CS ChemDraw Drawing" r:id="rId3" imgW="1293667" imgH="1869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5003321"/>
                        <a:ext cx="817000" cy="1180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5" y="1968699"/>
            <a:ext cx="1014479" cy="202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1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5057"/>
              </p:ext>
            </p:extLst>
          </p:nvPr>
        </p:nvGraphicFramePr>
        <p:xfrm>
          <a:off x="6018746" y="4238707"/>
          <a:ext cx="2878516" cy="1691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398059"/>
                <a:gridCol w="1480457"/>
              </a:tblGrid>
              <a:tr h="370840">
                <a:tc>
                  <a:txBody>
                    <a:bodyPr/>
                    <a:lstStyle/>
                    <a:p>
                      <a:endParaRPr lang="hu-H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Kötéshossz</a:t>
                      </a:r>
                      <a:r>
                        <a:rPr lang="hu-H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u-HU" sz="1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hu-H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alkán</a:t>
                      </a:r>
                      <a:endParaRPr lang="hu-H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C=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alkén</a:t>
                      </a:r>
                      <a:endParaRPr lang="hu-H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aromás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Egyenes összekötő 5"/>
          <p:cNvCxnSpPr/>
          <p:nvPr/>
        </p:nvCxnSpPr>
        <p:spPr>
          <a:xfrm>
            <a:off x="6264552" y="5707380"/>
            <a:ext cx="11049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39244"/>
              </p:ext>
            </p:extLst>
          </p:nvPr>
        </p:nvGraphicFramePr>
        <p:xfrm>
          <a:off x="6026079" y="4237307"/>
          <a:ext cx="2872954" cy="16916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392497"/>
                <a:gridCol w="1480457"/>
              </a:tblGrid>
              <a:tr h="370840">
                <a:tc>
                  <a:txBody>
                    <a:bodyPr/>
                    <a:lstStyle/>
                    <a:p>
                      <a:endParaRPr lang="hu-H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Kötéshossz</a:t>
                      </a:r>
                      <a:r>
                        <a:rPr lang="hu-H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u-HU" sz="16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  <a:r>
                        <a:rPr lang="hu-H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u-H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alkán</a:t>
                      </a:r>
                      <a:endParaRPr lang="hu-H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C=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alkén</a:t>
                      </a:r>
                      <a:endParaRPr lang="hu-HU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15218"/>
            <a:ext cx="7024744" cy="1143000"/>
          </a:xfrm>
        </p:spPr>
        <p:txBody>
          <a:bodyPr/>
          <a:lstStyle/>
          <a:p>
            <a:r>
              <a:rPr lang="hu-HU" dirty="0" smtClean="0"/>
              <a:t>A benzol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5" y="1751123"/>
            <a:ext cx="5711598" cy="450302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dirty="0" smtClean="0"/>
              <a:t>A benzol gyűrűs molekulája síkalkatú (a molekula minden atomja egy síkban helyezkedik el).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Kötésszögek</a:t>
            </a:r>
            <a:r>
              <a:rPr lang="hu-HU" dirty="0"/>
              <a:t>: 120°</a:t>
            </a:r>
          </a:p>
          <a:p>
            <a:pPr>
              <a:spcAft>
                <a:spcPts val="600"/>
              </a:spcAft>
            </a:pPr>
            <a:r>
              <a:rPr lang="hu-HU" dirty="0" smtClean="0"/>
              <a:t>Minden </a:t>
            </a:r>
            <a:r>
              <a:rPr lang="hu-HU" dirty="0"/>
              <a:t>C–</a:t>
            </a:r>
            <a:r>
              <a:rPr lang="hu-HU" dirty="0" err="1"/>
              <a:t>C</a:t>
            </a:r>
            <a:r>
              <a:rPr lang="hu-HU" dirty="0"/>
              <a:t> kötéshossz </a:t>
            </a:r>
            <a:r>
              <a:rPr lang="hu-HU" dirty="0" smtClean="0"/>
              <a:t>azonos.</a:t>
            </a:r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A </a:t>
            </a:r>
            <a:r>
              <a:rPr lang="hu-HU" dirty="0" err="1">
                <a:latin typeface="Symbol" panose="05050102010706020507" pitchFamily="18" charset="2"/>
              </a:rPr>
              <a:t>p</a:t>
            </a:r>
            <a:r>
              <a:rPr lang="hu-HU" dirty="0" err="1"/>
              <a:t>-elektronok</a:t>
            </a:r>
            <a:r>
              <a:rPr lang="hu-HU" dirty="0"/>
              <a:t> egyenletesen oszlanak el a C-atomok által alkotott hatszög alatt és </a:t>
            </a:r>
            <a:r>
              <a:rPr lang="hu-HU" dirty="0" smtClean="0"/>
              <a:t>felett, ez </a:t>
            </a:r>
            <a:r>
              <a:rPr lang="hu-HU" dirty="0"/>
              <a:t>az </a:t>
            </a:r>
            <a:r>
              <a:rPr lang="hu-HU" i="1" dirty="0" smtClean="0"/>
              <a:t>ún</a:t>
            </a:r>
            <a:r>
              <a:rPr lang="hu-HU" dirty="0"/>
              <a:t>. </a:t>
            </a:r>
            <a:r>
              <a:rPr lang="hu-HU" b="1" i="1" dirty="0"/>
              <a:t>delokalizált </a:t>
            </a:r>
            <a:r>
              <a:rPr lang="hu-HU" b="1" i="1" dirty="0" smtClean="0"/>
              <a:t>elektronrendszer</a:t>
            </a:r>
            <a:r>
              <a:rPr lang="hu-HU" dirty="0" smtClean="0"/>
              <a:t>).</a:t>
            </a:r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6687979" y="1512159"/>
            <a:ext cx="2232000" cy="2232000"/>
            <a:chOff x="4949665" y="928970"/>
            <a:chExt cx="2232000" cy="2232000"/>
          </a:xfrm>
        </p:grpSpPr>
        <p:sp>
          <p:nvSpPr>
            <p:cNvPr id="11" name="Téglalap 10"/>
            <p:cNvSpPr/>
            <p:nvPr/>
          </p:nvSpPr>
          <p:spPr>
            <a:xfrm>
              <a:off x="4949665" y="928970"/>
              <a:ext cx="2232000" cy="2232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aphicFrame>
          <p:nvGraphicFramePr>
            <p:cNvPr id="12" name="Objektum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4011886"/>
                </p:ext>
              </p:extLst>
            </p:nvPr>
          </p:nvGraphicFramePr>
          <p:xfrm>
            <a:off x="5251682" y="1124744"/>
            <a:ext cx="1639200" cy="18661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Chem3D XML" r:id="rId3" imgW="3990944" imgH="4543560" progId="Chem3D.Document.9">
                    <p:embed/>
                  </p:oleObj>
                </mc:Choice>
                <mc:Fallback>
                  <p:oleObj name="Chem3D XML" r:id="rId3" imgW="3990944" imgH="4543560" progId="Chem3D.Document.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251682" y="1124744"/>
                          <a:ext cx="1639200" cy="18661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zövegdoboz 3"/>
          <p:cNvSpPr txBox="1"/>
          <p:nvPr/>
        </p:nvSpPr>
        <p:spPr>
          <a:xfrm>
            <a:off x="6973252" y="175112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120°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497597" y="244349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120°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4" name="Ív 13"/>
          <p:cNvSpPr>
            <a:spLocks noChangeAspect="1"/>
          </p:cNvSpPr>
          <p:nvPr/>
        </p:nvSpPr>
        <p:spPr>
          <a:xfrm rot="20215390">
            <a:off x="7573887" y="2779669"/>
            <a:ext cx="443107" cy="443107"/>
          </a:xfrm>
          <a:prstGeom prst="arc">
            <a:avLst>
              <a:gd name="adj1" fmla="val 13748683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Ív 15"/>
          <p:cNvSpPr>
            <a:spLocks noChangeAspect="1"/>
          </p:cNvSpPr>
          <p:nvPr/>
        </p:nvSpPr>
        <p:spPr>
          <a:xfrm rot="17094413">
            <a:off x="7483067" y="1950657"/>
            <a:ext cx="443107" cy="443107"/>
          </a:xfrm>
          <a:prstGeom prst="arc">
            <a:avLst>
              <a:gd name="adj1" fmla="val 13748683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699667" y="6030545"/>
            <a:ext cx="5952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Hányszoros</a:t>
            </a:r>
            <a:r>
              <a:rPr lang="en-US" dirty="0"/>
              <a:t> </a:t>
            </a:r>
            <a:r>
              <a:rPr lang="en-US" dirty="0" err="1"/>
              <a:t>szén-szén</a:t>
            </a:r>
            <a:r>
              <a:rPr lang="en-US" dirty="0"/>
              <a:t> </a:t>
            </a:r>
            <a:r>
              <a:rPr lang="en-US" dirty="0" err="1"/>
              <a:t>kötés</a:t>
            </a:r>
            <a:r>
              <a:rPr lang="en-US" dirty="0"/>
              <a:t> van </a:t>
            </a:r>
            <a:r>
              <a:rPr lang="en-US" dirty="0" err="1"/>
              <a:t>vajon</a:t>
            </a:r>
            <a:r>
              <a:rPr lang="en-US" dirty="0"/>
              <a:t> a </a:t>
            </a:r>
            <a:r>
              <a:rPr lang="en-US" dirty="0" err="1"/>
              <a:t>benzolban</a:t>
            </a:r>
            <a:r>
              <a:rPr lang="en-US" dirty="0"/>
              <a:t>?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5580112" y="107340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637</TotalTime>
  <Words>729</Words>
  <Application>Microsoft Office PowerPoint</Application>
  <PresentationFormat>Diavetítés a képernyőre (4:3 oldalarány)</PresentationFormat>
  <Paragraphs>141</Paragraphs>
  <Slides>24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Austin</vt:lpstr>
      <vt:lpstr>Office-téma</vt:lpstr>
      <vt:lpstr>CS ChemDraw Drawing</vt:lpstr>
      <vt:lpstr>Chem3D XML</vt:lpstr>
      <vt:lpstr>Aromás szénhidrogének</vt:lpstr>
      <vt:lpstr>Telített, vagy telítetlen?</vt:lpstr>
      <vt:lpstr>C6H6 nyílt láncú vagy gyűrűs?</vt:lpstr>
      <vt:lpstr>Hogyan kapcsolódik Kekulé neve az előbbi kérdésekhez?</vt:lpstr>
      <vt:lpstr>Aromás szénhidrogének</vt:lpstr>
      <vt:lpstr>PowerPoint bemutató</vt:lpstr>
      <vt:lpstr>A benzol</vt:lpstr>
      <vt:lpstr>A benzol fizikai tulajdonságai</vt:lpstr>
      <vt:lpstr>A benzol szerkezete</vt:lpstr>
      <vt:lpstr>A benzol kémiai tulajdonságai</vt:lpstr>
      <vt:lpstr>A benzol előfordulása, előállítás és felhasználása</vt:lpstr>
      <vt:lpstr>Mik azok az aromás vegyületek?</vt:lpstr>
      <vt:lpstr>Az aromás vegyületek típusai</vt:lpstr>
      <vt:lpstr>Hückel-szabály</vt:lpstr>
      <vt:lpstr>Aromás sajátosságok</vt:lpstr>
      <vt:lpstr>Izoméria</vt:lpstr>
      <vt:lpstr>Az aromás szénhidrogének általános fizikai tulajdonságai</vt:lpstr>
      <vt:lpstr>Az aromás szénhidrogének jellegzetes kémiai reakciói</vt:lpstr>
      <vt:lpstr>Az aromás vegyületek néhány képviselője</vt:lpstr>
      <vt:lpstr>Toluol</vt:lpstr>
      <vt:lpstr>Sztirol</vt:lpstr>
      <vt:lpstr>Policiklusos aromás szénhidrogének (Policyclic Aromatic Hydrocarbons,PAH)</vt:lpstr>
      <vt:lpstr>Naftalin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Aromás szénhidrogének</dc:title>
  <dc:creator>F</dc:creator>
  <cp:lastModifiedBy>F</cp:lastModifiedBy>
  <cp:revision>56</cp:revision>
  <dcterms:created xsi:type="dcterms:W3CDTF">2013-12-08T20:38:55Z</dcterms:created>
  <dcterms:modified xsi:type="dcterms:W3CDTF">2015-09-04T22:17:32Z</dcterms:modified>
</cp:coreProperties>
</file>