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40"/>
  </p:notesMasterIdLst>
  <p:sldIdLst>
    <p:sldId id="323" r:id="rId4"/>
    <p:sldId id="257" r:id="rId5"/>
    <p:sldId id="256" r:id="rId6"/>
    <p:sldId id="262" r:id="rId7"/>
    <p:sldId id="264" r:id="rId8"/>
    <p:sldId id="265" r:id="rId9"/>
    <p:sldId id="276" r:id="rId10"/>
    <p:sldId id="325" r:id="rId11"/>
    <p:sldId id="266" r:id="rId12"/>
    <p:sldId id="268" r:id="rId13"/>
    <p:sldId id="278" r:id="rId14"/>
    <p:sldId id="267" r:id="rId15"/>
    <p:sldId id="286" r:id="rId16"/>
    <p:sldId id="279" r:id="rId17"/>
    <p:sldId id="263" r:id="rId18"/>
    <p:sldId id="274" r:id="rId19"/>
    <p:sldId id="305" r:id="rId20"/>
    <p:sldId id="285" r:id="rId21"/>
    <p:sldId id="273" r:id="rId22"/>
    <p:sldId id="299" r:id="rId23"/>
    <p:sldId id="300" r:id="rId24"/>
    <p:sldId id="301" r:id="rId25"/>
    <p:sldId id="302" r:id="rId26"/>
    <p:sldId id="321" r:id="rId27"/>
    <p:sldId id="306" r:id="rId28"/>
    <p:sldId id="312" r:id="rId29"/>
    <p:sldId id="313" r:id="rId30"/>
    <p:sldId id="316" r:id="rId31"/>
    <p:sldId id="322" r:id="rId32"/>
    <p:sldId id="310" r:id="rId33"/>
    <p:sldId id="311" r:id="rId34"/>
    <p:sldId id="317" r:id="rId35"/>
    <p:sldId id="318" r:id="rId36"/>
    <p:sldId id="314" r:id="rId37"/>
    <p:sldId id="320" r:id="rId38"/>
    <p:sldId id="324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CC0099"/>
    <a:srgbClr val="3333CC"/>
    <a:srgbClr val="0099FF"/>
    <a:srgbClr val="FFFF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 snapToGrid="0">
      <p:cViewPr varScale="1">
        <p:scale>
          <a:sx n="67" d="100"/>
          <a:sy n="67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C46D-C04F-4F82-AD8D-4EF785670675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A268C-1384-4AA1-8FE3-6CE647BB37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90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268C-1384-4AA1-8FE3-6CE647BB372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66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268C-1384-4AA1-8FE3-6CE647BB372C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35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8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7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6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1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2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64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340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7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193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40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5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51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5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2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69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12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6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16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72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4675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5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0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77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064370-79FD-4C89-9430-53D5710399B5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CDD14E-5DC6-4E8F-BB9B-E2C7792D80CD}" type="datetimeFigureOut">
              <a:rPr lang="hu-HU" smtClean="0"/>
              <a:t>2015.09.05.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hyperlink" Target="https://en.wikipedia.org/wiki/List_of_countries_by_natural_gas_production" TargetMode="External"/><Relationship Id="rId5" Type="http://schemas.openxmlformats.org/officeDocument/2006/relationships/image" Target="../media/image35.png"/><Relationship Id="rId10" Type="http://schemas.openxmlformats.org/officeDocument/2006/relationships/hyperlink" Target="https://en.wikipedia.org/wiki/List_of_countries_by_oil_production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troleu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624736" cy="1440160"/>
          </a:xfrm>
        </p:spPr>
        <p:txBody>
          <a:bodyPr/>
          <a:lstStyle/>
          <a:p>
            <a:r>
              <a:rPr lang="hu-HU" dirty="0" smtClean="0"/>
              <a:t>telített szénhidrogének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16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1586542"/>
            <a:ext cx="7488832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Elnevezés szabályai: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849807" y="2099142"/>
            <a:ext cx="7178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A leghosszabb szénláncot kiválasztjuk és megszámozzuk úgy, hogy 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elágazásként szereplő oldalcsoportok a lehető legkisebb számot kapják.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49807" y="4581128"/>
            <a:ext cx="717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oldalcsoportokat az alaplánc neve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előtt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ábécérendben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soroljuk fel a helyzetüket megadó számmal együtt.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Elágazó szénláncú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552" y="1184090"/>
            <a:ext cx="7488832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/>
              <a:t>Elnevezés: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27395" y="42277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3333CC"/>
                </a:solidFill>
              </a:rPr>
              <a:t>1</a:t>
            </a:r>
            <a:endParaRPr lang="hu-HU" sz="2000" dirty="0">
              <a:solidFill>
                <a:srgbClr val="3333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539085" y="31619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3333CC"/>
                </a:solidFill>
              </a:rPr>
              <a:t>3</a:t>
            </a:r>
            <a:endParaRPr lang="hu-HU" sz="2000" dirty="0">
              <a:solidFill>
                <a:srgbClr val="3333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27389" y="384375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3333CC"/>
                </a:solidFill>
              </a:rPr>
              <a:t>2</a:t>
            </a:r>
            <a:endParaRPr lang="hu-HU" sz="2000" dirty="0">
              <a:solidFill>
                <a:srgbClr val="3333CC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904075" y="31596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3333CC"/>
                </a:solidFill>
              </a:rPr>
              <a:t>4</a:t>
            </a:r>
            <a:endParaRPr lang="hu-HU" sz="2000" dirty="0">
              <a:solidFill>
                <a:srgbClr val="3333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356846" y="31596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3333CC"/>
                </a:solidFill>
              </a:rPr>
              <a:t>5</a:t>
            </a:r>
            <a:endParaRPr lang="hu-HU" sz="2000" dirty="0">
              <a:solidFill>
                <a:srgbClr val="3333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724947" y="31628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3333CC"/>
                </a:solidFill>
              </a:rPr>
              <a:t>6</a:t>
            </a:r>
            <a:endParaRPr lang="hu-HU" sz="2000" dirty="0">
              <a:solidFill>
                <a:srgbClr val="3333CC"/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710270" y="3418887"/>
            <a:ext cx="3100529" cy="1244240"/>
            <a:chOff x="1617133" y="3876105"/>
            <a:chExt cx="3100529" cy="1244240"/>
          </a:xfrm>
        </p:grpSpPr>
        <p:sp>
          <p:nvSpPr>
            <p:cNvPr id="6" name="Szövegdoboz 5"/>
            <p:cNvSpPr txBox="1"/>
            <p:nvPr/>
          </p:nvSpPr>
          <p:spPr>
            <a:xfrm>
              <a:off x="1617133" y="3876105"/>
              <a:ext cx="3100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CH</a:t>
              </a:r>
              <a:r>
                <a:rPr lang="hu-HU" sz="2400" baseline="-25000" dirty="0" smtClean="0">
                  <a:solidFill>
                    <a:srgbClr val="3333CC"/>
                  </a:solidFill>
                </a:rPr>
                <a:t>3</a:t>
              </a:r>
              <a:r>
                <a:rPr lang="hu-HU" sz="2400" dirty="0" smtClean="0">
                  <a:solidFill>
                    <a:srgbClr val="3333CC"/>
                  </a:solidFill>
                </a:rPr>
                <a:t>–CH</a:t>
              </a:r>
              <a:r>
                <a:rPr lang="hu-HU" sz="2400" baseline="-25000" dirty="0" smtClean="0">
                  <a:solidFill>
                    <a:srgbClr val="3333CC"/>
                  </a:solidFill>
                </a:rPr>
                <a:t>2</a:t>
              </a:r>
              <a:r>
                <a:rPr lang="hu-HU" sz="2400" dirty="0" smtClean="0">
                  <a:solidFill>
                    <a:srgbClr val="3333CC"/>
                  </a:solidFill>
                </a:rPr>
                <a:t>–</a:t>
              </a:r>
              <a:r>
                <a:rPr lang="hu-HU" sz="2400" dirty="0" err="1" smtClean="0">
                  <a:solidFill>
                    <a:srgbClr val="3333CC"/>
                  </a:solidFill>
                </a:rPr>
                <a:t>CH</a:t>
              </a:r>
              <a:r>
                <a:rPr lang="hu-HU" sz="2400" baseline="-25000" dirty="0" err="1" smtClean="0">
                  <a:solidFill>
                    <a:srgbClr val="3333CC"/>
                  </a:solidFill>
                </a:rPr>
                <a:t>2</a:t>
              </a:r>
              <a:r>
                <a:rPr lang="hu-HU" sz="2400" dirty="0" smtClean="0">
                  <a:solidFill>
                    <a:srgbClr val="3333CC"/>
                  </a:solidFill>
                </a:rPr>
                <a:t>–CH</a:t>
              </a:r>
              <a:r>
                <a:rPr lang="hu-HU" sz="2400" dirty="0" smtClean="0">
                  <a:solidFill>
                    <a:srgbClr val="FF0000"/>
                  </a:solidFill>
                </a:rPr>
                <a:t>–CH</a:t>
              </a:r>
              <a:r>
                <a:rPr lang="hu-HU" sz="2400" baseline="-25000" dirty="0" smtClean="0">
                  <a:solidFill>
                    <a:srgbClr val="FF0000"/>
                  </a:solidFill>
                </a:rPr>
                <a:t>3</a:t>
              </a:r>
              <a:endParaRPr lang="hu-HU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 rot="5400000">
              <a:off x="3451292" y="407311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rgbClr val="3333CC"/>
                  </a:solidFill>
                </a:rPr>
                <a:t>–</a:t>
              </a: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3423688" y="4252270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CH</a:t>
              </a:r>
              <a:r>
                <a:rPr lang="hu-HU" sz="2400" baseline="-25000" dirty="0" smtClean="0">
                  <a:solidFill>
                    <a:srgbClr val="3333CC"/>
                  </a:solidFill>
                </a:rPr>
                <a:t>2</a:t>
              </a:r>
              <a:endParaRPr lang="hu-HU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 rot="5400000">
              <a:off x="3451286" y="447106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rgbClr val="3333CC"/>
                  </a:solidFill>
                </a:rPr>
                <a:t>–</a:t>
              </a: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423682" y="4658680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CH</a:t>
              </a:r>
              <a:r>
                <a:rPr lang="hu-HU" sz="2400" baseline="-25000" dirty="0" smtClean="0">
                  <a:solidFill>
                    <a:srgbClr val="3333CC"/>
                  </a:solidFill>
                </a:rPr>
                <a:t>3</a:t>
              </a:r>
              <a:endParaRPr lang="hu-HU" sz="24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5173133" y="3693347"/>
            <a:ext cx="141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3-metilhexán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603090" y="5570184"/>
            <a:ext cx="19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4-etil-2-metilhexán</a:t>
            </a:r>
            <a:endParaRPr lang="hu-HU" dirty="0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1746121" y="5281292"/>
            <a:ext cx="3506088" cy="1509073"/>
            <a:chOff x="1746121" y="5367711"/>
            <a:chExt cx="3506088" cy="1509073"/>
          </a:xfrm>
        </p:grpSpPr>
        <p:grpSp>
          <p:nvGrpSpPr>
            <p:cNvPr id="25" name="Csoportba foglalás 24"/>
            <p:cNvGrpSpPr/>
            <p:nvPr/>
          </p:nvGrpSpPr>
          <p:grpSpPr>
            <a:xfrm>
              <a:off x="1746121" y="5371125"/>
              <a:ext cx="3506088" cy="1505659"/>
              <a:chOff x="1710270" y="3159626"/>
              <a:chExt cx="3506088" cy="1505659"/>
            </a:xfrm>
          </p:grpSpPr>
          <p:sp>
            <p:nvSpPr>
              <p:cNvPr id="27" name="Szövegdoboz 26"/>
              <p:cNvSpPr txBox="1"/>
              <p:nvPr/>
            </p:nvSpPr>
            <p:spPr>
              <a:xfrm>
                <a:off x="3539085" y="316194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srgbClr val="3333CC"/>
                    </a:solidFill>
                  </a:rPr>
                  <a:t>4</a:t>
                </a:r>
                <a:endParaRPr lang="hu-HU" sz="2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9" name="Szövegdoboz 28"/>
              <p:cNvSpPr txBox="1"/>
              <p:nvPr/>
            </p:nvSpPr>
            <p:spPr>
              <a:xfrm>
                <a:off x="2904075" y="3159626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srgbClr val="3333CC"/>
                    </a:solidFill>
                  </a:rPr>
                  <a:t>3</a:t>
                </a:r>
                <a:endParaRPr lang="hu-HU" sz="2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0" name="Szövegdoboz 29"/>
              <p:cNvSpPr txBox="1"/>
              <p:nvPr/>
            </p:nvSpPr>
            <p:spPr>
              <a:xfrm>
                <a:off x="2356846" y="315966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srgbClr val="3333CC"/>
                    </a:solidFill>
                  </a:rPr>
                  <a:t>2</a:t>
                </a:r>
                <a:endParaRPr lang="hu-HU" sz="2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1" name="Szövegdoboz 30"/>
              <p:cNvSpPr txBox="1"/>
              <p:nvPr/>
            </p:nvSpPr>
            <p:spPr>
              <a:xfrm>
                <a:off x="1724947" y="316287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srgbClr val="3333CC"/>
                    </a:solidFill>
                  </a:rPr>
                  <a:t>1</a:t>
                </a:r>
                <a:endParaRPr lang="hu-HU" sz="2000" dirty="0">
                  <a:solidFill>
                    <a:srgbClr val="3333CC"/>
                  </a:solidFill>
                </a:endParaRPr>
              </a:p>
            </p:txBody>
          </p:sp>
          <p:grpSp>
            <p:nvGrpSpPr>
              <p:cNvPr id="32" name="Csoportba foglalás 31"/>
              <p:cNvGrpSpPr/>
              <p:nvPr/>
            </p:nvGrpSpPr>
            <p:grpSpPr>
              <a:xfrm>
                <a:off x="1710270" y="3418887"/>
                <a:ext cx="3506088" cy="1246398"/>
                <a:chOff x="1617133" y="3876105"/>
                <a:chExt cx="3506088" cy="1246398"/>
              </a:xfrm>
            </p:grpSpPr>
            <p:sp>
              <p:nvSpPr>
                <p:cNvPr id="33" name="Szövegdoboz 32"/>
                <p:cNvSpPr txBox="1"/>
                <p:nvPr/>
              </p:nvSpPr>
              <p:spPr>
                <a:xfrm>
                  <a:off x="1617133" y="3876105"/>
                  <a:ext cx="35060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 smtClean="0">
                      <a:solidFill>
                        <a:srgbClr val="3333CC"/>
                      </a:solidFill>
                    </a:rPr>
                    <a:t>CH</a:t>
                  </a:r>
                  <a:r>
                    <a:rPr lang="hu-HU" sz="2400" baseline="-25000" dirty="0" smtClean="0">
                      <a:solidFill>
                        <a:srgbClr val="3333CC"/>
                      </a:solidFill>
                    </a:rPr>
                    <a:t>3</a:t>
                  </a:r>
                  <a:r>
                    <a:rPr lang="hu-HU" sz="2400" dirty="0" smtClean="0">
                      <a:solidFill>
                        <a:srgbClr val="3333CC"/>
                      </a:solidFill>
                    </a:rPr>
                    <a:t>–CH–CH</a:t>
                  </a:r>
                  <a:r>
                    <a:rPr lang="hu-HU" sz="2400" baseline="-25000" dirty="0" smtClean="0">
                      <a:solidFill>
                        <a:srgbClr val="3333CC"/>
                      </a:solidFill>
                    </a:rPr>
                    <a:t>2</a:t>
                  </a:r>
                  <a:r>
                    <a:rPr lang="hu-HU" sz="2400" dirty="0" smtClean="0">
                      <a:solidFill>
                        <a:srgbClr val="3333CC"/>
                      </a:solidFill>
                    </a:rPr>
                    <a:t>–CH–CH</a:t>
                  </a:r>
                  <a:r>
                    <a:rPr lang="hu-HU" sz="2400" baseline="-25000" dirty="0" smtClean="0">
                      <a:solidFill>
                        <a:srgbClr val="3333CC"/>
                      </a:solidFill>
                    </a:rPr>
                    <a:t>2</a:t>
                  </a:r>
                  <a:r>
                    <a:rPr lang="hu-HU" sz="2400" dirty="0" smtClean="0">
                      <a:solidFill>
                        <a:srgbClr val="3333CC"/>
                      </a:solidFill>
                    </a:rPr>
                    <a:t>–CH</a:t>
                  </a:r>
                  <a:r>
                    <a:rPr lang="hu-HU" sz="2400" baseline="-25000" dirty="0" smtClean="0">
                      <a:solidFill>
                        <a:srgbClr val="3333CC"/>
                      </a:solidFill>
                    </a:rPr>
                    <a:t>3</a:t>
                  </a:r>
                  <a:endParaRPr lang="hu-HU" sz="2400" baseline="-2500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34" name="Téglalap 33"/>
                <p:cNvSpPr/>
                <p:nvPr/>
              </p:nvSpPr>
              <p:spPr>
                <a:xfrm rot="5400000">
                  <a:off x="3341221" y="4081584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hu-HU" sz="2400" dirty="0">
                      <a:solidFill>
                        <a:srgbClr val="FF0000"/>
                      </a:solidFill>
                    </a:rPr>
                    <a:t>–</a:t>
                  </a:r>
                </a:p>
              </p:txBody>
            </p:sp>
            <p:sp>
              <p:nvSpPr>
                <p:cNvPr id="35" name="Szövegdoboz 34"/>
                <p:cNvSpPr txBox="1"/>
                <p:nvPr/>
              </p:nvSpPr>
              <p:spPr>
                <a:xfrm>
                  <a:off x="3308472" y="4262895"/>
                  <a:ext cx="6447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 smtClean="0">
                      <a:solidFill>
                        <a:srgbClr val="FF0000"/>
                      </a:solidFill>
                    </a:rPr>
                    <a:t>CH</a:t>
                  </a:r>
                  <a:r>
                    <a:rPr lang="hu-HU" sz="2400" baseline="-25000" dirty="0" smtClean="0">
                      <a:solidFill>
                        <a:srgbClr val="FF0000"/>
                      </a:solidFill>
                    </a:rPr>
                    <a:t>2</a:t>
                  </a:r>
                  <a:endParaRPr lang="hu-HU" sz="2400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Téglalap 35"/>
                <p:cNvSpPr/>
                <p:nvPr/>
              </p:nvSpPr>
              <p:spPr>
                <a:xfrm rot="5400000">
                  <a:off x="3341215" y="4471060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hu-HU" sz="2400" dirty="0">
                      <a:solidFill>
                        <a:srgbClr val="FF0000"/>
                      </a:solidFill>
                    </a:rPr>
                    <a:t>–</a:t>
                  </a:r>
                </a:p>
              </p:txBody>
            </p:sp>
            <p:sp>
              <p:nvSpPr>
                <p:cNvPr id="37" name="Szövegdoboz 36"/>
                <p:cNvSpPr txBox="1"/>
                <p:nvPr/>
              </p:nvSpPr>
              <p:spPr>
                <a:xfrm>
                  <a:off x="3308466" y="4660838"/>
                  <a:ext cx="6447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 smtClean="0">
                      <a:solidFill>
                        <a:srgbClr val="FF0000"/>
                      </a:solidFill>
                    </a:rPr>
                    <a:t>CH</a:t>
                  </a:r>
                  <a:r>
                    <a:rPr lang="hu-HU" sz="2400" baseline="-25000" dirty="0" smtClean="0">
                      <a:solidFill>
                        <a:srgbClr val="FF0000"/>
                      </a:solidFill>
                    </a:rPr>
                    <a:t>3</a:t>
                  </a:r>
                  <a:endParaRPr lang="hu-HU" sz="2400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39" name="Téglalap 38"/>
            <p:cNvSpPr/>
            <p:nvPr/>
          </p:nvSpPr>
          <p:spPr>
            <a:xfrm rot="5400000">
              <a:off x="2378810" y="5843256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rgbClr val="FF0000"/>
                  </a:solidFill>
                </a:rPr>
                <a:t>–</a:t>
              </a: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2342739" y="6030876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CH</a:t>
              </a:r>
              <a:r>
                <a:rPr lang="hu-HU" sz="2400" baseline="-25000" dirty="0" smtClean="0">
                  <a:solidFill>
                    <a:srgbClr val="FF0000"/>
                  </a:solidFill>
                </a:rPr>
                <a:t>3</a:t>
              </a:r>
              <a:endParaRPr lang="hu-HU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4201766" y="537057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</a:rPr>
                <a:t>5</a:t>
              </a:r>
              <a:endParaRPr lang="hu-HU" sz="2000" dirty="0">
                <a:solidFill>
                  <a:srgbClr val="3333CC"/>
                </a:solidFill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785466" y="536771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 smtClean="0">
                  <a:solidFill>
                    <a:srgbClr val="3333CC"/>
                  </a:solidFill>
                </a:rPr>
                <a:t>6</a:t>
              </a:r>
              <a:endParaRPr lang="hu-HU" sz="20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1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/>
      <p:bldP spid="16" grpId="0"/>
      <p:bldP spid="17" grpId="0"/>
      <p:bldP spid="18" grpId="0"/>
      <p:bldP spid="19" grpId="0"/>
      <p:bldP spid="2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518945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Több azonos csoport esetén, azt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di-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tri-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tetra-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előtagot használjuk.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11560" y="339183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Ha két azonos hosszúságú láncot is ki lehet jelölni főláncnak, akkor azt számozzuk be, amelyik több elágazást tartalmaz.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(pl.: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3-etil-2,5-dimetilhexán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a leghosszabb szénlánc végein két oldalcsoport azonos helyzetben van, akkor a betűrendben előbb álló kapja a kisebb számot.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(pl.: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3-etil-5-metilheptán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Elágazó szénláncú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145882" y="2431557"/>
            <a:ext cx="197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2,3,5-trimetilhexán</a:t>
            </a:r>
            <a:endParaRPr lang="hu-HU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921681" y="2129988"/>
            <a:ext cx="3506088" cy="1133297"/>
            <a:chOff x="921681" y="1842110"/>
            <a:chExt cx="3506088" cy="1133297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921681" y="1842110"/>
              <a:ext cx="3506088" cy="1133297"/>
              <a:chOff x="1746121" y="5367711"/>
              <a:chExt cx="3506088" cy="1133297"/>
            </a:xfrm>
          </p:grpSpPr>
          <p:grpSp>
            <p:nvGrpSpPr>
              <p:cNvPr id="7" name="Csoportba foglalás 6"/>
              <p:cNvGrpSpPr/>
              <p:nvPr/>
            </p:nvGrpSpPr>
            <p:grpSpPr>
              <a:xfrm>
                <a:off x="1746121" y="5371125"/>
                <a:ext cx="3506088" cy="1115870"/>
                <a:chOff x="1710270" y="3159626"/>
                <a:chExt cx="3506088" cy="1115870"/>
              </a:xfrm>
            </p:grpSpPr>
            <p:sp>
              <p:nvSpPr>
                <p:cNvPr id="14" name="Szövegdoboz 13"/>
                <p:cNvSpPr txBox="1"/>
                <p:nvPr/>
              </p:nvSpPr>
              <p:spPr>
                <a:xfrm>
                  <a:off x="3539085" y="316194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solidFill>
                        <a:srgbClr val="3333CC"/>
                      </a:solidFill>
                    </a:rPr>
                    <a:t>4</a:t>
                  </a:r>
                  <a:endParaRPr lang="hu-HU" sz="200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15" name="Szövegdoboz 14"/>
                <p:cNvSpPr txBox="1"/>
                <p:nvPr/>
              </p:nvSpPr>
              <p:spPr>
                <a:xfrm>
                  <a:off x="2904075" y="3159626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solidFill>
                        <a:srgbClr val="3333CC"/>
                      </a:solidFill>
                    </a:rPr>
                    <a:t>3</a:t>
                  </a:r>
                  <a:endParaRPr lang="hu-HU" sz="200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16" name="Szövegdoboz 15"/>
                <p:cNvSpPr txBox="1"/>
                <p:nvPr/>
              </p:nvSpPr>
              <p:spPr>
                <a:xfrm>
                  <a:off x="2356846" y="3159664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solidFill>
                        <a:srgbClr val="3333CC"/>
                      </a:solidFill>
                    </a:rPr>
                    <a:t>2</a:t>
                  </a:r>
                  <a:endParaRPr lang="hu-HU" sz="200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17" name="Szövegdoboz 16"/>
                <p:cNvSpPr txBox="1"/>
                <p:nvPr/>
              </p:nvSpPr>
              <p:spPr>
                <a:xfrm>
                  <a:off x="1724947" y="3162874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dirty="0" smtClean="0">
                      <a:solidFill>
                        <a:srgbClr val="3333CC"/>
                      </a:solidFill>
                    </a:rPr>
                    <a:t>1</a:t>
                  </a:r>
                  <a:endParaRPr lang="hu-HU" sz="2000" dirty="0">
                    <a:solidFill>
                      <a:srgbClr val="3333CC"/>
                    </a:solidFill>
                  </a:endParaRPr>
                </a:p>
              </p:txBody>
            </p:sp>
            <p:grpSp>
              <p:nvGrpSpPr>
                <p:cNvPr id="18" name="Csoportba foglalás 17"/>
                <p:cNvGrpSpPr/>
                <p:nvPr/>
              </p:nvGrpSpPr>
              <p:grpSpPr>
                <a:xfrm>
                  <a:off x="1710270" y="3418887"/>
                  <a:ext cx="3506088" cy="856609"/>
                  <a:chOff x="1617133" y="3876105"/>
                  <a:chExt cx="3506088" cy="856609"/>
                </a:xfrm>
              </p:grpSpPr>
              <p:sp>
                <p:nvSpPr>
                  <p:cNvPr id="19" name="Szövegdoboz 18"/>
                  <p:cNvSpPr txBox="1"/>
                  <p:nvPr/>
                </p:nvSpPr>
                <p:spPr>
                  <a:xfrm>
                    <a:off x="1617133" y="3876105"/>
                    <a:ext cx="350608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400" dirty="0" smtClean="0">
                        <a:solidFill>
                          <a:srgbClr val="3333CC"/>
                        </a:solidFill>
                      </a:rPr>
                      <a:t>CH</a:t>
                    </a:r>
                    <a:r>
                      <a:rPr lang="hu-HU" sz="2400" baseline="-25000" dirty="0" smtClean="0">
                        <a:solidFill>
                          <a:srgbClr val="3333CC"/>
                        </a:solidFill>
                      </a:rPr>
                      <a:t>3</a:t>
                    </a:r>
                    <a:r>
                      <a:rPr lang="hu-HU" sz="2400" dirty="0" smtClean="0">
                        <a:solidFill>
                          <a:srgbClr val="3333CC"/>
                        </a:solidFill>
                      </a:rPr>
                      <a:t>–CH–</a:t>
                    </a:r>
                    <a:r>
                      <a:rPr lang="hu-HU" sz="2400" dirty="0" err="1" smtClean="0">
                        <a:solidFill>
                          <a:srgbClr val="3333CC"/>
                        </a:solidFill>
                      </a:rPr>
                      <a:t>CH</a:t>
                    </a:r>
                    <a:r>
                      <a:rPr lang="hu-HU" sz="2400" dirty="0" smtClean="0">
                        <a:solidFill>
                          <a:srgbClr val="3333CC"/>
                        </a:solidFill>
                      </a:rPr>
                      <a:t>–CH</a:t>
                    </a:r>
                    <a:r>
                      <a:rPr lang="hu-HU" sz="2400" baseline="-25000" dirty="0" smtClean="0">
                        <a:solidFill>
                          <a:srgbClr val="3333CC"/>
                        </a:solidFill>
                      </a:rPr>
                      <a:t>2</a:t>
                    </a:r>
                    <a:r>
                      <a:rPr lang="hu-HU" sz="2400" dirty="0" smtClean="0">
                        <a:solidFill>
                          <a:srgbClr val="3333CC"/>
                        </a:solidFill>
                      </a:rPr>
                      <a:t>–CH–CH</a:t>
                    </a:r>
                    <a:r>
                      <a:rPr lang="hu-HU" sz="2400" baseline="-25000" dirty="0" smtClean="0">
                        <a:solidFill>
                          <a:srgbClr val="3333CC"/>
                        </a:solidFill>
                      </a:rPr>
                      <a:t>3</a:t>
                    </a:r>
                    <a:endParaRPr lang="hu-HU" sz="2400" baseline="-25000" dirty="0">
                      <a:solidFill>
                        <a:srgbClr val="3333CC"/>
                      </a:solidFill>
                    </a:endParaRPr>
                  </a:p>
                </p:txBody>
              </p:sp>
              <p:sp>
                <p:nvSpPr>
                  <p:cNvPr id="20" name="Téglalap 19"/>
                  <p:cNvSpPr/>
                  <p:nvPr/>
                </p:nvSpPr>
                <p:spPr>
                  <a:xfrm rot="5400000">
                    <a:off x="3849241" y="4081584"/>
                    <a:ext cx="33855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hu-HU" sz="2400" dirty="0">
                        <a:solidFill>
                          <a:srgbClr val="FF0000"/>
                        </a:solidFill>
                      </a:rPr>
                      <a:t>–</a:t>
                    </a:r>
                  </a:p>
                </p:txBody>
              </p:sp>
              <p:sp>
                <p:nvSpPr>
                  <p:cNvPr id="21" name="Szövegdoboz 20"/>
                  <p:cNvSpPr txBox="1"/>
                  <p:nvPr/>
                </p:nvSpPr>
                <p:spPr>
                  <a:xfrm>
                    <a:off x="3811260" y="4271049"/>
                    <a:ext cx="64472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2400" dirty="0" smtClean="0">
                        <a:solidFill>
                          <a:srgbClr val="FF0000"/>
                        </a:solidFill>
                      </a:rPr>
                      <a:t>CH</a:t>
                    </a:r>
                    <a:r>
                      <a:rPr lang="hu-HU" sz="2400" baseline="-25000" dirty="0" smtClean="0">
                        <a:solidFill>
                          <a:srgbClr val="FF0000"/>
                        </a:solidFill>
                      </a:rPr>
                      <a:t>3</a:t>
                    </a:r>
                    <a:endParaRPr lang="hu-HU" sz="2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8" name="Téglalap 7"/>
              <p:cNvSpPr/>
              <p:nvPr/>
            </p:nvSpPr>
            <p:spPr>
              <a:xfrm rot="5400000">
                <a:off x="2378810" y="58347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400" dirty="0">
                    <a:solidFill>
                      <a:srgbClr val="FF0000"/>
                    </a:solidFill>
                  </a:rPr>
                  <a:t>–</a:t>
                </a:r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2342739" y="6039343"/>
                <a:ext cx="6447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rgbClr val="FF0000"/>
                    </a:solidFill>
                  </a:rPr>
                  <a:t>CH</a:t>
                </a:r>
                <a:r>
                  <a:rPr lang="hu-HU" sz="24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hu-HU" sz="24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Szövegdoboz 10"/>
              <p:cNvSpPr txBox="1"/>
              <p:nvPr/>
            </p:nvSpPr>
            <p:spPr>
              <a:xfrm>
                <a:off x="4201766" y="537057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srgbClr val="3333CC"/>
                    </a:solidFill>
                  </a:rPr>
                  <a:t>5</a:t>
                </a:r>
                <a:endParaRPr lang="hu-HU" sz="2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4785466" y="5367711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srgbClr val="3333CC"/>
                    </a:solidFill>
                  </a:rPr>
                  <a:t>6</a:t>
                </a:r>
                <a:endParaRPr lang="hu-HU" sz="20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25" name="Téglalap 24"/>
            <p:cNvSpPr/>
            <p:nvPr/>
          </p:nvSpPr>
          <p:spPr>
            <a:xfrm rot="5400000">
              <a:off x="2053917" y="230918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rgbClr val="FF0000"/>
                  </a:solidFill>
                </a:rPr>
                <a:t>–</a:t>
              </a: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2009379" y="2505269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CH</a:t>
              </a:r>
              <a:r>
                <a:rPr lang="hu-HU" sz="2400" baseline="-25000" dirty="0" smtClean="0">
                  <a:solidFill>
                    <a:srgbClr val="FF0000"/>
                  </a:solidFill>
                </a:rPr>
                <a:t>3</a:t>
              </a:r>
              <a:endParaRPr lang="hu-HU" sz="2400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0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Elágazó szénláncú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2252385"/>
            <a:ext cx="72008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4638" indent="-2746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/>
              <a:t> A szénatomok rendűsége</a:t>
            </a:r>
            <a:r>
              <a:rPr lang="hu-HU" sz="2000" b="1" dirty="0" smtClean="0"/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481009"/>
            <a:ext cx="54006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Általános összegképlet: </a:t>
            </a:r>
            <a:r>
              <a:rPr lang="hu-HU" sz="2000" dirty="0" smtClean="0"/>
              <a:t>C</a:t>
            </a:r>
            <a:r>
              <a:rPr lang="hu-HU" sz="2000" baseline="-25000" dirty="0" smtClean="0"/>
              <a:t>n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2n+2</a:t>
            </a:r>
            <a:endParaRPr lang="hu-HU" sz="20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29252"/>
              </p:ext>
            </p:extLst>
          </p:nvPr>
        </p:nvGraphicFramePr>
        <p:xfrm>
          <a:off x="2457103" y="3654128"/>
          <a:ext cx="2962805" cy="192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S ChemDraw Drawing" r:id="rId3" imgW="1743168" imgH="1131840" progId="ChemDraw.Document.6.0">
                  <p:embed/>
                </p:oleObj>
              </mc:Choice>
              <mc:Fallback>
                <p:oleObj name="CS ChemDraw Drawing" r:id="rId3" imgW="1743168" imgH="1131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103" y="3654128"/>
                        <a:ext cx="2962805" cy="1923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608564" y="346098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primer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133370" y="5525703"/>
            <a:ext cx="1453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szekunder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45065" y="5533370"/>
            <a:ext cx="100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3333CC"/>
                </a:solidFill>
              </a:rPr>
              <a:t>tercier</a:t>
            </a:r>
            <a:endParaRPr lang="hu-HU" sz="2400" dirty="0">
              <a:solidFill>
                <a:srgbClr val="3333CC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35719" y="3055123"/>
            <a:ext cx="1387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C0099"/>
                </a:solidFill>
              </a:rPr>
              <a:t>kvaterner</a:t>
            </a:r>
            <a:endParaRPr lang="hu-HU" sz="2400" dirty="0">
              <a:solidFill>
                <a:srgbClr val="CC0099"/>
              </a:solidFill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5115373" y="3890665"/>
            <a:ext cx="516467" cy="67758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endCxn id="8" idx="0"/>
          </p:cNvCxnSpPr>
          <p:nvPr/>
        </p:nvCxnSpPr>
        <p:spPr>
          <a:xfrm flipH="1">
            <a:off x="3146260" y="4888384"/>
            <a:ext cx="609601" cy="644986"/>
          </a:xfrm>
          <a:prstGeom prst="straightConnector1">
            <a:avLst/>
          </a:prstGeom>
          <a:ln>
            <a:solidFill>
              <a:srgbClr val="33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4546882" y="4625918"/>
            <a:ext cx="239532" cy="89746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V="1">
            <a:off x="3472367" y="3518132"/>
            <a:ext cx="772041" cy="764146"/>
          </a:xfrm>
          <a:prstGeom prst="straightConnector1">
            <a:avLst/>
          </a:prstGeom>
          <a:ln>
            <a:solidFill>
              <a:srgbClr val="CC00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Elágazó szénláncú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19" y="1038649"/>
            <a:ext cx="33123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4638" indent="-2746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Konstitúciós </a:t>
            </a:r>
            <a:r>
              <a:rPr lang="hu-HU" sz="2000" b="1" i="1" dirty="0" smtClean="0">
                <a:solidFill>
                  <a:srgbClr val="FF0000"/>
                </a:solidFill>
              </a:rPr>
              <a:t>izoméria*</a:t>
            </a:r>
            <a:endParaRPr lang="hu-HU" sz="2000" b="1" i="1" dirty="0" smtClean="0">
              <a:solidFill>
                <a:srgbClr val="3333CC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1520" y="5320897"/>
            <a:ext cx="5573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Szerkezeti izoméria: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azonos összegképletű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molekulákban az atomok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kapcsolódási sorrendje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vagy az elsőrendű kémiai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kötések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helyzete különbözik.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51838"/>
              </p:ext>
            </p:extLst>
          </p:nvPr>
        </p:nvGraphicFramePr>
        <p:xfrm>
          <a:off x="5791214" y="2437976"/>
          <a:ext cx="3217333" cy="426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712"/>
                <a:gridCol w="1634621"/>
              </a:tblGrid>
              <a:tr h="45718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Szénatomok száma</a:t>
                      </a:r>
                      <a:endParaRPr lang="hu-HU" sz="2000" dirty="0"/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Konstitúciók száma</a:t>
                      </a:r>
                      <a:endParaRPr lang="hu-HU" sz="2000" dirty="0"/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4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2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5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3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6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5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7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9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8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18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9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35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10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75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15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4347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  <a:tr h="370772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20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366319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06" marR="91406" marT="45711" marB="45711" anchor="ctr"/>
                </a:tc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1522499"/>
            <a:ext cx="8165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>
                <a:solidFill>
                  <a:srgbClr val="3333CC"/>
                </a:solidFill>
              </a:rPr>
              <a:t>Izoméria:</a:t>
            </a:r>
            <a:r>
              <a:rPr lang="hu-HU" sz="2000" dirty="0">
                <a:solidFill>
                  <a:srgbClr val="3333CC"/>
                </a:solidFill>
              </a:rPr>
              <a:t> </a:t>
            </a:r>
            <a:r>
              <a:rPr lang="hu-HU" sz="2000" dirty="0" smtClean="0">
                <a:solidFill>
                  <a:srgbClr val="3333CC"/>
                </a:solidFill>
              </a:rPr>
              <a:t>Az a jelenség, hogy egy adott összegképletnek többféle molekulaszerkezet is megfelel.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>
                <a:solidFill>
                  <a:srgbClr val="3333CC"/>
                </a:solidFill>
              </a:rPr>
              <a:t>Izomerek: </a:t>
            </a:r>
            <a:r>
              <a:rPr lang="hu-HU" sz="2000" dirty="0" smtClean="0">
                <a:solidFill>
                  <a:srgbClr val="009900"/>
                </a:solidFill>
              </a:rPr>
              <a:t>azonos összegképletű,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hu-HU" sz="2000" dirty="0">
                <a:solidFill>
                  <a:srgbClr val="3333CC"/>
                </a:solidFill>
              </a:rPr>
              <a:t>	</a:t>
            </a:r>
            <a:r>
              <a:rPr lang="hu-HU" sz="2000" dirty="0" smtClean="0">
                <a:solidFill>
                  <a:srgbClr val="3333CC"/>
                </a:solidFill>
              </a:rPr>
              <a:t>    </a:t>
            </a:r>
            <a:r>
              <a:rPr lang="hu-HU" sz="2000" dirty="0" smtClean="0">
                <a:solidFill>
                  <a:srgbClr val="CC0099"/>
                </a:solidFill>
              </a:rPr>
              <a:t>de eltérő szerkezetű molekulák.</a:t>
            </a:r>
            <a:endParaRPr lang="hu-HU" sz="2000" dirty="0">
              <a:solidFill>
                <a:srgbClr val="CC009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25582" y="1059054"/>
            <a:ext cx="30203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hu-HU" sz="2000" b="1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szerkezeti </a:t>
            </a:r>
            <a:r>
              <a:rPr lang="hu-HU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izoméria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8799" y="415713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9900"/>
                </a:solidFill>
              </a:rPr>
              <a:t>C</a:t>
            </a:r>
            <a:r>
              <a:rPr lang="hu-HU" sz="2400" baseline="-25000" dirty="0" smtClean="0">
                <a:solidFill>
                  <a:srgbClr val="009900"/>
                </a:solidFill>
              </a:rPr>
              <a:t>4</a:t>
            </a:r>
            <a:r>
              <a:rPr lang="hu-HU" sz="2400" dirty="0" smtClean="0">
                <a:solidFill>
                  <a:srgbClr val="009900"/>
                </a:solidFill>
              </a:rPr>
              <a:t>H</a:t>
            </a:r>
            <a:r>
              <a:rPr lang="hu-HU" sz="2400" baseline="-25000" dirty="0" smtClean="0">
                <a:solidFill>
                  <a:srgbClr val="009900"/>
                </a:solidFill>
              </a:rPr>
              <a:t>10</a:t>
            </a:r>
            <a:endParaRPr lang="hu-HU" sz="2400" baseline="-25000" dirty="0">
              <a:solidFill>
                <a:srgbClr val="009900"/>
              </a:solidFill>
            </a:endParaRPr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47386"/>
              </p:ext>
            </p:extLst>
          </p:nvPr>
        </p:nvGraphicFramePr>
        <p:xfrm>
          <a:off x="1513763" y="3513901"/>
          <a:ext cx="141446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S ChemDraw Drawing" r:id="rId3" imgW="1413876" imgH="1665360" progId="ChemDraw.Document.6.0">
                  <p:embed/>
                </p:oleObj>
              </mc:Choice>
              <mc:Fallback>
                <p:oleObj name="CS ChemDraw Drawing" r:id="rId3" imgW="1413876" imgH="1665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3763" y="3513901"/>
                        <a:ext cx="1414463" cy="166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3267543" y="3555981"/>
            <a:ext cx="79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bután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276003" y="4444981"/>
            <a:ext cx="1678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2-metilpropán</a:t>
            </a:r>
          </a:p>
          <a:p>
            <a:r>
              <a:rPr lang="hu-HU" sz="2000" dirty="0" smtClean="0"/>
              <a:t>(</a:t>
            </a:r>
            <a:r>
              <a:rPr lang="hu-HU" sz="2000" dirty="0" err="1" smtClean="0"/>
              <a:t>izobután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594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281869"/>
            <a:ext cx="67687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Elnevezésük: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alkánokéhoz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hasonló.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Ciklo-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előtaggal jelezzük a molekula gyűrűs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jellegét.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Sorszámozás: 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elágazásnál kezdődik, 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elágazások a lehető legkisebb számokat kapják.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Általános összegképletük: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Legegyszerűbb képviselőjük: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ciklopropán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Leggyakoribb képviselőik: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5-6 szénatomos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cikloalkánok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>
                <a:solidFill>
                  <a:srgbClr val="3333CC"/>
                </a:solidFill>
              </a:rPr>
              <a:t>Cikloalkánok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68986"/>
              </p:ext>
            </p:extLst>
          </p:nvPr>
        </p:nvGraphicFramePr>
        <p:xfrm>
          <a:off x="5489575" y="4724987"/>
          <a:ext cx="8064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CS ChemDraw Drawing" r:id="rId3" imgW="805807" imgH="639900" progId="ChemDraw.Document.6.0">
                  <p:embed/>
                </p:oleObj>
              </mc:Choice>
              <mc:Fallback>
                <p:oleObj name="CS ChemDraw Drawing" r:id="rId3" imgW="805807" imgH="639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9575" y="4724987"/>
                        <a:ext cx="80645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939612"/>
              </p:ext>
            </p:extLst>
          </p:nvPr>
        </p:nvGraphicFramePr>
        <p:xfrm>
          <a:off x="7332474" y="5676900"/>
          <a:ext cx="10842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S ChemDraw Drawing" r:id="rId5" imgW="1084854" imgH="1180710" progId="ChemDraw.Document.6.0">
                  <p:embed/>
                </p:oleObj>
              </mc:Choice>
              <mc:Fallback>
                <p:oleObj name="CS ChemDraw Drawing" r:id="rId5" imgW="1084854" imgH="1180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2474" y="5676900"/>
                        <a:ext cx="1084263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430726"/>
              </p:ext>
            </p:extLst>
          </p:nvPr>
        </p:nvGraphicFramePr>
        <p:xfrm>
          <a:off x="6353199" y="5155671"/>
          <a:ext cx="10271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CS ChemDraw Drawing" r:id="rId7" imgW="1026775" imgH="897480" progId="ChemDraw.Document.6.0">
                  <p:embed/>
                </p:oleObj>
              </mc:Choice>
              <mc:Fallback>
                <p:oleObj name="CS ChemDraw Drawing" r:id="rId7" imgW="1026775" imgH="897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3199" y="5155671"/>
                        <a:ext cx="1027113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6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151762"/>
            <a:ext cx="748883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200"/>
              </a:spcAft>
            </a:pPr>
            <a:r>
              <a:rPr lang="hu-HU" sz="2000" b="1" dirty="0" smtClean="0"/>
              <a:t>Fizikai tulajdonságaik:</a:t>
            </a:r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Apolárisak, vízben nem oldódnak, kicsi a sűrűségük.</a:t>
            </a:r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Alacsony </a:t>
            </a:r>
            <a:r>
              <a:rPr lang="hu-HU" sz="2000" i="1" dirty="0" smtClean="0"/>
              <a:t>op.</a:t>
            </a:r>
            <a:r>
              <a:rPr lang="hu-HU" sz="2000" dirty="0" smtClean="0"/>
              <a:t>, </a:t>
            </a:r>
            <a:r>
              <a:rPr lang="hu-HU" sz="2000" i="1" dirty="0" err="1" smtClean="0"/>
              <a:t>fp</a:t>
            </a:r>
            <a:r>
              <a:rPr lang="hu-HU" sz="2000" i="1" dirty="0" smtClean="0"/>
              <a:t>.</a:t>
            </a:r>
            <a:r>
              <a:rPr lang="hu-HU" sz="2000" dirty="0" smtClean="0"/>
              <a:t>, mely a molekulatömeg növekedésével nő.</a:t>
            </a:r>
          </a:p>
          <a:p>
            <a:pPr marL="758825" indent="-401638" eaLnBrk="1" hangingPunct="1">
              <a:spcAft>
                <a:spcPts val="1200"/>
              </a:spcAft>
            </a:pPr>
            <a:r>
              <a:rPr lang="hu-HU" sz="2000" dirty="0"/>
              <a:t>A normális szénláncú </a:t>
            </a:r>
            <a:r>
              <a:rPr lang="hu-HU" sz="2000" dirty="0" err="1"/>
              <a:t>alkánok</a:t>
            </a:r>
            <a:r>
              <a:rPr lang="hu-HU" sz="2000" dirty="0"/>
              <a:t> halmazállapota </a:t>
            </a:r>
            <a:r>
              <a:rPr lang="hu-HU" sz="2000" dirty="0" smtClean="0"/>
              <a:t>szobahőmérsékleten:</a:t>
            </a:r>
          </a:p>
          <a:p>
            <a:pPr marL="758825" lvl="1" indent="-401638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C</a:t>
            </a:r>
            <a:r>
              <a:rPr lang="hu-HU" sz="2000" b="1" baseline="-25000" dirty="0" smtClean="0"/>
              <a:t>1</a:t>
            </a:r>
            <a:r>
              <a:rPr lang="hu-HU" sz="2000" b="1" dirty="0" smtClean="0"/>
              <a:t>-C</a:t>
            </a:r>
            <a:r>
              <a:rPr lang="hu-HU" sz="2000" b="1" baseline="-25000" dirty="0" smtClean="0"/>
              <a:t>4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alkánok</a:t>
            </a:r>
            <a:r>
              <a:rPr lang="hu-HU" sz="2000" b="1" dirty="0" smtClean="0"/>
              <a:t>: </a:t>
            </a:r>
            <a:r>
              <a:rPr lang="hu-HU" sz="2000" dirty="0" smtClean="0"/>
              <a:t>gáz</a:t>
            </a:r>
          </a:p>
          <a:p>
            <a:pPr marL="758825" lvl="1" indent="-401638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C</a:t>
            </a:r>
            <a:r>
              <a:rPr lang="hu-HU" sz="2000" b="1" baseline="-25000" dirty="0" smtClean="0"/>
              <a:t>5</a:t>
            </a:r>
            <a:r>
              <a:rPr lang="hu-HU" sz="2000" b="1" dirty="0" smtClean="0"/>
              <a:t>-C</a:t>
            </a:r>
            <a:r>
              <a:rPr lang="hu-HU" sz="2000" b="1" baseline="-25000" dirty="0" smtClean="0"/>
              <a:t>17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alkánok</a:t>
            </a:r>
            <a:r>
              <a:rPr lang="hu-HU" sz="2000" b="1" dirty="0" smtClean="0"/>
              <a:t>: </a:t>
            </a:r>
            <a:r>
              <a:rPr lang="hu-HU" sz="2000" dirty="0" smtClean="0"/>
              <a:t>folyadék</a:t>
            </a:r>
          </a:p>
          <a:p>
            <a:pPr marL="758825" lvl="1" indent="-401638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&gt;C</a:t>
            </a:r>
            <a:r>
              <a:rPr lang="hu-HU" sz="2000" b="1" baseline="-25000" dirty="0" smtClean="0"/>
              <a:t>18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alkánok</a:t>
            </a:r>
            <a:r>
              <a:rPr lang="hu-HU" sz="2000" b="1" dirty="0" smtClean="0"/>
              <a:t>: </a:t>
            </a:r>
            <a:r>
              <a:rPr lang="hu-HU" sz="2000" dirty="0" smtClean="0"/>
              <a:t>szilárd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36" y="5042849"/>
            <a:ext cx="3555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 a molekula alakja is!</a:t>
            </a:r>
            <a:endParaRPr lang="hu-HU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10"/>
          <p:cNvSpPr txBox="1">
            <a:spLocks noChangeArrowheads="1"/>
          </p:cNvSpPr>
          <p:nvPr/>
        </p:nvSpPr>
        <p:spPr bwMode="auto">
          <a:xfrm>
            <a:off x="395536" y="5610481"/>
            <a:ext cx="38164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3333CC"/>
                </a:solidFill>
              </a:rPr>
              <a:t>A </a:t>
            </a:r>
            <a:r>
              <a:rPr lang="hu-HU" altLang="hu-HU" sz="2000" b="1" dirty="0" smtClean="0">
                <a:solidFill>
                  <a:srgbClr val="3333CC"/>
                </a:solidFill>
              </a:rPr>
              <a:t>konstitúciós izomerek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3333CC"/>
                </a:solidFill>
              </a:rPr>
              <a:t>fizikai </a:t>
            </a:r>
            <a:r>
              <a:rPr lang="hu-HU" altLang="hu-HU" sz="2000" dirty="0">
                <a:solidFill>
                  <a:srgbClr val="3333CC"/>
                </a:solidFill>
              </a:rPr>
              <a:t>és kémiai </a:t>
            </a:r>
            <a:r>
              <a:rPr lang="hu-HU" altLang="hu-HU" sz="2000" dirty="0" smtClean="0">
                <a:solidFill>
                  <a:srgbClr val="3333CC"/>
                </a:solidFill>
              </a:rPr>
              <a:t>tulajdonságai különbözhetnek </a:t>
            </a:r>
            <a:r>
              <a:rPr lang="hu-HU" altLang="hu-HU" sz="2000" dirty="0">
                <a:solidFill>
                  <a:srgbClr val="3333CC"/>
                </a:solidFill>
              </a:rPr>
              <a:t>egymástól!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19754"/>
              </p:ext>
            </p:extLst>
          </p:nvPr>
        </p:nvGraphicFramePr>
        <p:xfrm>
          <a:off x="4055200" y="4625227"/>
          <a:ext cx="4969933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6"/>
                <a:gridCol w="1938867"/>
                <a:gridCol w="14224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Op. (°C)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-130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-17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Fp</a:t>
                      </a:r>
                      <a:r>
                        <a:rPr lang="hu-HU" dirty="0" smtClean="0"/>
                        <a:t>. (°C)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Fp</a:t>
                      </a:r>
                      <a:r>
                        <a:rPr lang="hu-HU" dirty="0" smtClean="0"/>
                        <a:t>. – Op. (°C)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97548"/>
              </p:ext>
            </p:extLst>
          </p:nvPr>
        </p:nvGraphicFramePr>
        <p:xfrm>
          <a:off x="7808087" y="4641742"/>
          <a:ext cx="11874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S ChemDraw Drawing" r:id="rId4" imgW="1186694" imgH="941220" progId="ChemDraw.Document.6.0">
                  <p:embed/>
                </p:oleObj>
              </mc:Choice>
              <mc:Fallback>
                <p:oleObj name="CS ChemDraw Drawing" r:id="rId4" imgW="1186694" imgH="94122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087" y="4641742"/>
                        <a:ext cx="118745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287163"/>
              </p:ext>
            </p:extLst>
          </p:nvPr>
        </p:nvGraphicFramePr>
        <p:xfrm>
          <a:off x="5825612" y="4812656"/>
          <a:ext cx="1743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S ChemDraw Drawing" r:id="rId6" imgW="1743168" imgH="609120" progId="ChemDraw.Document.6.0">
                  <p:embed/>
                </p:oleObj>
              </mc:Choice>
              <mc:Fallback>
                <p:oleObj name="CS ChemDraw Drawing" r:id="rId6" imgW="1743168" imgH="609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5612" y="4812656"/>
                        <a:ext cx="17430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4355898" y="3317641"/>
            <a:ext cx="3949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Aft>
                <a:spcPts val="1200"/>
              </a:spcAft>
            </a:pPr>
            <a:r>
              <a:rPr lang="hu-HU" sz="2000" b="1" dirty="0"/>
              <a:t>Oka: a molekulák közt kialakuló </a:t>
            </a:r>
            <a:r>
              <a:rPr lang="hu-HU" sz="2000" b="1" dirty="0">
                <a:solidFill>
                  <a:srgbClr val="3333CC"/>
                </a:solidFill>
              </a:rPr>
              <a:t>diszperziós kölcsönhatás</a:t>
            </a:r>
            <a:r>
              <a:rPr lang="hu-HU" sz="2000" b="1" dirty="0"/>
              <a:t> nő a szénlánc hosszával.</a:t>
            </a:r>
          </a:p>
        </p:txBody>
      </p:sp>
    </p:spTree>
    <p:extLst>
      <p:ext uri="{BB962C8B-B14F-4D97-AF65-F5344CB8AC3E}">
        <p14:creationId xmlns:p14="http://schemas.microsoft.com/office/powerpoint/2010/main" val="1830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232534"/>
            <a:ext cx="816521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200"/>
              </a:spcAft>
            </a:pPr>
            <a:r>
              <a:rPr lang="hu-HU" sz="2000" b="1" dirty="0" smtClean="0"/>
              <a:t>Kémiai sajátosságaik:</a:t>
            </a:r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sz="2000" dirty="0"/>
              <a:t>Az égés kivételével a többi szénhidrogénhez képest nehezebben vihetők kémiai </a:t>
            </a:r>
            <a:r>
              <a:rPr lang="hu-HU" sz="2000" dirty="0" smtClean="0"/>
              <a:t>reakcióba.</a:t>
            </a:r>
            <a:endParaRPr lang="hu-HU" sz="2000" dirty="0"/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Erélyes körülmények között </a:t>
            </a:r>
            <a:r>
              <a:rPr lang="hu-HU" sz="2000" b="1" dirty="0" smtClean="0"/>
              <a:t>oxidálhatók.</a:t>
            </a:r>
            <a:endParaRPr lang="hu-HU" sz="2000" b="1" dirty="0"/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Levegőn </a:t>
            </a:r>
            <a:r>
              <a:rPr lang="hu-HU" sz="2000" dirty="0"/>
              <a:t>nem kormozó lánggal </a:t>
            </a:r>
            <a:r>
              <a:rPr lang="hu-HU" sz="2000" b="1" dirty="0" smtClean="0"/>
              <a:t>égnek.</a:t>
            </a:r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endParaRPr lang="hu-HU" sz="2000" dirty="0"/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endParaRPr lang="hu-HU" sz="2000" dirty="0" smtClean="0"/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endParaRPr lang="hu-HU" sz="2000" dirty="0"/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endParaRPr lang="hu-HU" sz="2000" dirty="0" smtClean="0"/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endParaRPr lang="hu-HU" sz="2000" dirty="0" smtClean="0"/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Magas </a:t>
            </a:r>
            <a:r>
              <a:rPr lang="hu-HU" sz="2000" dirty="0" smtClean="0"/>
              <a:t>hőmérsékleten </a:t>
            </a:r>
            <a:r>
              <a:rPr lang="hu-HU" sz="2000" b="1" dirty="0" smtClean="0">
                <a:solidFill>
                  <a:srgbClr val="3333CC"/>
                </a:solidFill>
              </a:rPr>
              <a:t>krakkolódnak</a:t>
            </a:r>
            <a:r>
              <a:rPr lang="hu-HU" sz="2000" dirty="0" smtClean="0"/>
              <a:t>.</a:t>
            </a:r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Jellemző reakciójuk a </a:t>
            </a:r>
            <a:r>
              <a:rPr lang="hu-HU" sz="2000" b="1" dirty="0" smtClean="0">
                <a:solidFill>
                  <a:srgbClr val="3333CC"/>
                </a:solidFill>
              </a:rPr>
              <a:t>SZUBSZTITÚCIÓ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églalap 2"/>
              <p:cNvSpPr/>
              <p:nvPr/>
            </p:nvSpPr>
            <p:spPr>
              <a:xfrm>
                <a:off x="884285" y="3615505"/>
                <a:ext cx="4548040" cy="1706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Nyíltláncú </a:t>
                </a:r>
                <a:r>
                  <a:rPr lang="hu-HU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alkánok</a:t>
                </a:r>
                <a:r>
                  <a:rPr lang="hu-H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2n+2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u-HU" b="0" i="0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hu-HU" b="0" i="0" smtClean="0"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hu-HU" b="0" i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pt-BR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→ 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hu-HU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n+1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endParaRPr lang="hu-H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u-H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u-HU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Cikloalkánok</a:t>
                </a:r>
                <a:r>
                  <a:rPr lang="hu-H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2n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u-HU" b="0" i="0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num>
                      <m:den>
                        <m:r>
                          <a:rPr lang="hu-HU" b="0" i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hu-HU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85" y="3615505"/>
                <a:ext cx="4548040" cy="1706749"/>
              </a:xfrm>
              <a:prstGeom prst="rect">
                <a:avLst/>
              </a:prstGeom>
              <a:blipFill rotWithShape="1">
                <a:blip r:embed="rId2"/>
                <a:stretch>
                  <a:fillRect l="-1072" t="-1786" r="-268" b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19" y="994362"/>
            <a:ext cx="80712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>
                <a:solidFill>
                  <a:srgbClr val="3333CC"/>
                </a:solidFill>
              </a:rPr>
              <a:t>Krakkolódás</a:t>
            </a:r>
            <a:endParaRPr lang="hu-HU" sz="2000" dirty="0" smtClean="0">
              <a:solidFill>
                <a:srgbClr val="3333CC"/>
              </a:solidFill>
            </a:endParaRPr>
          </a:p>
          <a:p>
            <a:pPr marL="0" indent="0" eaLnBrk="1" hangingPunct="1"/>
            <a:r>
              <a:rPr lang="hu-HU" sz="2000" dirty="0" smtClean="0"/>
              <a:t>Magas hőmérsékleten az </a:t>
            </a:r>
            <a:r>
              <a:rPr lang="hu-HU" sz="2000" dirty="0" err="1" smtClean="0"/>
              <a:t>alkánok</a:t>
            </a:r>
            <a:r>
              <a:rPr lang="hu-HU" sz="2000" dirty="0" smtClean="0"/>
              <a:t> molekulái kisebb </a:t>
            </a:r>
            <a:r>
              <a:rPr lang="hu-HU" sz="2000" dirty="0" err="1" smtClean="0"/>
              <a:t>szénatomszámú</a:t>
            </a:r>
            <a:r>
              <a:rPr lang="hu-HU" sz="2000" dirty="0" smtClean="0"/>
              <a:t> telített és telítetlen szénhidrogén-molekulákra bomlanak.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19" y="4238022"/>
            <a:ext cx="816521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>
                <a:solidFill>
                  <a:srgbClr val="3333CC"/>
                </a:solidFill>
              </a:rPr>
              <a:t>Szubsztitúció</a:t>
            </a:r>
            <a:endParaRPr lang="hu-HU" sz="2000" dirty="0" smtClean="0">
              <a:solidFill>
                <a:srgbClr val="3333CC"/>
              </a:solidFill>
            </a:endParaRPr>
          </a:p>
          <a:p>
            <a:pPr marL="0" indent="0" eaLnBrk="1" hangingPunct="1"/>
            <a:r>
              <a:rPr lang="hu-HU" sz="2000" dirty="0" smtClean="0"/>
              <a:t>Olyan kémiai reakció, melynek során egy molekula valamely atomja vagy atomcsoportja más atommal vagy atomcsoporttal </a:t>
            </a:r>
            <a:r>
              <a:rPr lang="hu-HU" sz="2000" dirty="0" smtClean="0">
                <a:solidFill>
                  <a:srgbClr val="3333CC"/>
                </a:solidFill>
              </a:rPr>
              <a:t>helyettesítődik</a:t>
            </a:r>
            <a:r>
              <a:rPr lang="hu-HU" sz="2000" dirty="0" smtClean="0"/>
              <a:t>.</a:t>
            </a: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822620"/>
              </p:ext>
            </p:extLst>
          </p:nvPr>
        </p:nvGraphicFramePr>
        <p:xfrm>
          <a:off x="1364503" y="2211626"/>
          <a:ext cx="5448186" cy="224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S ChemDraw Drawing" r:id="rId3" imgW="5667389" imgH="2332800" progId="ChemDraw.Document.6.0">
                  <p:embed/>
                </p:oleObj>
              </mc:Choice>
              <mc:Fallback>
                <p:oleObj name="CS ChemDraw Drawing" r:id="rId3" imgW="5667389" imgH="2332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4503" y="2211626"/>
                        <a:ext cx="5448186" cy="224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759198" y="2951475"/>
            <a:ext cx="175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krakkolás, pl.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58800" y="5466494"/>
            <a:ext cx="234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Pl.: metán </a:t>
            </a:r>
            <a:r>
              <a:rPr lang="hu-HU" sz="2000" dirty="0" smtClean="0"/>
              <a:t>klórozása: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982462" y="5421417"/>
            <a:ext cx="4097597" cy="1399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dirty="0" smtClean="0"/>
              <a:t>CH</a:t>
            </a:r>
            <a:r>
              <a:rPr lang="hu-HU" baseline="-25000" dirty="0" smtClean="0"/>
              <a:t>4</a:t>
            </a:r>
            <a:r>
              <a:rPr lang="hu-HU" dirty="0" smtClean="0"/>
              <a:t> +Cl</a:t>
            </a:r>
            <a:r>
              <a:rPr lang="hu-HU" baseline="-25000" dirty="0" smtClean="0"/>
              <a:t>2</a:t>
            </a:r>
            <a:r>
              <a:rPr lang="hu-HU" dirty="0" smtClean="0"/>
              <a:t>			CH</a:t>
            </a:r>
            <a:r>
              <a:rPr lang="hu-HU" baseline="-25000" dirty="0" smtClean="0"/>
              <a:t>3</a:t>
            </a:r>
            <a:r>
              <a:rPr lang="hu-HU" dirty="0" smtClean="0"/>
              <a:t>Cl + </a:t>
            </a:r>
            <a:r>
              <a:rPr lang="hu-HU" dirty="0" err="1" smtClean="0"/>
              <a:t>HCl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hu-HU" dirty="0" smtClean="0"/>
              <a:t>CH</a:t>
            </a:r>
            <a:r>
              <a:rPr lang="hu-HU" baseline="-25000" dirty="0" smtClean="0"/>
              <a:t>3</a:t>
            </a:r>
            <a:r>
              <a:rPr lang="hu-HU" dirty="0" smtClean="0"/>
              <a:t>Cl </a:t>
            </a:r>
            <a:r>
              <a:rPr lang="hu-HU" dirty="0"/>
              <a:t>+Cl</a:t>
            </a:r>
            <a:r>
              <a:rPr lang="hu-HU" baseline="-25000" dirty="0"/>
              <a:t>2</a:t>
            </a:r>
            <a:r>
              <a:rPr lang="hu-HU" dirty="0"/>
              <a:t>		</a:t>
            </a:r>
            <a:r>
              <a:rPr lang="hu-HU" dirty="0" smtClean="0"/>
              <a:t>CH</a:t>
            </a:r>
            <a:r>
              <a:rPr lang="hu-HU" baseline="-25000" dirty="0" smtClean="0"/>
              <a:t>2</a:t>
            </a:r>
            <a:r>
              <a:rPr lang="hu-HU" dirty="0" smtClean="0"/>
              <a:t>Cl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/>
              <a:t>+ </a:t>
            </a:r>
            <a:r>
              <a:rPr lang="hu-HU" dirty="0" err="1"/>
              <a:t>HCl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 smtClean="0"/>
              <a:t>CH</a:t>
            </a:r>
            <a:r>
              <a:rPr lang="hu-HU" baseline="-25000" dirty="0" smtClean="0"/>
              <a:t>2</a:t>
            </a:r>
            <a:r>
              <a:rPr lang="hu-HU" dirty="0" smtClean="0"/>
              <a:t>Cl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/>
              <a:t>+Cl</a:t>
            </a:r>
            <a:r>
              <a:rPr lang="hu-HU" baseline="-25000" dirty="0"/>
              <a:t>2</a:t>
            </a:r>
            <a:r>
              <a:rPr lang="hu-HU" dirty="0"/>
              <a:t>		</a:t>
            </a:r>
            <a:r>
              <a:rPr lang="hu-HU" dirty="0" smtClean="0"/>
              <a:t>CHCl</a:t>
            </a:r>
            <a:r>
              <a:rPr lang="hu-HU" baseline="-25000" dirty="0"/>
              <a:t>3</a:t>
            </a:r>
            <a:r>
              <a:rPr lang="hu-HU" dirty="0" smtClean="0"/>
              <a:t> </a:t>
            </a:r>
            <a:r>
              <a:rPr lang="hu-HU" dirty="0"/>
              <a:t>+ </a:t>
            </a:r>
            <a:r>
              <a:rPr lang="hu-HU" dirty="0" err="1"/>
              <a:t>HCl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 smtClean="0"/>
              <a:t>CHCl</a:t>
            </a:r>
            <a:r>
              <a:rPr lang="hu-HU" baseline="-25000" dirty="0" smtClean="0"/>
              <a:t>3</a:t>
            </a:r>
            <a:r>
              <a:rPr lang="hu-HU" dirty="0" smtClean="0"/>
              <a:t> </a:t>
            </a:r>
            <a:r>
              <a:rPr lang="hu-HU" dirty="0"/>
              <a:t>+Cl</a:t>
            </a:r>
            <a:r>
              <a:rPr lang="hu-HU" baseline="-25000" dirty="0"/>
              <a:t>2</a:t>
            </a:r>
            <a:r>
              <a:rPr lang="hu-HU" dirty="0"/>
              <a:t>		</a:t>
            </a:r>
            <a:r>
              <a:rPr lang="hu-HU" dirty="0" smtClean="0"/>
              <a:t>CCl</a:t>
            </a:r>
            <a:r>
              <a:rPr lang="hu-HU" baseline="-25000" dirty="0"/>
              <a:t>4</a:t>
            </a:r>
            <a:r>
              <a:rPr lang="hu-HU" dirty="0" smtClean="0"/>
              <a:t> </a:t>
            </a:r>
            <a:r>
              <a:rPr lang="hu-HU" dirty="0"/>
              <a:t>+ </a:t>
            </a:r>
            <a:r>
              <a:rPr lang="hu-HU" dirty="0" err="1" smtClean="0"/>
              <a:t>HCl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4317990" y="5639052"/>
            <a:ext cx="1206665" cy="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4317990" y="5986183"/>
            <a:ext cx="1206665" cy="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4303117" y="6299450"/>
            <a:ext cx="1206665" cy="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 flipV="1">
            <a:off x="4317990" y="6646583"/>
            <a:ext cx="1206665" cy="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0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253366"/>
            <a:ext cx="74888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/>
              <a:t>Konformáció:</a:t>
            </a:r>
          </a:p>
        </p:txBody>
      </p:sp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258465" y="1772816"/>
            <a:ext cx="74818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molekula </a:t>
            </a:r>
            <a:r>
              <a:rPr lang="hu-HU" alt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egymással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közvetlenül nem kapcsolódó </a:t>
            </a:r>
            <a:r>
              <a:rPr lang="hu-HU" alt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atomjainak vagy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atomcsoportjainak </a:t>
            </a:r>
            <a:r>
              <a:rPr lang="hu-HU" alt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egymáshoz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viszonyított térbeli elrendeződése.</a:t>
            </a:r>
          </a:p>
        </p:txBody>
      </p:sp>
      <p:sp>
        <p:nvSpPr>
          <p:cNvPr id="13" name="Szövegdoboz 1"/>
          <p:cNvSpPr txBox="1">
            <a:spLocks noChangeArrowheads="1"/>
          </p:cNvSpPr>
          <p:nvPr/>
        </p:nvSpPr>
        <p:spPr bwMode="auto">
          <a:xfrm>
            <a:off x="251520" y="2929216"/>
            <a:ext cx="7342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Oka: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az egyes atomcsoportok elfordulhatnak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C–</a:t>
            </a:r>
            <a:r>
              <a:rPr lang="hu-HU" alt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-kötések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körül (rotáció).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13986" y="3768605"/>
            <a:ext cx="3820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Nyílt láncú vegyületek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25943"/>
              </p:ext>
            </p:extLst>
          </p:nvPr>
        </p:nvGraphicFramePr>
        <p:xfrm>
          <a:off x="4910928" y="4216395"/>
          <a:ext cx="15065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CS ChemDraw Drawing" r:id="rId3" imgW="1506802" imgH="1194480" progId="ChemDraw.Document.6.0">
                  <p:embed/>
                </p:oleObj>
              </mc:Choice>
              <mc:Fallback>
                <p:oleObj name="CS ChemDraw Drawing" r:id="rId3" imgW="1506802" imgH="1194480" progId="ChemDraw.Document.6.0">
                  <p:embed/>
                  <p:pic>
                    <p:nvPicPr>
                      <p:cNvPr id="0" name="Objektum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928" y="4216395"/>
                        <a:ext cx="15065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420278"/>
              </p:ext>
            </p:extLst>
          </p:nvPr>
        </p:nvGraphicFramePr>
        <p:xfrm>
          <a:off x="6676139" y="4996136"/>
          <a:ext cx="1442865" cy="104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CS ChemDraw Drawing" r:id="rId5" imgW="1828260" imgH="1323810" progId="ChemDraw.Document.6.0">
                  <p:embed/>
                </p:oleObj>
              </mc:Choice>
              <mc:Fallback>
                <p:oleObj name="CS ChemDraw Drawing" r:id="rId5" imgW="1828260" imgH="1323810" progId="ChemDraw.Document.6.0">
                  <p:embed/>
                  <p:pic>
                    <p:nvPicPr>
                      <p:cNvPr id="0" name="Objektum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139" y="4996136"/>
                        <a:ext cx="1442865" cy="1044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71485"/>
              </p:ext>
            </p:extLst>
          </p:nvPr>
        </p:nvGraphicFramePr>
        <p:xfrm>
          <a:off x="94712" y="4084913"/>
          <a:ext cx="144938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S ChemDraw Drawing" r:id="rId7" imgW="1448723" imgH="1508220" progId="ChemDraw.Document.6.0">
                  <p:embed/>
                </p:oleObj>
              </mc:Choice>
              <mc:Fallback>
                <p:oleObj name="CS ChemDraw Drawing" r:id="rId7" imgW="1448723" imgH="1508220" progId="ChemDraw.Document.6.0">
                  <p:embed/>
                  <p:pic>
                    <p:nvPicPr>
                      <p:cNvPr id="0" name="Objektum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12" y="4084913"/>
                        <a:ext cx="1449387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193343"/>
              </p:ext>
            </p:extLst>
          </p:nvPr>
        </p:nvGraphicFramePr>
        <p:xfrm>
          <a:off x="2529949" y="4846940"/>
          <a:ext cx="1465262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CS ChemDraw Drawing" r:id="rId9" imgW="1465741" imgH="1317870" progId="ChemDraw.Document.6.0">
                  <p:embed/>
                </p:oleObj>
              </mc:Choice>
              <mc:Fallback>
                <p:oleObj name="CS ChemDraw Drawing" r:id="rId9" imgW="1465741" imgH="1317870" progId="ChemDraw.Document.6.0">
                  <p:embed/>
                  <p:pic>
                    <p:nvPicPr>
                      <p:cNvPr id="0" name="Objektum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949" y="4846940"/>
                        <a:ext cx="1465262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223367"/>
              </p:ext>
            </p:extLst>
          </p:nvPr>
        </p:nvGraphicFramePr>
        <p:xfrm>
          <a:off x="1331383" y="4375667"/>
          <a:ext cx="7080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CS ChemDraw Drawing" r:id="rId11" imgW="708289" imgH="659340" progId="ChemDraw.Document.6.0">
                  <p:embed/>
                </p:oleObj>
              </mc:Choice>
              <mc:Fallback>
                <p:oleObj name="CS ChemDraw Drawing" r:id="rId11" imgW="708289" imgH="659340" progId="ChemDraw.Document.6.0">
                  <p:embed/>
                  <p:pic>
                    <p:nvPicPr>
                      <p:cNvPr id="0" name="Objektum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383" y="4375667"/>
                        <a:ext cx="70802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58015"/>
              </p:ext>
            </p:extLst>
          </p:nvPr>
        </p:nvGraphicFramePr>
        <p:xfrm>
          <a:off x="3769251" y="4956718"/>
          <a:ext cx="7096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CS ChemDraw Drawing" r:id="rId13" imgW="709639" imgH="804330" progId="ChemDraw.Document.6.0">
                  <p:embed/>
                </p:oleObj>
              </mc:Choice>
              <mc:Fallback>
                <p:oleObj name="CS ChemDraw Drawing" r:id="rId13" imgW="709639" imgH="804330" progId="ChemDraw.Document.6.0">
                  <p:embed/>
                  <p:pic>
                    <p:nvPicPr>
                      <p:cNvPr id="0" name="Objektum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251" y="4956718"/>
                        <a:ext cx="709612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9547" y="5583833"/>
            <a:ext cx="15121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hu-HU" sz="2000" dirty="0" smtClean="0"/>
              <a:t>fedő állás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21960" y="6108788"/>
            <a:ext cx="15121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hu-HU" sz="2000" dirty="0" smtClean="0"/>
              <a:t>nyitott állás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585521" y="3769019"/>
            <a:ext cx="2905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Gyűrűs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vegyületek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01222" y="5372841"/>
            <a:ext cx="23082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hu-HU" sz="2000" dirty="0" smtClean="0"/>
              <a:t>szék konformáció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291362" y="6116912"/>
            <a:ext cx="23082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hu-HU" sz="2000" dirty="0" smtClean="0"/>
              <a:t>kád konformáció</a:t>
            </a:r>
          </a:p>
        </p:txBody>
      </p:sp>
    </p:spTree>
    <p:extLst>
      <p:ext uri="{BB962C8B-B14F-4D97-AF65-F5344CB8AC3E}">
        <p14:creationId xmlns:p14="http://schemas.microsoft.com/office/powerpoint/2010/main" val="38510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Az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r>
              <a:rPr lang="hu-HU" sz="4000" b="1" dirty="0" smtClean="0">
                <a:solidFill>
                  <a:srgbClr val="3333CC"/>
                </a:solidFill>
              </a:rPr>
              <a:t> jellemzése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5601" y="1693650"/>
            <a:ext cx="74888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/>
              <a:t>Előfordulásuk: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hu-HU" sz="2000" dirty="0" smtClean="0"/>
              <a:t>Földgázban, kőolajban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5601" y="4418983"/>
            <a:ext cx="74888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/>
              <a:t>Felhasználásuk: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PB-gáz (</a:t>
            </a:r>
            <a:r>
              <a:rPr lang="hu-HU" sz="2000" b="1" dirty="0"/>
              <a:t>p</a:t>
            </a:r>
            <a:r>
              <a:rPr lang="hu-HU" sz="2000" dirty="0"/>
              <a:t>ropán-</a:t>
            </a:r>
            <a:r>
              <a:rPr lang="hu-HU" sz="2000" b="1" dirty="0"/>
              <a:t>b</a:t>
            </a:r>
            <a:r>
              <a:rPr lang="hu-HU" sz="2000" dirty="0"/>
              <a:t>után gáz)</a:t>
            </a:r>
            <a:endParaRPr lang="hu-HU" sz="2000" dirty="0" smtClean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vegyipari alapanyagok és oldószerek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endParaRPr lang="hu-HU" sz="2000" dirty="0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5601" y="2806133"/>
            <a:ext cx="74888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/>
              <a:t>Előállításuk: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frakcionált desztilláció (laborban)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frakcionált kondenzáció (iparban)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4108856"/>
            <a:ext cx="1514863" cy="265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99" y="4707466"/>
            <a:ext cx="1244986" cy="204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91" y="1837328"/>
            <a:ext cx="1151972" cy="131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7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greenplanetpaints.com/images/homepage/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4198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702549"/>
            <a:ext cx="2699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sz="2400" b="1" dirty="0" smtClean="0"/>
              <a:t>Szénhidrogének</a:t>
            </a:r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539552" y="209550"/>
            <a:ext cx="8021637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lnSpc>
                <a:spcPct val="150000"/>
              </a:lnSpc>
            </a:pPr>
            <a:r>
              <a:rPr lang="hu-HU" sz="4000" b="1" dirty="0">
                <a:solidFill>
                  <a:srgbClr val="3333CC"/>
                </a:solidFill>
              </a:rPr>
              <a:t>A szénvegyületek </a:t>
            </a:r>
            <a:r>
              <a:rPr lang="hu-HU" sz="4000" b="1" dirty="0" smtClean="0">
                <a:solidFill>
                  <a:srgbClr val="3333CC"/>
                </a:solidFill>
              </a:rPr>
              <a:t>csoportosítása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95230" y="1700808"/>
            <a:ext cx="4124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sz="2400" b="1" dirty="0" err="1" smtClean="0"/>
              <a:t>Heteroatomos</a:t>
            </a:r>
            <a:r>
              <a:rPr lang="hu-HU" sz="2400" b="1" dirty="0" smtClean="0"/>
              <a:t> szénvegyületek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2361654"/>
            <a:ext cx="2952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Telített szénhidrogének</a:t>
            </a:r>
          </a:p>
          <a:p>
            <a:pPr marL="0" indent="0" algn="ctr" eaLnBrk="1" hangingPunct="1"/>
            <a:r>
              <a:rPr lang="hu-HU" dirty="0" smtClean="0"/>
              <a:t>csak egyszeres </a:t>
            </a:r>
            <a:r>
              <a:rPr lang="hu-HU" dirty="0"/>
              <a:t>szén-szén </a:t>
            </a:r>
            <a:r>
              <a:rPr lang="hu-HU" dirty="0" smtClean="0"/>
              <a:t>kötés</a:t>
            </a:r>
            <a:endParaRPr lang="hu-H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3441774"/>
            <a:ext cx="3059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Telítetlen szénhidrogének</a:t>
            </a:r>
          </a:p>
          <a:p>
            <a:pPr marL="0" indent="0" algn="ctr" eaLnBrk="1" hangingPunct="1"/>
            <a:r>
              <a:rPr lang="hu-HU" dirty="0" smtClean="0"/>
              <a:t>többszörös </a:t>
            </a:r>
            <a:r>
              <a:rPr lang="hu-HU" dirty="0"/>
              <a:t>szén-szén </a:t>
            </a:r>
            <a:r>
              <a:rPr lang="hu-HU" dirty="0" smtClean="0"/>
              <a:t>kötés</a:t>
            </a:r>
            <a:endParaRPr lang="hu-HU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4415554"/>
            <a:ext cx="2916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Aromás szénhidrogének</a:t>
            </a:r>
          </a:p>
          <a:p>
            <a:pPr marL="0" indent="0" algn="ctr" eaLnBrk="1" hangingPunct="1"/>
            <a:r>
              <a:rPr lang="hu-HU" dirty="0" smtClean="0"/>
              <a:t>gyűrűsen delokalizált </a:t>
            </a:r>
          </a:p>
          <a:p>
            <a:pPr marL="0" indent="0" algn="ctr" eaLnBrk="1" hangingPunct="1"/>
            <a:r>
              <a:rPr lang="hu-HU" dirty="0" err="1" smtClean="0">
                <a:latin typeface="Symbol" panose="05050102010706020507" pitchFamily="18" charset="2"/>
              </a:rPr>
              <a:t>p</a:t>
            </a:r>
            <a:r>
              <a:rPr lang="hu-HU" dirty="0" err="1" smtClean="0"/>
              <a:t>-elektronrendszer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88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333CC"/>
                </a:solidFill>
              </a:rPr>
              <a:t>M</a:t>
            </a:r>
            <a:r>
              <a:rPr lang="hu-HU" sz="4000" b="1" dirty="0" smtClean="0">
                <a:solidFill>
                  <a:srgbClr val="3333CC"/>
                </a:solidFill>
              </a:rPr>
              <a:t>etán…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40550" y="1412776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…a legegyszerűbb szénhidrogén.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89" y="2319867"/>
            <a:ext cx="3517254" cy="320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1268760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Molekulaszerkezete: tetraéderes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Fizikai tulajdonságai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7584" y="170273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Alakja: szimmetrikus </a:t>
            </a:r>
          </a:p>
          <a:p>
            <a:pPr marL="360363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apoláris molekula </a:t>
            </a:r>
          </a:p>
          <a:p>
            <a:pPr marL="360363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(noha a C-H kötések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poláris kovalens kötések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!!!)</a:t>
            </a:r>
          </a:p>
          <a:p>
            <a:pPr marL="719138" defTabSz="719138"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→ apoláris oldószerekben (pl.: benzinben, toluolban) jól oldódik</a:t>
            </a:r>
          </a:p>
          <a:p>
            <a:pPr marL="719138" defTabSz="719138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a molekulák között gyenge 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diszperziós kölcsönhatás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</a:p>
          <a:p>
            <a:pPr marL="1079500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standardállapotban gáz halmazállapotú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27584" y="5635068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Színtelen, szagtalan, a levegőnél kisebb sűrűségű gáz.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levegővel robbanóelegyet képez!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558698"/>
              </p:ext>
            </p:extLst>
          </p:nvPr>
        </p:nvGraphicFramePr>
        <p:xfrm>
          <a:off x="5105808" y="1184558"/>
          <a:ext cx="1074859" cy="122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CS ChemDraw Drawing" r:id="rId3" imgW="795271" imgH="909360" progId="ChemDraw.Document.6.0">
                  <p:embed/>
                </p:oleObj>
              </mc:Choice>
              <mc:Fallback>
                <p:oleObj name="CS ChemDraw Drawing" r:id="rId3" imgW="795271" imgH="909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808" y="1184558"/>
                        <a:ext cx="1074859" cy="122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73030"/>
              </p:ext>
            </p:extLst>
          </p:nvPr>
        </p:nvGraphicFramePr>
        <p:xfrm>
          <a:off x="7495554" y="5766519"/>
          <a:ext cx="1209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S ChemDraw Drawing" r:id="rId5" imgW="1209655" imgH="999540" progId="ChemDraw.Document.6.0">
                  <p:embed/>
                </p:oleObj>
              </mc:Choice>
              <mc:Fallback>
                <p:oleObj name="CS ChemDraw Drawing" r:id="rId5" imgW="1209655" imgH="999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5554" y="5766519"/>
                        <a:ext cx="12096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1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7370" y="1184090"/>
            <a:ext cx="7876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Reakciókészsége: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közönséges körülmények között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égést leszámítva kevéssé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reakcióképes.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Kémiai tulajdonságai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6372036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*Gyökök: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párosítatlan elektront tartalmazó atomok, vagy atomcsoportok.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5036" y="2145441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Égés: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metán tökéletes égése során szén-dioxid és víz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képződik: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O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CO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(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exoterm reakció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3503" y="3749705"/>
            <a:ext cx="79532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Hőbontás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Oxigénmentes atmoszférában, 500 </a:t>
            </a:r>
            <a:r>
              <a:rPr lang="hu-HU" sz="2000" dirty="0" smtClean="0">
                <a:latin typeface="Arial"/>
                <a:cs typeface="Arial"/>
              </a:rPr>
              <a:t>°C feletti hőmérsékleten a metán </a:t>
            </a:r>
            <a:r>
              <a:rPr lang="hu-HU" sz="2000" b="1" i="1" dirty="0" smtClean="0">
                <a:solidFill>
                  <a:srgbClr val="3333CC"/>
                </a:solidFill>
                <a:latin typeface="Arial"/>
                <a:cs typeface="Arial"/>
              </a:rPr>
              <a:t>gyökök*</a:t>
            </a:r>
            <a:r>
              <a:rPr lang="hu-HU" sz="2000" dirty="0" smtClean="0">
                <a:latin typeface="Arial"/>
                <a:cs typeface="Arial"/>
              </a:rPr>
              <a:t> (pl.: •CH</a:t>
            </a:r>
            <a:r>
              <a:rPr lang="hu-HU" sz="2000" baseline="-25000" dirty="0" smtClean="0">
                <a:latin typeface="Arial"/>
                <a:cs typeface="Arial"/>
              </a:rPr>
              <a:t>3</a:t>
            </a:r>
            <a:r>
              <a:rPr lang="hu-HU" sz="2000" dirty="0" smtClean="0">
                <a:latin typeface="Arial"/>
                <a:cs typeface="Arial"/>
              </a:rPr>
              <a:t>) képződése közben bomlik. 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acetilént iparilag a metán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hőbontásával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állítják elő: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CH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C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51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4745612" y="2645302"/>
            <a:ext cx="1368152" cy="576064"/>
          </a:xfrm>
          <a:prstGeom prst="ellipse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827584" y="3563431"/>
            <a:ext cx="72728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Klórozás (tágabb értelemben halogénezés)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UV sugárzás, vagy magas hőmérséklet (300 </a:t>
            </a:r>
            <a:r>
              <a:rPr lang="hu-HU" sz="2000" dirty="0" smtClean="0">
                <a:latin typeface="Arial"/>
                <a:cs typeface="Arial"/>
              </a:rPr>
              <a:t>°C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hatására a metán reakcióba lép a klórgázzal:</a:t>
            </a:r>
          </a:p>
          <a:p>
            <a:pPr algn="ctr"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CH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 +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ún.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gyökös szubsztitúciós reakció)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Kémiai tulajdonságai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6309320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Szintézisgáz:</a:t>
            </a:r>
            <a:r>
              <a:rPr lang="hu-HU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szén-monoxid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hidrogén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különböző arányú elegyei.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84512" y="271731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szintézisgáz</a:t>
            </a:r>
            <a:endParaRPr lang="hu-HU" b="1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126876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Reakció vízgőzzel: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metán magas (1000 </a:t>
            </a:r>
            <a:r>
              <a:rPr lang="hu-HU" sz="2000" dirty="0" smtClean="0">
                <a:latin typeface="Arial"/>
                <a:cs typeface="Arial"/>
              </a:rPr>
              <a:t>°C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hőmérsékleten, katalizátor (Ni) jelenlétében a vízgőzzel reagál:</a:t>
            </a:r>
          </a:p>
          <a:p>
            <a:pPr algn="ctr"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  =    CO + 3 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982245" y="5071536"/>
            <a:ext cx="70376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Előfordulás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1150222"/>
            <a:ext cx="7692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metán a földgáz és a mocsárgáz fő alkotója.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Előfordul: (szén)bányák légterében, bélgázokban, atmoszférában…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üvegházhatású gáz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3084508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Felhasználás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8943" y="3917583"/>
            <a:ext cx="8017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vegyiparai alapanyag (szintézisgáz gyártás, klór-metánok)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fűtés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(szén kokszolásakor keletkező, régebben „városi gáz”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-ként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használt elegy: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kb. 40% metán)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rakéta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hajtóanyag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elektromos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áram előállítás (metán égetésével)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alternatív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üzemanyag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compressed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39859"/>
            <a:ext cx="816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3333CC"/>
                </a:solidFill>
              </a:rPr>
              <a:t>A kőolaj és a földgáz</a:t>
            </a:r>
            <a:endParaRPr lang="hu-HU" sz="54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 kőolaj és a földgáz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971600" y="1121017"/>
            <a:ext cx="6768752" cy="1190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3333CC"/>
                </a:solidFill>
              </a:ln>
              <a:solidFill>
                <a:srgbClr val="33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3607" y="1205219"/>
            <a:ext cx="7296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földgáz: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földkéregben előforduló, főként kis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szénatomszámú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(C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szénhidrogéneket tartalmazó gázelegy.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színtelen, szagtalan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gyúlékony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fő alkotója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metán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megtalálhatók benne egyéb 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szervetlen gázok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is, pl.: 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etán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propán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bután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hu-HU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28770"/>
              </p:ext>
            </p:extLst>
          </p:nvPr>
        </p:nvGraphicFramePr>
        <p:xfrm>
          <a:off x="2098327" y="4126855"/>
          <a:ext cx="4464496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08312"/>
                <a:gridCol w="1656184"/>
              </a:tblGrid>
              <a:tr h="0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metán (CH</a:t>
                      </a:r>
                      <a:r>
                        <a:rPr lang="hu-HU" sz="16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hu-H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etán (C</a:t>
                      </a:r>
                      <a:r>
                        <a:rPr lang="hu-HU" sz="160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hu-HU" sz="160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hu-HU" sz="16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0,919%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propán (C</a:t>
                      </a:r>
                      <a:r>
                        <a:rPr lang="hu-HU" sz="160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hu-HU" sz="160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hu-HU" sz="16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0,363%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bután (C</a:t>
                      </a:r>
                      <a:r>
                        <a:rPr lang="hu-HU" sz="160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hu-HU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hu-HU" sz="1600" baseline="-25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hu-HU" sz="16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0,162%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szén-dioxid (CO</a:t>
                      </a:r>
                      <a:r>
                        <a:rPr lang="hu-HU" sz="1600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0,527%</a:t>
                      </a:r>
                      <a:endParaRPr lang="hu-H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oxigén (O</a:t>
                      </a:r>
                      <a:r>
                        <a:rPr lang="hu-HU" sz="1600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0-0,08%</a:t>
                      </a:r>
                      <a:endParaRPr lang="hu-H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nitrogén</a:t>
                      </a:r>
                      <a:r>
                        <a:rPr lang="hu-HU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hu-HU" sz="1600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0,936%</a:t>
                      </a:r>
                      <a:endParaRPr lang="hu-HU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emesgázok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hu-HU" sz="1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He, Ne, </a:t>
                      </a:r>
                      <a:r>
                        <a:rPr lang="hu-HU" sz="1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hu-HU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nyomelemként</a:t>
                      </a:r>
                      <a:endParaRPr lang="hu-H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323528" y="1459472"/>
            <a:ext cx="6788472" cy="10381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3333CC"/>
                </a:solidFill>
              </a:ln>
              <a:solidFill>
                <a:srgbClr val="3333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1560" y="1583501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kőolaj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földkéregben előforduló folyékony, főként telített szénhidrogének elegye.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 kőolaj és a földgáz</a:t>
            </a:r>
            <a:endParaRPr lang="hu-HU" sz="4000" b="1" dirty="0">
              <a:solidFill>
                <a:srgbClr val="3333CC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25" y="2853327"/>
            <a:ext cx="2623989" cy="299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 kőolaj összetétele…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89712" y="1412776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…nagymértékben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függ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lelőhelytől.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Főként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alkánok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cikloalkánok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és aromás szénhidrogének alkotják.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Oxigén-, nitrogén- és kéntartalmú szerves vegyületek is jelen vannak.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yomokban különféle fémeket is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tartalmaz,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pl.: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Ni,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23168"/>
              </p:ext>
            </p:extLst>
          </p:nvPr>
        </p:nvGraphicFramePr>
        <p:xfrm>
          <a:off x="395536" y="4149080"/>
          <a:ext cx="3321368" cy="23469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89120"/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tartomány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szén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83-85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hidrogén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nitrogén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0,1-2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oxigén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0,05-1,5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kén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0,05-6,0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fémek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18798"/>
              </p:ext>
            </p:extLst>
          </p:nvPr>
        </p:nvGraphicFramePr>
        <p:xfrm>
          <a:off x="4211960" y="4149080"/>
          <a:ext cx="3744416" cy="1920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00200"/>
                <a:gridCol w="720080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Szénhidrogének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Tartomány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alkánok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15-60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cikloalkánok</a:t>
                      </a:r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u-H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naftének</a:t>
                      </a:r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aromások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3-30</a:t>
                      </a:r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aszfaltének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maradék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512" y="476672"/>
            <a:ext cx="816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Hol vannak a világ fontosabb kőolaj és a földgáz lelőhelyei?</a:t>
            </a:r>
            <a:endParaRPr lang="hu-HU" sz="4000" b="1" dirty="0">
              <a:solidFill>
                <a:srgbClr val="3333CC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08347"/>
              </p:ext>
            </p:extLst>
          </p:nvPr>
        </p:nvGraphicFramePr>
        <p:xfrm>
          <a:off x="323528" y="2298998"/>
          <a:ext cx="252028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76064"/>
                <a:gridCol w="1944216"/>
              </a:tblGrid>
              <a:tr h="0">
                <a:tc>
                  <a:txBody>
                    <a:bodyPr/>
                    <a:lstStyle/>
                    <a:p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Ország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Oroszország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Szaúd</a:t>
                      </a:r>
                      <a:r>
                        <a:rPr lang="hu-H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-Arábia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Kína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Kanada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Magyarország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Jobb oldali kapcsos zárójel 4"/>
          <p:cNvSpPr/>
          <p:nvPr/>
        </p:nvSpPr>
        <p:spPr>
          <a:xfrm>
            <a:off x="2987824" y="2618968"/>
            <a:ext cx="432048" cy="1728192"/>
          </a:xfrm>
          <a:prstGeom prst="rightBrace">
            <a:avLst>
              <a:gd name="adj1" fmla="val 54189"/>
              <a:gd name="adj2" fmla="val 297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563888" y="2636912"/>
            <a:ext cx="399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világ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kőolaj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kitermelésének közel 50%-át ez az öt ország adja.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28224"/>
              </p:ext>
            </p:extLst>
          </p:nvPr>
        </p:nvGraphicFramePr>
        <p:xfrm>
          <a:off x="5580112" y="4059128"/>
          <a:ext cx="252028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76064"/>
                <a:gridCol w="1944216"/>
              </a:tblGrid>
              <a:tr h="0">
                <a:tc>
                  <a:txBody>
                    <a:bodyPr/>
                    <a:lstStyle/>
                    <a:p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Ország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Oroszország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Irán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Kanada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Katar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Magyarország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252326" y="1772816"/>
            <a:ext cx="131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Kőolaj</a:t>
            </a:r>
            <a:r>
              <a:rPr lang="hu-H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08104" y="3580521"/>
            <a:ext cx="131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Földgáz</a:t>
            </a:r>
            <a:r>
              <a:rPr lang="hu-H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encrypted-tbn3.gstatic.com/images?q=tbn:ANd9GcSXibcOykEOX-BX7rsUOXyeios2ZHPbrWPlx7LJfCsiQuZ39LSqen58N21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72944"/>
            <a:ext cx="378688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Flag of Saudi Arab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18743"/>
            <a:ext cx="378000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Flag of the United States.sv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4"/>
          <a:stretch/>
        </p:blipFill>
        <p:spPr bwMode="auto">
          <a:xfrm>
            <a:off x="2411760" y="3356992"/>
            <a:ext cx="378000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Flag of the People's Republic of Chin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12" y="3681082"/>
            <a:ext cx="378236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Flag of Hungary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/>
          <a:stretch/>
        </p:blipFill>
        <p:spPr bwMode="auto">
          <a:xfrm>
            <a:off x="2411760" y="4689168"/>
            <a:ext cx="378632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ncrypted-tbn3.gstatic.com/images?q=tbn:ANd9GcSXibcOykEOX-BX7rsUOXyeios2ZHPbrWPlx7LJfCsiQuZ39LSqen58N21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37168"/>
            <a:ext cx="378688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ile:Flag of the United States.sv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4"/>
          <a:stretch/>
        </p:blipFill>
        <p:spPr bwMode="auto">
          <a:xfrm>
            <a:off x="7668344" y="4761176"/>
            <a:ext cx="378000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ile:Flag of Iran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3" y="5102165"/>
            <a:ext cx="378688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Flag of Canad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41" y="5434483"/>
            <a:ext cx="378000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Flag of Qatar.sv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9015"/>
          <a:stretch/>
        </p:blipFill>
        <p:spPr bwMode="auto">
          <a:xfrm>
            <a:off x="7660031" y="5769288"/>
            <a:ext cx="371410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File:Flag of Hungary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/>
          <a:stretch/>
        </p:blipFill>
        <p:spPr bwMode="auto">
          <a:xfrm>
            <a:off x="7668344" y="6453336"/>
            <a:ext cx="378632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ile:Flag of Canad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48" y="4019847"/>
            <a:ext cx="378000" cy="2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0054" y="6465697"/>
            <a:ext cx="519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[1] </a:t>
            </a:r>
            <a:r>
              <a:rPr lang="hu-HU" sz="1000" dirty="0" smtClean="0">
                <a:hlinkClick r:id="rId10"/>
              </a:rPr>
              <a:t>https</a:t>
            </a:r>
            <a:r>
              <a:rPr lang="hu-HU" sz="1000" dirty="0">
                <a:hlinkClick r:id="rId10"/>
              </a:rPr>
              <a:t>://</a:t>
            </a:r>
            <a:r>
              <a:rPr lang="hu-HU" sz="1000" dirty="0" smtClean="0">
                <a:hlinkClick r:id="rId10"/>
              </a:rPr>
              <a:t>en.wikipedia.org/wiki/List_of_countries_by_oil_production</a:t>
            </a:r>
            <a:r>
              <a:rPr lang="hu-HU" sz="1000" dirty="0" smtClean="0"/>
              <a:t> (2015.06.30.)</a:t>
            </a:r>
          </a:p>
          <a:p>
            <a:r>
              <a:rPr lang="hu-HU" sz="1000" dirty="0" smtClean="0"/>
              <a:t>[2 ] </a:t>
            </a:r>
            <a:r>
              <a:rPr lang="hu-HU" sz="1000" dirty="0" smtClean="0">
                <a:hlinkClick r:id="rId11"/>
              </a:rPr>
              <a:t>https</a:t>
            </a:r>
            <a:r>
              <a:rPr lang="hu-HU" sz="1000" dirty="0">
                <a:hlinkClick r:id="rId11"/>
              </a:rPr>
              <a:t>://</a:t>
            </a:r>
            <a:r>
              <a:rPr lang="hu-HU" sz="1000" dirty="0" smtClean="0">
                <a:hlinkClick r:id="rId11"/>
              </a:rPr>
              <a:t>en.wikipedia.org/wiki/List_of_countries_by_natural_gas_production</a:t>
            </a:r>
            <a:r>
              <a:rPr lang="hu-HU" sz="1000" dirty="0" smtClean="0"/>
              <a:t> (2015.06.30.)</a:t>
            </a:r>
            <a:endParaRPr lang="hu-HU" sz="1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485829" y="101532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07891" y="1569566"/>
            <a:ext cx="5499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3333CC"/>
                </a:solidFill>
              </a:rPr>
              <a:t>SZÉNHIDROGÉNEK</a:t>
            </a:r>
            <a:endParaRPr lang="hu-HU" sz="54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Egy </a:t>
            </a:r>
            <a:r>
              <a:rPr lang="hu-HU" sz="4000" b="1" i="1" dirty="0" smtClean="0">
                <a:solidFill>
                  <a:srgbClr val="3333CC"/>
                </a:solidFill>
              </a:rPr>
              <a:t>érdekes</a:t>
            </a:r>
            <a:r>
              <a:rPr lang="hu-HU" sz="4000" b="1" dirty="0" smtClean="0">
                <a:solidFill>
                  <a:srgbClr val="3333CC"/>
                </a:solidFill>
              </a:rPr>
              <a:t> adat…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1349312"/>
            <a:ext cx="61206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világon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naponta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kb.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421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 hordó kőolajat használnak fel</a:t>
            </a:r>
            <a:r>
              <a:rPr lang="hu-HU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(2011-es adat)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hordó kb. 159 liter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Ez tehát ≈ 14 millió m</a:t>
            </a:r>
            <a:r>
              <a:rPr lang="hu-H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kőolaj 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Velencei-tó vízmennyisége kb. 45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millió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m³… 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a hordókat méterenként letennénk egymás után, a hordósor hossza 87 421 km lenne.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Föld áltagos kerülete 40 041,47 km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Hányszor lehetne körberakni a Földet a hordókkal?</a:t>
            </a:r>
          </a:p>
        </p:txBody>
      </p:sp>
      <p:sp>
        <p:nvSpPr>
          <p:cNvPr id="5" name="Téglalap 4"/>
          <p:cNvSpPr/>
          <p:nvPr/>
        </p:nvSpPr>
        <p:spPr>
          <a:xfrm>
            <a:off x="4623273" y="6516301"/>
            <a:ext cx="3777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u-HU" sz="1200" dirty="0" smtClean="0">
                <a:solidFill>
                  <a:prstClr val="black"/>
                </a:solidFill>
              </a:rPr>
              <a:t>[3] </a:t>
            </a:r>
            <a:r>
              <a:rPr lang="hu-HU" sz="12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hu-HU" sz="1200" dirty="0" smtClean="0">
                <a:solidFill>
                  <a:prstClr val="black"/>
                </a:solidFill>
                <a:hlinkClick r:id="rId3"/>
              </a:rPr>
              <a:t>en.wikipedia.org/wiki/Petroleum</a:t>
            </a:r>
            <a:r>
              <a:rPr lang="hu-HU" sz="1200" dirty="0" smtClean="0">
                <a:solidFill>
                  <a:prstClr val="black"/>
                </a:solidFill>
              </a:rPr>
              <a:t> (2015-06-30)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485829" y="101532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Mi a kőolaj és a földgáz jelentősége?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79684" y="1986637"/>
            <a:ext cx="5996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kőolaj és a földgáz kiemelkedően fontos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energiaforrás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vegyipari alapanyag</a:t>
            </a:r>
            <a:endParaRPr lang="hu-HU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85829" y="101532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Feldolgozás és felhasználás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1700808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Földgáz</a:t>
            </a:r>
          </a:p>
          <a:p>
            <a:pPr marL="274638" indent="-27463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tüzelőanyagként hasznosítják (ipar, háztartás)</a:t>
            </a:r>
          </a:p>
          <a:p>
            <a:pPr marL="274638" indent="-27463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nyersanyag szerves vegyületek ipari előállításához</a:t>
            </a:r>
          </a:p>
          <a:p>
            <a:pPr marL="274638" indent="-274638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alternatív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üzemanyag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Feldolgozás és felhasználás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340768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Kőolaj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frakcionált desztilláció </a:t>
            </a:r>
            <a:r>
              <a:rPr lang="hu-H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laborban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7544" y="2441478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frakcionált kondenzáció </a:t>
            </a:r>
          </a:p>
          <a:p>
            <a:pPr marL="274638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szakaszos lecsapás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4638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iparban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49644"/>
              </p:ext>
            </p:extLst>
          </p:nvPr>
        </p:nvGraphicFramePr>
        <p:xfrm>
          <a:off x="2466182" y="3821759"/>
          <a:ext cx="5904656" cy="29260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44216"/>
                <a:gridCol w="1656184"/>
                <a:gridCol w="2304256"/>
              </a:tblGrid>
              <a:tr h="0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Termék</a:t>
                      </a:r>
                      <a:endParaRPr lang="hu-HU" sz="1600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Szénatomszám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Forráspont</a:t>
                      </a:r>
                      <a:r>
                        <a:rPr lang="hu-H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tartomány (</a:t>
                      </a:r>
                      <a:r>
                        <a:rPr lang="hu-HU" sz="1600" b="1" baseline="0" dirty="0" smtClean="0">
                          <a:latin typeface="Arial"/>
                          <a:cs typeface="Arial"/>
                        </a:rPr>
                        <a:t>°C)</a:t>
                      </a:r>
                      <a:endParaRPr lang="hu-H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gáz</a:t>
                      </a:r>
                      <a:endParaRPr lang="hu-HU" sz="16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20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nyersbenzin</a:t>
                      </a:r>
                      <a:endParaRPr lang="hu-HU" sz="16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4-10</a:t>
                      </a:r>
                      <a:endParaRPr lang="hu-H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20-200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kerozin</a:t>
                      </a:r>
                      <a:endParaRPr lang="hu-HU" sz="16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19-16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175-275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gázolaj (dízelolaj)</a:t>
                      </a:r>
                      <a:endParaRPr lang="hu-HU" sz="16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200-400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kenőolaj</a:t>
                      </a:r>
                      <a:endParaRPr lang="hu-HU" sz="16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20-70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/>
                          <a:cs typeface="Arial"/>
                        </a:rPr>
                        <a:t>&gt; 350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nehéz</a:t>
                      </a:r>
                      <a:r>
                        <a:rPr lang="hu-HU" sz="1600" baseline="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fűtőolaj</a:t>
                      </a:r>
                      <a:endParaRPr lang="hu-HU" sz="16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20-70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Arial"/>
                          <a:cs typeface="Arial"/>
                        </a:rPr>
                        <a:t>&gt; 350</a:t>
                      </a:r>
                      <a:endParaRPr lang="hu-H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aszfalt (pakura)</a:t>
                      </a:r>
                      <a:endParaRPr lang="hu-HU" sz="16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maradék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406418" y="343516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Kőolajpárlatok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 benzin felhasználási területei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1556792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nagy tisztaságú benzint </a:t>
            </a:r>
            <a:r>
              <a:rPr lang="hu-H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sebbenzinként</a:t>
            </a:r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használják.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ún. </a:t>
            </a:r>
            <a:r>
              <a:rPr lang="hu-HU" sz="2000" i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petroléter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(kis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szénatomszámú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szénhidrogének elegye) oldószerként alkalmazzák.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Motorbenzin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40456" y="4527403"/>
            <a:ext cx="5487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motorbenzint az ún. </a:t>
            </a:r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oktánszámmal</a:t>
            </a:r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jellemezzük.</a:t>
            </a:r>
          </a:p>
          <a:p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Ez olyan 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izookátán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(2,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,4-trimetilpentán)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-heptán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elegy </a:t>
            </a:r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térfogat%-ban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kifejezett izooktán tartalmával egyenlő, amellyel a vizsgált benzin robbanási sajátosságai megegyeznek.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93" y="1369029"/>
            <a:ext cx="1260000" cy="182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38" y="2441469"/>
            <a:ext cx="1260000" cy="220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http://www.picturetopeople.org/p2p/picture_to_people_vexels.p2p/realistic_pencil_sketch_photo_eff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0"/>
          <a:stretch/>
        </p:blipFill>
        <p:spPr>
          <a:xfrm flipH="1">
            <a:off x="6307985" y="4914768"/>
            <a:ext cx="1655555" cy="123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Nézzünk utána, hogy…</a:t>
            </a:r>
          </a:p>
        </p:txBody>
      </p:sp>
      <p:sp>
        <p:nvSpPr>
          <p:cNvPr id="3" name="Téglalap 2"/>
          <p:cNvSpPr/>
          <p:nvPr/>
        </p:nvSpPr>
        <p:spPr>
          <a:xfrm>
            <a:off x="527363" y="1657403"/>
            <a:ext cx="72281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 az üvegházhatású gázok (pl. metán) környezeti jelentősége?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Mire jó a </a:t>
            </a:r>
            <a:r>
              <a:rPr lang="hu-HU" sz="2400" dirty="0" smtClean="0"/>
              <a:t>paraffinolaj és a petróleum?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Hogyan képződött a kőolaj és a földgáz?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Mit jelent az, hogy a benzin 95-ös?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66" y="2014270"/>
            <a:ext cx="1080000" cy="1896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59" y="4038894"/>
            <a:ext cx="1080000" cy="20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61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9490" y="1569566"/>
            <a:ext cx="827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3333CC"/>
                </a:solidFill>
              </a:rPr>
              <a:t>I. A TELÍTETT SZÉNHIDROGÉNEK</a:t>
            </a:r>
            <a:endParaRPr lang="hu-HU" sz="4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 telített szénhidrogének fogalma, nevezéktana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2012355"/>
            <a:ext cx="748883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/>
              <a:t>Hagyományos nevük: </a:t>
            </a:r>
            <a:r>
              <a:rPr lang="hu-HU" sz="2000" b="1" dirty="0" smtClean="0">
                <a:solidFill>
                  <a:srgbClr val="3333CC"/>
                </a:solidFill>
              </a:rPr>
              <a:t>paraffinok</a:t>
            </a:r>
            <a:r>
              <a:rPr lang="hu-HU" sz="2000" b="1" dirty="0" smtClean="0"/>
              <a:t> </a:t>
            </a:r>
            <a:r>
              <a:rPr lang="hu-HU" sz="2000" dirty="0" smtClean="0"/>
              <a:t>(kevéssé reakcióképes vegyületek)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u-HU" sz="2000" b="1" dirty="0" smtClean="0"/>
              <a:t>Szabályos kémiai nevük: </a:t>
            </a:r>
            <a:r>
              <a:rPr lang="hu-HU" sz="2000" b="1" dirty="0" err="1" smtClean="0">
                <a:solidFill>
                  <a:srgbClr val="3333CC"/>
                </a:solidFill>
              </a:rPr>
              <a:t>alkánok</a:t>
            </a:r>
            <a:endParaRPr lang="hu-HU" sz="2000" b="1" dirty="0" smtClean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hu-HU" sz="2000" b="1" dirty="0" smtClean="0"/>
          </a:p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CSAK EGYSZERES C-C KÖTÉSEK </a:t>
            </a:r>
            <a:r>
              <a:rPr lang="hu-HU" sz="2000" b="1" dirty="0" smtClean="0"/>
              <a:t>VANNAK A MOLEKULÁKBAN</a:t>
            </a:r>
          </a:p>
          <a:p>
            <a:pPr marL="0" indent="0" eaLnBrk="1" hangingPunct="1">
              <a:lnSpc>
                <a:spcPct val="150000"/>
              </a:lnSpc>
            </a:pPr>
            <a:endParaRPr lang="hu-HU" sz="2000" b="1" dirty="0" smtClean="0"/>
          </a:p>
          <a:p>
            <a:pPr marL="0" indent="0" eaLnBrk="1" hangingPunct="1">
              <a:lnSpc>
                <a:spcPct val="150000"/>
              </a:lnSpc>
            </a:pPr>
            <a:r>
              <a:rPr lang="hu-HU" sz="2000" dirty="0" smtClean="0"/>
              <a:t>A telített szénhidrogének nevét a szótő utáni </a:t>
            </a:r>
            <a:r>
              <a:rPr lang="hu-HU" sz="2000" b="1" dirty="0" err="1" smtClean="0">
                <a:solidFill>
                  <a:srgbClr val="3333CC"/>
                </a:solidFill>
              </a:rPr>
              <a:t>-án</a:t>
            </a:r>
            <a:r>
              <a:rPr lang="hu-HU" sz="2000" dirty="0" smtClean="0"/>
              <a:t> szótaggal képezzük.</a:t>
            </a:r>
          </a:p>
        </p:txBody>
      </p:sp>
    </p:spTree>
    <p:extLst>
      <p:ext uri="{BB962C8B-B14F-4D97-AF65-F5344CB8AC3E}">
        <p14:creationId xmlns:p14="http://schemas.microsoft.com/office/powerpoint/2010/main" val="24734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A telített szénhidrogének fogalma, nevezéktana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565336"/>
            <a:ext cx="74888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</a:pPr>
            <a:r>
              <a:rPr lang="hu-HU" sz="2000" b="1" dirty="0" err="1" smtClean="0"/>
              <a:t>Alkánok</a:t>
            </a:r>
            <a:r>
              <a:rPr lang="hu-HU" sz="2000" b="1" dirty="0" smtClean="0"/>
              <a:t>:</a:t>
            </a:r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nyílt láncú</a:t>
            </a:r>
          </a:p>
          <a:p>
            <a:pPr marL="685800" lvl="2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normális láncú </a:t>
            </a:r>
            <a:r>
              <a:rPr lang="hu-HU" sz="2000" dirty="0" err="1" smtClean="0"/>
              <a:t>alkánok</a:t>
            </a:r>
            <a:endParaRPr lang="hu-HU" sz="2000" dirty="0" smtClean="0"/>
          </a:p>
          <a:p>
            <a:pPr marL="685800" lvl="2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elágazó láncú </a:t>
            </a:r>
            <a:r>
              <a:rPr lang="hu-HU" sz="2000" dirty="0" err="1" smtClean="0"/>
              <a:t>alkánok</a:t>
            </a:r>
            <a:endParaRPr lang="hu-HU" sz="2000" dirty="0" smtClean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gyűrűs </a:t>
            </a:r>
            <a:r>
              <a:rPr lang="hu-HU" sz="2000" dirty="0" err="1" smtClean="0"/>
              <a:t>alkánok</a:t>
            </a:r>
            <a:r>
              <a:rPr lang="hu-HU" sz="2000" dirty="0" smtClean="0"/>
              <a:t> (</a:t>
            </a:r>
            <a:r>
              <a:rPr lang="hu-HU" sz="2000" dirty="0" err="1" smtClean="0"/>
              <a:t>cikloalkánok</a:t>
            </a:r>
            <a:r>
              <a:rPr lang="hu-HU" sz="2000" dirty="0" smtClean="0"/>
              <a:t>)</a:t>
            </a:r>
          </a:p>
          <a:p>
            <a:pPr marL="0" lvl="1" indent="0" eaLnBrk="1" hangingPunct="1">
              <a:lnSpc>
                <a:spcPct val="150000"/>
              </a:lnSpc>
            </a:pPr>
            <a:endParaRPr lang="hu-HU" sz="2000" b="1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17001" y="1582270"/>
            <a:ext cx="324036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hu-HU" sz="2000" b="1" dirty="0" smtClean="0"/>
              <a:t>Általános összegképletük: </a:t>
            </a:r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nyílt láncú </a:t>
            </a:r>
            <a:r>
              <a:rPr lang="hu-HU" sz="2000" dirty="0" err="1" smtClean="0"/>
              <a:t>alkánok</a:t>
            </a:r>
            <a:r>
              <a:rPr lang="hu-HU" sz="2000" dirty="0" smtClean="0"/>
              <a:t>:C</a:t>
            </a:r>
            <a:r>
              <a:rPr lang="hu-HU" sz="2000" baseline="-25000" dirty="0" smtClean="0"/>
              <a:t>n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2n+2</a:t>
            </a:r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gyűrűs </a:t>
            </a:r>
            <a:r>
              <a:rPr lang="hu-HU" sz="2000" dirty="0" err="1" smtClean="0"/>
              <a:t>alkánok</a:t>
            </a:r>
            <a:r>
              <a:rPr lang="hu-HU" sz="2000" dirty="0" smtClean="0"/>
              <a:t>:C</a:t>
            </a:r>
            <a:r>
              <a:rPr lang="hu-HU" sz="2000" baseline="-25000" dirty="0" smtClean="0"/>
              <a:t>n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2n</a:t>
            </a:r>
          </a:p>
          <a:p>
            <a:pPr marL="0" lvl="1" indent="0" eaLnBrk="1" hangingPunct="1">
              <a:lnSpc>
                <a:spcPct val="150000"/>
              </a:lnSpc>
            </a:pPr>
            <a:endParaRPr lang="hu-HU" sz="20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3653" y="4005064"/>
            <a:ext cx="70866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</a:pPr>
            <a:r>
              <a:rPr lang="hu-HU" sz="2000" b="1" dirty="0" smtClean="0"/>
              <a:t>Feladat:</a:t>
            </a:r>
          </a:p>
          <a:p>
            <a:pPr marL="0" lvl="1" indent="0" eaLnBrk="1" hangingPunct="1">
              <a:lnSpc>
                <a:spcPct val="150000"/>
              </a:lnSpc>
            </a:pPr>
            <a:r>
              <a:rPr lang="hu-HU" sz="2000" dirty="0" smtClean="0"/>
              <a:t>Négyes csoportokban készítsük el:</a:t>
            </a:r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egy hat szénatomos normális láncú </a:t>
            </a:r>
            <a:r>
              <a:rPr lang="hu-HU" sz="2000" dirty="0" err="1" smtClean="0"/>
              <a:t>alkán</a:t>
            </a:r>
            <a:r>
              <a:rPr lang="hu-HU" sz="2000" dirty="0" smtClean="0"/>
              <a:t> modelljét, </a:t>
            </a:r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egy </a:t>
            </a:r>
            <a:r>
              <a:rPr lang="hu-HU" sz="2000" dirty="0"/>
              <a:t>hat szénatomos </a:t>
            </a:r>
            <a:r>
              <a:rPr lang="hu-HU" sz="2000" dirty="0" smtClean="0"/>
              <a:t>elágazó </a:t>
            </a:r>
            <a:r>
              <a:rPr lang="hu-HU" sz="2000" dirty="0"/>
              <a:t>láncú </a:t>
            </a:r>
            <a:r>
              <a:rPr lang="hu-HU" sz="2000" dirty="0" err="1" smtClean="0"/>
              <a:t>alkán</a:t>
            </a:r>
            <a:r>
              <a:rPr lang="hu-HU" sz="2000" dirty="0"/>
              <a:t> modelljét, </a:t>
            </a:r>
            <a:endParaRPr lang="hu-HU" sz="2000" dirty="0" smtClean="0"/>
          </a:p>
          <a:p>
            <a:pPr marL="28575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és egy </a:t>
            </a:r>
            <a:r>
              <a:rPr lang="hu-HU" sz="2000" dirty="0"/>
              <a:t>hat szénatomos </a:t>
            </a:r>
            <a:r>
              <a:rPr lang="hu-HU" sz="2000" dirty="0" smtClean="0"/>
              <a:t>gyűrűs </a:t>
            </a:r>
            <a:r>
              <a:rPr lang="hu-HU" sz="2000" dirty="0" err="1" smtClean="0"/>
              <a:t>alkán</a:t>
            </a:r>
            <a:r>
              <a:rPr lang="hu-HU" sz="2000" dirty="0"/>
              <a:t> </a:t>
            </a:r>
            <a:r>
              <a:rPr lang="hu-HU" sz="2000" dirty="0" smtClean="0"/>
              <a:t>modelljét. </a:t>
            </a:r>
          </a:p>
          <a:p>
            <a:pPr marL="0" lvl="1" indent="0" eaLnBrk="1" hangingPunct="1">
              <a:lnSpc>
                <a:spcPct val="150000"/>
              </a:lnSpc>
            </a:pPr>
            <a:r>
              <a:rPr lang="hu-HU" sz="2000" dirty="0" smtClean="0"/>
              <a:t>Állapítsuk meg az elkészített vegyületek összegképletét!</a:t>
            </a:r>
            <a:endParaRPr lang="hu-HU" sz="20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36548"/>
              </p:ext>
            </p:extLst>
          </p:nvPr>
        </p:nvGraphicFramePr>
        <p:xfrm>
          <a:off x="4393399" y="3429000"/>
          <a:ext cx="799699" cy="87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S ChemDraw Drawing" r:id="rId3" imgW="1084854" imgH="1180710" progId="ChemDraw.Document.6.0">
                  <p:embed/>
                </p:oleObj>
              </mc:Choice>
              <mc:Fallback>
                <p:oleObj name="CS ChemDraw Drawing" r:id="rId3" imgW="1084854" imgH="1180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3399" y="3429000"/>
                        <a:ext cx="799699" cy="87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56924"/>
              </p:ext>
            </p:extLst>
          </p:nvPr>
        </p:nvGraphicFramePr>
        <p:xfrm>
          <a:off x="3745400" y="2878380"/>
          <a:ext cx="1285606" cy="63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S ChemDraw Drawing" r:id="rId5" imgW="1743168" imgH="856170" progId="ChemDraw.Document.6.0">
                  <p:embed/>
                </p:oleObj>
              </mc:Choice>
              <mc:Fallback>
                <p:oleObj name="CS ChemDraw Drawing" r:id="rId5" imgW="1743168" imgH="856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5400" y="2878380"/>
                        <a:ext cx="1285606" cy="631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879555"/>
              </p:ext>
            </p:extLst>
          </p:nvPr>
        </p:nvGraphicFramePr>
        <p:xfrm>
          <a:off x="3655960" y="2331416"/>
          <a:ext cx="2016224" cy="449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S ChemDraw Drawing" r:id="rId7" imgW="2733745" imgH="609120" progId="ChemDraw.Document.6.0">
                  <p:embed/>
                </p:oleObj>
              </mc:Choice>
              <mc:Fallback>
                <p:oleObj name="CS ChemDraw Drawing" r:id="rId7" imgW="2733745" imgH="609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5960" y="2331416"/>
                        <a:ext cx="2016224" cy="449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Normális szénláncú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2088" y="1628800"/>
            <a:ext cx="82701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hu-H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régi, görög eredetű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név.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-től: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szénatomszámnak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megfelelő görög számnév töve + </a:t>
            </a:r>
            <a:r>
              <a:rPr lang="hu-HU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-án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végződés.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794929" y="2640338"/>
            <a:ext cx="3557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tíz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alkán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neve és összegképlete: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30373"/>
              </p:ext>
            </p:extLst>
          </p:nvPr>
        </p:nvGraphicFramePr>
        <p:xfrm>
          <a:off x="5353992" y="2662128"/>
          <a:ext cx="296242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40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Alkán</a:t>
                      </a:r>
                      <a:r>
                        <a:rPr lang="hu-HU" dirty="0" smtClean="0"/>
                        <a:t> neve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Összegképlete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met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CH</a:t>
                      </a:r>
                      <a:r>
                        <a:rPr lang="hu-HU" baseline="-25000" dirty="0" smtClean="0"/>
                        <a:t>4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et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2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6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prop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3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8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but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4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10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pent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5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12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hex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6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14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hept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7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16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okt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8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18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err="1" smtClean="0"/>
                        <a:t>non</a:t>
                      </a:r>
                      <a:r>
                        <a:rPr lang="hu-HU" b="1" dirty="0" err="1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9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20</a:t>
                      </a:r>
                      <a:endParaRPr lang="hu-HU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/>
                        <a:t>dek</a:t>
                      </a:r>
                      <a:r>
                        <a:rPr lang="hu-HU" b="1" dirty="0" smtClean="0">
                          <a:solidFill>
                            <a:srgbClr val="3333CC"/>
                          </a:solidFill>
                        </a:rPr>
                        <a:t>án</a:t>
                      </a:r>
                      <a:endParaRPr lang="hu-HU" b="1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10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22</a:t>
                      </a:r>
                      <a:endParaRPr lang="hu-HU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504" y="1192977"/>
            <a:ext cx="31773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Elnevezés: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672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Normális szénláncú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39552" y="1663067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hu-HU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Homológ sor:</a:t>
            </a:r>
          </a:p>
          <a:p>
            <a:pPr marL="0" lvl="1"/>
            <a:r>
              <a:rPr lang="hu-H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vegyületek alkotnak homológ sort, amelyeknek általános összegképlete megegyezik, és a sor tagjainak funkciós csoportjai azonosak. </a:t>
            </a:r>
          </a:p>
          <a:p>
            <a:pPr marL="0" lvl="1"/>
            <a:endParaRPr lang="hu-HU" sz="2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alkánok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homológ sorának tagjai csak egy -CH</a:t>
            </a:r>
            <a:r>
              <a:rPr lang="hu-H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metilén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csoportban különböznek.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504" y="1260447"/>
            <a:ext cx="47701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Homológ sort alkotnak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77621" y="3895154"/>
            <a:ext cx="15905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4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</a:t>
            </a:r>
            <a:r>
              <a:rPr lang="hu-HU" sz="2000" dirty="0" err="1" smtClean="0"/>
              <a:t>CH</a:t>
            </a:r>
            <a:r>
              <a:rPr lang="hu-HU" sz="2000" baseline="-25000" dirty="0" err="1" smtClean="0"/>
              <a:t>3</a:t>
            </a:r>
            <a:endParaRPr lang="hu-HU" sz="2000" baseline="-25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</a:t>
            </a:r>
            <a:r>
              <a:rPr lang="hu-HU" sz="2000" dirty="0" smtClean="0">
                <a:solidFill>
                  <a:srgbClr val="FF0000"/>
                </a:solidFill>
              </a:rPr>
              <a:t>CH</a:t>
            </a:r>
            <a:r>
              <a:rPr lang="hu-HU" sz="2000" baseline="-25000" dirty="0" smtClean="0">
                <a:solidFill>
                  <a:srgbClr val="FF0000"/>
                </a:solidFill>
              </a:rPr>
              <a:t>2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</a:t>
            </a:r>
            <a:r>
              <a:rPr lang="hu-HU" sz="2000" dirty="0" smtClean="0">
                <a:solidFill>
                  <a:srgbClr val="FF0000"/>
                </a:solidFill>
              </a:rPr>
              <a:t>CH</a:t>
            </a:r>
            <a:r>
              <a:rPr lang="hu-HU" sz="2000" baseline="-25000" dirty="0" smtClean="0">
                <a:solidFill>
                  <a:srgbClr val="FF0000"/>
                </a:solidFill>
              </a:rPr>
              <a:t>2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</a:t>
            </a:r>
            <a:r>
              <a:rPr lang="hu-HU" sz="2000" dirty="0" smtClean="0">
                <a:solidFill>
                  <a:srgbClr val="FF0000"/>
                </a:solidFill>
              </a:rPr>
              <a:t>CH</a:t>
            </a:r>
            <a:r>
              <a:rPr lang="hu-HU" sz="2000" baseline="-25000" dirty="0" smtClean="0">
                <a:solidFill>
                  <a:srgbClr val="FF0000"/>
                </a:solidFill>
              </a:rPr>
              <a:t>2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</a:t>
            </a:r>
            <a:r>
              <a:rPr lang="hu-HU" sz="2000" dirty="0" smtClean="0">
                <a:solidFill>
                  <a:srgbClr val="FF0000"/>
                </a:solidFill>
              </a:rPr>
              <a:t>CH</a:t>
            </a:r>
            <a:r>
              <a:rPr lang="hu-HU" sz="2000" baseline="-25000" dirty="0" smtClean="0">
                <a:solidFill>
                  <a:srgbClr val="FF0000"/>
                </a:solidFill>
              </a:rPr>
              <a:t>2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3</a:t>
            </a:r>
            <a:endParaRPr lang="hu-HU" sz="2000" baseline="-25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38550" y="5381019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(      )</a:t>
            </a:r>
            <a:r>
              <a:rPr lang="hu-HU" sz="2000" baseline="-25000" dirty="0" smtClean="0">
                <a:solidFill>
                  <a:srgbClr val="FF0000"/>
                </a:solidFill>
              </a:rPr>
              <a:t>2</a:t>
            </a:r>
            <a:endParaRPr lang="hu-HU" sz="2000" baseline="-25000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340142" y="5826554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(      )</a:t>
            </a:r>
            <a:r>
              <a:rPr lang="hu-HU" sz="2000" baseline="-25000" dirty="0" smtClean="0">
                <a:solidFill>
                  <a:srgbClr val="FF0000"/>
                </a:solidFill>
              </a:rPr>
              <a:t>3</a:t>
            </a:r>
            <a:endParaRPr lang="hu-HU" sz="2000" baseline="-25000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331669" y="628376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(      )</a:t>
            </a:r>
            <a:r>
              <a:rPr lang="hu-HU" sz="2000" baseline="-25000" dirty="0" smtClean="0">
                <a:solidFill>
                  <a:srgbClr val="FF0000"/>
                </a:solidFill>
              </a:rPr>
              <a:t>4</a:t>
            </a:r>
            <a:endParaRPr lang="hu-HU" sz="2000" baseline="-25000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27789" y="3878716"/>
            <a:ext cx="9323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metán</a:t>
            </a:r>
            <a:endParaRPr lang="hu-HU" sz="2000" baseline="-25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etán</a:t>
            </a:r>
            <a:endParaRPr lang="hu-HU" sz="2000" baseline="-25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propán</a:t>
            </a:r>
            <a:endParaRPr lang="hu-HU" sz="2000" baseline="-25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bután</a:t>
            </a:r>
            <a:endParaRPr lang="hu-HU" sz="2000" baseline="-25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pentán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hexán</a:t>
            </a:r>
            <a:endParaRPr lang="hu-HU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2991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2574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hu-HU" sz="2000" b="1" dirty="0" err="1" smtClean="0"/>
              <a:t>Alkil</a:t>
            </a:r>
            <a:r>
              <a:rPr lang="hu-HU" sz="2000" b="1" dirty="0" smtClean="0"/>
              <a:t> csoport: </a:t>
            </a:r>
            <a:r>
              <a:rPr lang="hu-HU" sz="2000" dirty="0"/>
              <a:t>E</a:t>
            </a:r>
            <a:r>
              <a:rPr lang="hu-HU" sz="2000" dirty="0" smtClean="0"/>
              <a:t>gy </a:t>
            </a:r>
            <a:r>
              <a:rPr lang="hu-HU" sz="2000" dirty="0"/>
              <a:t>láncvégi hidrogénnel kevesebbet tartalmaz </a:t>
            </a:r>
            <a:r>
              <a:rPr lang="hu-HU" sz="2000" dirty="0" smtClean="0"/>
              <a:t>mint a </a:t>
            </a:r>
            <a:r>
              <a:rPr lang="hu-HU" sz="2000" dirty="0"/>
              <a:t>megfelelő </a:t>
            </a:r>
            <a:r>
              <a:rPr lang="hu-HU" sz="2000" dirty="0" err="1" smtClean="0"/>
              <a:t>alkán</a:t>
            </a:r>
            <a:r>
              <a:rPr lang="hu-HU" sz="2000" dirty="0" smtClean="0"/>
              <a:t>.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hu-HU" sz="2000" b="1" dirty="0" smtClean="0"/>
              <a:t>Elnevezésük: </a:t>
            </a:r>
            <a:r>
              <a:rPr lang="hu-HU" sz="2000" b="1" dirty="0" err="1" smtClean="0">
                <a:solidFill>
                  <a:srgbClr val="3333CC"/>
                </a:solidFill>
              </a:rPr>
              <a:t>-</a:t>
            </a:r>
            <a:r>
              <a:rPr lang="hu-HU" sz="2000" b="1" i="1" dirty="0" err="1" smtClean="0">
                <a:solidFill>
                  <a:srgbClr val="3333CC"/>
                </a:solidFill>
              </a:rPr>
              <a:t>il</a:t>
            </a:r>
            <a:r>
              <a:rPr lang="hu-HU" sz="2000" b="1" dirty="0" smtClean="0">
                <a:solidFill>
                  <a:srgbClr val="3333CC"/>
                </a:solidFill>
              </a:rPr>
              <a:t> </a:t>
            </a:r>
            <a:r>
              <a:rPr lang="hu-HU" sz="2000" dirty="0" smtClean="0"/>
              <a:t>végződést  illesztünk a szótőhöz.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958217" y="3208874"/>
            <a:ext cx="12586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alk</a:t>
            </a:r>
            <a:r>
              <a:rPr lang="hu-HU" sz="2400" b="1" dirty="0" err="1" smtClean="0">
                <a:solidFill>
                  <a:srgbClr val="3333CC"/>
                </a:solidFill>
              </a:rPr>
              <a:t>án</a:t>
            </a:r>
            <a:endParaRPr lang="hu-HU" sz="2400" b="1" dirty="0" smtClean="0">
              <a:solidFill>
                <a:srgbClr val="3333CC"/>
              </a:solidFill>
            </a:endParaRP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CH</a:t>
            </a:r>
            <a:r>
              <a:rPr lang="hu-HU" sz="2400" baseline="-25000" dirty="0" smtClean="0"/>
              <a:t>4</a:t>
            </a:r>
          </a:p>
          <a:p>
            <a:pPr algn="ctr"/>
            <a:r>
              <a:rPr lang="hu-HU" sz="2400" dirty="0" smtClean="0"/>
              <a:t>met</a:t>
            </a:r>
            <a:r>
              <a:rPr lang="hu-HU" sz="2400" b="1" dirty="0" smtClean="0">
                <a:solidFill>
                  <a:srgbClr val="3333CC"/>
                </a:solidFill>
              </a:rPr>
              <a:t>án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</a:t>
            </a:r>
            <a:r>
              <a:rPr lang="hu-HU" sz="2400" dirty="0" err="1" smtClean="0"/>
              <a:t>CH</a:t>
            </a:r>
            <a:r>
              <a:rPr lang="hu-HU" sz="2400" baseline="-25000" dirty="0" err="1" smtClean="0"/>
              <a:t>3</a:t>
            </a:r>
            <a:endParaRPr lang="hu-HU" sz="2400" baseline="-25000" dirty="0"/>
          </a:p>
          <a:p>
            <a:pPr algn="ctr"/>
            <a:r>
              <a:rPr lang="hu-HU" sz="2400" dirty="0" smtClean="0"/>
              <a:t>et</a:t>
            </a:r>
            <a:r>
              <a:rPr lang="hu-HU" sz="2400" b="1" dirty="0" smtClean="0">
                <a:solidFill>
                  <a:srgbClr val="3333CC"/>
                </a:solidFill>
              </a:rPr>
              <a:t>án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48057"/>
              </p:ext>
            </p:extLst>
          </p:nvPr>
        </p:nvGraphicFramePr>
        <p:xfrm>
          <a:off x="3243775" y="3436421"/>
          <a:ext cx="904875" cy="1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S ChemDraw Drawing" r:id="rId3" imgW="1454936" imgH="171990" progId="ChemDraw.Document.6.0">
                  <p:embed/>
                </p:oleObj>
              </mc:Choice>
              <mc:Fallback>
                <p:oleObj name="CS ChemDraw Drawing" r:id="rId3" imgW="1454936" imgH="171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3775" y="3436421"/>
                        <a:ext cx="904875" cy="10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38521"/>
              </p:ext>
            </p:extLst>
          </p:nvPr>
        </p:nvGraphicFramePr>
        <p:xfrm>
          <a:off x="3243775" y="4145829"/>
          <a:ext cx="904875" cy="10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S ChemDraw Drawing" r:id="rId5" imgW="1454936" imgH="171990" progId="ChemDraw.Document.6.0">
                  <p:embed/>
                </p:oleObj>
              </mc:Choice>
              <mc:Fallback>
                <p:oleObj name="CS ChemDraw Drawing" r:id="rId5" imgW="1454936" imgH="171990" progId="ChemDraw.Document.6.0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775" y="4145829"/>
                        <a:ext cx="904875" cy="10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049065"/>
              </p:ext>
            </p:extLst>
          </p:nvPr>
        </p:nvGraphicFramePr>
        <p:xfrm>
          <a:off x="3243775" y="5162558"/>
          <a:ext cx="904875" cy="10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S ChemDraw Drawing" r:id="rId6" imgW="1454936" imgH="171990" progId="ChemDraw.Document.6.0">
                  <p:embed/>
                </p:oleObj>
              </mc:Choice>
              <mc:Fallback>
                <p:oleObj name="CS ChemDraw Drawing" r:id="rId6" imgW="1454936" imgH="1719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775" y="5162558"/>
                        <a:ext cx="904875" cy="10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4107114" y="3208866"/>
            <a:ext cx="18501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alk</a:t>
            </a:r>
            <a:r>
              <a:rPr lang="hu-HU" sz="2400" b="1" dirty="0" err="1" smtClean="0">
                <a:solidFill>
                  <a:srgbClr val="3333CC"/>
                </a:solidFill>
              </a:rPr>
              <a:t>il</a:t>
            </a:r>
            <a:r>
              <a:rPr lang="hu-HU" sz="2400" dirty="0" err="1" smtClean="0"/>
              <a:t>csoport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</a:t>
            </a:r>
            <a:endParaRPr lang="hu-HU" sz="2400" baseline="-25000" dirty="0" smtClean="0"/>
          </a:p>
          <a:p>
            <a:pPr algn="ctr"/>
            <a:r>
              <a:rPr lang="hu-HU" sz="2400" dirty="0" err="1" smtClean="0"/>
              <a:t>met</a:t>
            </a:r>
            <a:r>
              <a:rPr lang="hu-HU" sz="2400" b="1" dirty="0" err="1" smtClean="0">
                <a:solidFill>
                  <a:srgbClr val="3333CC"/>
                </a:solidFill>
              </a:rPr>
              <a:t>il</a:t>
            </a:r>
            <a:r>
              <a:rPr lang="hu-HU" sz="2400" dirty="0" err="1" smtClean="0"/>
              <a:t>csoport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/>
              <a:t>–</a:t>
            </a:r>
            <a:endParaRPr lang="hu-HU" sz="2400" baseline="-25000" dirty="0"/>
          </a:p>
          <a:p>
            <a:pPr algn="ctr"/>
            <a:r>
              <a:rPr lang="hu-HU" sz="2400" dirty="0" err="1" smtClean="0"/>
              <a:t>et</a:t>
            </a:r>
            <a:r>
              <a:rPr lang="hu-HU" sz="2400" b="1" dirty="0" err="1" smtClean="0">
                <a:solidFill>
                  <a:srgbClr val="3333CC"/>
                </a:solidFill>
              </a:rPr>
              <a:t>il</a:t>
            </a:r>
            <a:r>
              <a:rPr lang="hu-HU" sz="2400" dirty="0" err="1" smtClean="0"/>
              <a:t>csoport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1520" y="476672"/>
            <a:ext cx="816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333CC"/>
                </a:solidFill>
              </a:rPr>
              <a:t>Normális szénláncú </a:t>
            </a:r>
            <a:r>
              <a:rPr lang="hu-HU" sz="4000" b="1" dirty="0" err="1" smtClean="0">
                <a:solidFill>
                  <a:srgbClr val="3333CC"/>
                </a:solidFill>
              </a:rPr>
              <a:t>alkánok</a:t>
            </a:r>
            <a:endParaRPr lang="hu-HU" sz="4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2863</TotalTime>
  <Words>1792</Words>
  <Application>Microsoft Office PowerPoint</Application>
  <PresentationFormat>Diavetítés a képernyőre (4:3 oldalarány)</PresentationFormat>
  <Paragraphs>488</Paragraphs>
  <Slides>36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Simuló</vt:lpstr>
      <vt:lpstr>Office-téma</vt:lpstr>
      <vt:lpstr>1_Office-téma</vt:lpstr>
      <vt:lpstr>CS ChemDraw Drawing</vt:lpstr>
      <vt:lpstr>telített szénhidrogének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</dc:creator>
  <cp:lastModifiedBy>F</cp:lastModifiedBy>
  <cp:revision>184</cp:revision>
  <dcterms:created xsi:type="dcterms:W3CDTF">2013-09-27T12:22:46Z</dcterms:created>
  <dcterms:modified xsi:type="dcterms:W3CDTF">2015-09-04T22:38:57Z</dcterms:modified>
</cp:coreProperties>
</file>