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760" r:id="rId3"/>
    <p:sldId id="660" r:id="rId4"/>
    <p:sldId id="661" r:id="rId5"/>
    <p:sldId id="662" r:id="rId6"/>
    <p:sldId id="762" r:id="rId7"/>
    <p:sldId id="763" r:id="rId8"/>
    <p:sldId id="764" r:id="rId9"/>
    <p:sldId id="765" r:id="rId10"/>
    <p:sldId id="766" r:id="rId11"/>
    <p:sldId id="767" r:id="rId12"/>
    <p:sldId id="748" r:id="rId13"/>
    <p:sldId id="772" r:id="rId14"/>
    <p:sldId id="678" r:id="rId15"/>
    <p:sldId id="679" r:id="rId16"/>
    <p:sldId id="673" r:id="rId17"/>
    <p:sldId id="740" r:id="rId18"/>
    <p:sldId id="741" r:id="rId19"/>
    <p:sldId id="750" r:id="rId20"/>
    <p:sldId id="768" r:id="rId21"/>
    <p:sldId id="769" r:id="rId22"/>
    <p:sldId id="753" r:id="rId23"/>
    <p:sldId id="754" r:id="rId24"/>
    <p:sldId id="770" r:id="rId25"/>
    <p:sldId id="771" r:id="rId26"/>
    <p:sldId id="756" r:id="rId27"/>
    <p:sldId id="761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CC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5764" autoAdjust="0"/>
  </p:normalViewPr>
  <p:slideViewPr>
    <p:cSldViewPr snapToGrid="0">
      <p:cViewPr varScale="1">
        <p:scale>
          <a:sx n="60" d="100"/>
          <a:sy n="6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28ADD-3E1C-4228-A22C-4BFEB9FC9B44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4EB9-954C-4474-8865-39DB07701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8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3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4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8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2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7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08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4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83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73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35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0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9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96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0929-D05C-449C-97CE-E1F5E75EFFEC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FB00-EC34-4600-A05E-EC6731307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www.youtube.com/watch?v=rn1s4XPaHsk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88832" cy="1440160"/>
          </a:xfrm>
        </p:spPr>
        <p:txBody>
          <a:bodyPr/>
          <a:lstStyle/>
          <a:p>
            <a:r>
              <a:rPr lang="hu-HU" dirty="0" smtClean="0"/>
              <a:t>Kémiai reakciók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80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 – csináljuk együtt!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331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b="1" dirty="0" smtClean="0"/>
              <a:t>Kémhatás-változással járó reakciók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smtClean="0"/>
              <a:t>Pl.: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ammónia-oldat és sósavoldat reakciója (közömbösítés)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/>
              <a:t>ecet </a:t>
            </a:r>
            <a:r>
              <a:rPr lang="hu-HU" dirty="0" smtClean="0"/>
              <a:t>és szódabikarbóna reakciója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1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0604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18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75685"/>
              </p:ext>
            </p:extLst>
          </p:nvPr>
        </p:nvGraphicFramePr>
        <p:xfrm>
          <a:off x="48128" y="2070763"/>
          <a:ext cx="9047746" cy="428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803"/>
                <a:gridCol w="1119352"/>
                <a:gridCol w="1340069"/>
                <a:gridCol w="1087820"/>
                <a:gridCol w="1292773"/>
                <a:gridCol w="1023929"/>
              </a:tblGrid>
              <a:tr h="8143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Színváltozás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Halmazállapot-változás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Szag/Hang/Fény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Erőteljes felmelegedés/Lehűlés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Kémhatás változás</a:t>
                      </a:r>
                      <a:endParaRPr lang="en-US" sz="1400" dirty="0"/>
                    </a:p>
                  </a:txBody>
                  <a:tcPr/>
                </a:tc>
              </a:tr>
              <a:tr h="636326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ecet + szóda-bikarbóna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637931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bárium-hidroxid + ammónium-nitrát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655577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nátrium-szulfit +</a:t>
                      </a:r>
                      <a:r>
                        <a:rPr lang="hu-HU" sz="1600" baseline="0" dirty="0" smtClean="0"/>
                        <a:t> sósav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705852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durranógáz-próba (</a:t>
                      </a:r>
                      <a:r>
                        <a:rPr lang="hu-H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lang="hu-H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sósav reakciójából fejlesztett hidrogén meggyújtása levegő jelenlétében </a:t>
                      </a:r>
                      <a:r>
                        <a:rPr lang="hu-HU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721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/>
                        <a:t>réz-szulfát-oldat</a:t>
                      </a:r>
                      <a:r>
                        <a:rPr lang="hu-HU" sz="1600" dirty="0" smtClean="0"/>
                        <a:t> + ammónia-oldat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6049" y="1443791"/>
            <a:ext cx="863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Melyek az alábbi reakciók legjellegzetesebb változásai?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7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0604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18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1458"/>
              </p:ext>
            </p:extLst>
          </p:nvPr>
        </p:nvGraphicFramePr>
        <p:xfrm>
          <a:off x="48128" y="2070763"/>
          <a:ext cx="9047746" cy="428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803"/>
                <a:gridCol w="1119352"/>
                <a:gridCol w="1340069"/>
                <a:gridCol w="1087820"/>
                <a:gridCol w="1292773"/>
                <a:gridCol w="1023929"/>
              </a:tblGrid>
              <a:tr h="8143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Színváltozás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Halmazállapot-változás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Szag/Hang/Fény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Erőteljes felmelegedés/Lehűlés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Kémhatás változás</a:t>
                      </a:r>
                      <a:endParaRPr lang="en-US" sz="1400" dirty="0"/>
                    </a:p>
                  </a:txBody>
                  <a:tcPr/>
                </a:tc>
              </a:tr>
              <a:tr h="636326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ecet + szóda-bikarbóna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</a:tr>
              <a:tr h="637931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bárium-hidroxid + ammónium-nitrát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655577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nátrium-szulfit +</a:t>
                      </a:r>
                      <a:r>
                        <a:rPr lang="hu-HU" sz="1600" baseline="0" dirty="0" smtClean="0"/>
                        <a:t> sósav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705852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durranógáz-próba (</a:t>
                      </a:r>
                      <a:r>
                        <a:rPr lang="hu-H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lang="hu-H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sósav reakciójából fejlesztett hidrogén meggyújtása levegő jelenlétében </a:t>
                      </a:r>
                      <a:r>
                        <a:rPr lang="hu-HU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721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/>
                        <a:t>réz-szulfát-oldat</a:t>
                      </a:r>
                      <a:r>
                        <a:rPr lang="hu-HU" sz="1600" dirty="0" smtClean="0"/>
                        <a:t> + ammónia-oldat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992830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6049" y="1443791"/>
            <a:ext cx="863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Melyek az alábbi reakciók legjellegzetesebb változásai?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2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kerekített téglalap 15"/>
          <p:cNvSpPr/>
          <p:nvPr/>
        </p:nvSpPr>
        <p:spPr>
          <a:xfrm>
            <a:off x="251520" y="1412776"/>
            <a:ext cx="8640960" cy="142567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Termokémia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reakciók energiaviszonyaival a </a:t>
            </a:r>
            <a:r>
              <a:rPr lang="hu-HU" b="1" dirty="0" smtClean="0"/>
              <a:t>TERMOKÉMIA</a:t>
            </a:r>
            <a:r>
              <a:rPr lang="hu-HU" dirty="0" smtClean="0"/>
              <a:t> foglalkozik.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916628" y="2900700"/>
            <a:ext cx="35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/>
              <a:t>Endoterm reakciók:</a:t>
            </a:r>
            <a:endParaRPr lang="en-US" sz="3200" b="1" dirty="0"/>
          </a:p>
        </p:txBody>
      </p:sp>
      <p:sp>
        <p:nvSpPr>
          <p:cNvPr id="5" name="Téglalap 4"/>
          <p:cNvSpPr/>
          <p:nvPr/>
        </p:nvSpPr>
        <p:spPr>
          <a:xfrm>
            <a:off x="914403" y="3508152"/>
            <a:ext cx="45719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 smtClean="0"/>
              <a:t>vízbontás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/>
              <a:t>szilárd bárium-hidroxid és ammónium-nitrát </a:t>
            </a:r>
            <a:r>
              <a:rPr lang="hu-HU" sz="3200" dirty="0" smtClean="0"/>
              <a:t>reakciója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00" y="2995337"/>
            <a:ext cx="3699040" cy="3240000"/>
          </a:xfrm>
          <a:prstGeom prst="roundRect">
            <a:avLst>
              <a:gd name="adj" fmla="val 68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1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kerekített téglalap 13"/>
          <p:cNvSpPr/>
          <p:nvPr/>
        </p:nvSpPr>
        <p:spPr>
          <a:xfrm>
            <a:off x="251520" y="1412776"/>
            <a:ext cx="8640960" cy="142567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Termokémia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reakciók energiaviszonyaival a </a:t>
            </a:r>
            <a:r>
              <a:rPr lang="hu-HU" b="1" dirty="0" smtClean="0"/>
              <a:t>TERMOKÉMIA</a:t>
            </a:r>
            <a:r>
              <a:rPr lang="hu-HU" dirty="0" smtClean="0"/>
              <a:t> foglalkozik.</a:t>
            </a:r>
            <a:endParaRPr lang="en-US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15" y="3002387"/>
            <a:ext cx="3448181" cy="3240000"/>
          </a:xfrm>
          <a:prstGeom prst="roundRect">
            <a:avLst>
              <a:gd name="adj" fmla="val 72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zövegdoboz 16"/>
          <p:cNvSpPr txBox="1"/>
          <p:nvPr/>
        </p:nvSpPr>
        <p:spPr>
          <a:xfrm>
            <a:off x="918040" y="2900700"/>
            <a:ext cx="324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/>
              <a:t>Exoterm reakciók:</a:t>
            </a:r>
            <a:endParaRPr lang="en-US" sz="3200" b="1" dirty="0"/>
          </a:p>
        </p:txBody>
      </p:sp>
      <p:sp>
        <p:nvSpPr>
          <p:cNvPr id="18" name="Téglalap 17"/>
          <p:cNvSpPr/>
          <p:nvPr/>
        </p:nvSpPr>
        <p:spPr>
          <a:xfrm>
            <a:off x="914403" y="3508152"/>
            <a:ext cx="45126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 smtClean="0"/>
              <a:t>magnéziumszalag égése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 smtClean="0"/>
              <a:t>nátrium </a:t>
            </a:r>
            <a:r>
              <a:rPr lang="hu-HU" sz="3200" dirty="0"/>
              <a:t>reakciója </a:t>
            </a:r>
            <a:r>
              <a:rPr lang="hu-HU" sz="3200" dirty="0" smtClean="0"/>
              <a:t>vízzel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 smtClean="0"/>
              <a:t>cukor </a:t>
            </a:r>
            <a:r>
              <a:rPr lang="hu-HU" sz="3200" dirty="0"/>
              <a:t>és tömény kénsav </a:t>
            </a:r>
            <a:r>
              <a:rPr lang="hu-HU" sz="3200" dirty="0" smtClean="0"/>
              <a:t>reakciója</a:t>
            </a:r>
            <a:endParaRPr lang="hu-HU" sz="32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61020" y="1402109"/>
            <a:ext cx="9009384" cy="4981913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Termokémia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reakciók energiaviszonyaival a </a:t>
            </a:r>
            <a:r>
              <a:rPr lang="hu-HU" b="1" dirty="0" smtClean="0"/>
              <a:t>TERMOKÉMIA</a:t>
            </a:r>
            <a:r>
              <a:rPr lang="hu-HU" dirty="0" smtClean="0"/>
              <a:t> foglalkozik.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2996952"/>
            <a:ext cx="35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/>
                </a:solidFill>
              </a:rPr>
              <a:t>Endoterm reakciók: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782816" y="2996952"/>
            <a:ext cx="3245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C0000"/>
                </a:solidFill>
              </a:rPr>
              <a:t>Exoterm reakciók:</a:t>
            </a: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5320" y="357301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</a:rPr>
              <a:t>a vizsgált rendszer </a:t>
            </a:r>
            <a:r>
              <a:rPr lang="hu-HU" sz="2800" b="1" dirty="0" smtClean="0">
                <a:solidFill>
                  <a:schemeClr val="tx2"/>
                </a:solidFill>
              </a:rPr>
              <a:t>energiatartalma nő</a:t>
            </a:r>
            <a:r>
              <a:rPr lang="hu-HU" sz="2800" dirty="0" smtClean="0">
                <a:solidFill>
                  <a:schemeClr val="tx2"/>
                </a:solidFill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</a:rPr>
              <a:t>a környezetből energiát vesz fel,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</a:rPr>
              <a:t>a </a:t>
            </a:r>
            <a:r>
              <a:rPr lang="hu-HU" sz="2800" i="1" dirty="0" smtClean="0">
                <a:solidFill>
                  <a:schemeClr val="tx2"/>
                </a:solidFill>
              </a:rPr>
              <a:t>reakcióhő</a:t>
            </a:r>
            <a:r>
              <a:rPr lang="hu-HU" sz="2800" dirty="0" smtClean="0">
                <a:solidFill>
                  <a:schemeClr val="tx2"/>
                </a:solidFill>
              </a:rPr>
              <a:t> előjele </a:t>
            </a:r>
            <a:r>
              <a:rPr lang="hu-HU" sz="2800" b="1" dirty="0" smtClean="0">
                <a:solidFill>
                  <a:schemeClr val="tx2"/>
                </a:solidFill>
              </a:rPr>
              <a:t>pozitív</a:t>
            </a:r>
            <a:r>
              <a:rPr lang="hu-HU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65712" y="3573016"/>
            <a:ext cx="4428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C0000"/>
                </a:solidFill>
              </a:rPr>
              <a:t>a vizsgált rendszer </a:t>
            </a:r>
            <a:r>
              <a:rPr lang="hu-HU" sz="2800" b="1" dirty="0" smtClean="0">
                <a:solidFill>
                  <a:srgbClr val="CC0000"/>
                </a:solidFill>
              </a:rPr>
              <a:t>energiatartalma csökken</a:t>
            </a:r>
            <a:r>
              <a:rPr lang="hu-HU" sz="2800" dirty="0" smtClean="0">
                <a:solidFill>
                  <a:srgbClr val="CC0000"/>
                </a:solidFill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C0000"/>
                </a:solidFill>
              </a:rPr>
              <a:t>a környezetnek energiát ad át a rendszer,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C0000"/>
                </a:solidFill>
              </a:rPr>
              <a:t>a </a:t>
            </a:r>
            <a:r>
              <a:rPr lang="hu-HU" sz="2800" i="1" dirty="0" smtClean="0">
                <a:solidFill>
                  <a:srgbClr val="CC0000"/>
                </a:solidFill>
              </a:rPr>
              <a:t>reakcióhő</a:t>
            </a:r>
            <a:r>
              <a:rPr lang="hu-HU" sz="2800" dirty="0" smtClean="0">
                <a:solidFill>
                  <a:srgbClr val="CC0000"/>
                </a:solidFill>
              </a:rPr>
              <a:t> előjele </a:t>
            </a:r>
            <a:r>
              <a:rPr lang="hu-HU" sz="2800" b="1" dirty="0" smtClean="0">
                <a:solidFill>
                  <a:srgbClr val="CC0000"/>
                </a:solidFill>
              </a:rPr>
              <a:t>negatív</a:t>
            </a:r>
            <a:r>
              <a:rPr lang="hu-HU" sz="2800" dirty="0" smtClean="0">
                <a:solidFill>
                  <a:srgbClr val="CC0000"/>
                </a:solidFill>
              </a:rPr>
              <a:t>.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Tömegmegmaradás törvénye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Vizsgáljuk </a:t>
            </a:r>
            <a:r>
              <a:rPr lang="hu-HU" b="1" dirty="0" smtClean="0"/>
              <a:t>meg, hogy van-e különbség a kiindulási anyagok együttes tömege és a termékek tömege között!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smtClean="0"/>
              <a:t>Ólom-nitrát </a:t>
            </a:r>
            <a:r>
              <a:rPr lang="hu-HU" dirty="0"/>
              <a:t>és kálium-jodid </a:t>
            </a:r>
            <a:r>
              <a:rPr lang="hu-HU" dirty="0" smtClean="0"/>
              <a:t>reakciója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smtClean="0"/>
              <a:t>Réz-szulfát és nátrium-hidroxid oldat reakciója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S ChemDraw Drawing" r:id="rId3" imgW="1270705" imgH="2194290" progId="ChemDraw.Document.6.0">
                  <p:embed/>
                </p:oleObj>
              </mc:Choice>
              <mc:Fallback>
                <p:oleObj name="CS ChemDraw Drawing" r:id="rId3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1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412775"/>
            <a:ext cx="8640960" cy="2694003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Tömegmegmaradás törvénye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kémiai reakcióban a kiindulási anyagok együttes tömege megegyezik a keletkezett anyagok együttes tömegével. </a:t>
            </a:r>
          </a:p>
          <a:p>
            <a:pPr marL="0" indent="0">
              <a:buNone/>
            </a:pPr>
            <a:r>
              <a:rPr lang="hu-HU" dirty="0" smtClean="0"/>
              <a:t>Ez a </a:t>
            </a:r>
            <a:r>
              <a:rPr lang="hu-HU" b="1" dirty="0" smtClean="0"/>
              <a:t>tömegmegmaradás törvénye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30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kémiai egyenlet (reakcióegyenlet)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nátrium + víz = nátrium-hidroxid + hidrogén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K</a:t>
            </a:r>
            <a:r>
              <a:rPr lang="hu-HU" dirty="0" smtClean="0"/>
              <a:t>icsit rövidebben:</a:t>
            </a:r>
          </a:p>
          <a:p>
            <a:pPr marL="0" indent="0">
              <a:buNone/>
            </a:pPr>
            <a:r>
              <a:rPr lang="hu-HU" b="1" dirty="0" smtClean="0"/>
              <a:t>2 Na </a:t>
            </a:r>
            <a:r>
              <a:rPr lang="hu-HU" dirty="0" smtClean="0"/>
              <a:t>+</a:t>
            </a:r>
            <a:r>
              <a:rPr lang="hu-HU" b="1" dirty="0" smtClean="0"/>
              <a:t> 2 H</a:t>
            </a:r>
            <a:r>
              <a:rPr lang="hu-HU" b="1" baseline="-25000" dirty="0" smtClean="0"/>
              <a:t>2</a:t>
            </a:r>
            <a:r>
              <a:rPr lang="hu-HU" b="1" dirty="0" smtClean="0"/>
              <a:t>O </a:t>
            </a:r>
            <a:r>
              <a:rPr lang="hu-HU" dirty="0" smtClean="0"/>
              <a:t>= </a:t>
            </a:r>
            <a:r>
              <a:rPr lang="hu-HU" b="1" dirty="0" smtClean="0"/>
              <a:t>2 </a:t>
            </a:r>
            <a:r>
              <a:rPr lang="hu-HU" b="1" dirty="0" err="1" smtClean="0"/>
              <a:t>NaOH</a:t>
            </a:r>
            <a:r>
              <a:rPr lang="hu-HU" b="1" dirty="0" smtClean="0"/>
              <a:t> </a:t>
            </a:r>
            <a:r>
              <a:rPr lang="hu-HU" dirty="0" smtClean="0"/>
              <a:t>+</a:t>
            </a:r>
            <a:r>
              <a:rPr lang="hu-HU" b="1" dirty="0" smtClean="0"/>
              <a:t> H</a:t>
            </a:r>
            <a:r>
              <a:rPr lang="hu-HU" b="1" baseline="-25000" dirty="0" smtClean="0"/>
              <a:t>2</a:t>
            </a:r>
            <a:endParaRPr lang="hu-HU" b="1" dirty="0" smtClean="0"/>
          </a:p>
          <a:p>
            <a:pPr marL="0" indent="0">
              <a:buNone/>
            </a:pPr>
            <a:endParaRPr lang="hu-HU" dirty="0" smtClean="0"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hu-HU" sz="2800" b="1" dirty="0" smtClean="0">
                <a:latin typeface="Tempus Sans ITC" panose="04020404030D07020202" pitchFamily="82" charset="0"/>
              </a:rPr>
              <a:t>Mit jelentenek a „</a:t>
            </a:r>
            <a:r>
              <a:rPr lang="hu-HU" sz="2800" b="1" i="1" dirty="0" smtClean="0">
                <a:latin typeface="Tempus Sans ITC" panose="04020404030D07020202" pitchFamily="82" charset="0"/>
              </a:rPr>
              <a:t>kódok</a:t>
            </a:r>
            <a:r>
              <a:rPr lang="hu-HU" sz="2800" b="1" dirty="0" smtClean="0">
                <a:latin typeface="Tempus Sans ITC" panose="04020404030D07020202" pitchFamily="82" charset="0"/>
              </a:rPr>
              <a:t>”?</a:t>
            </a:r>
            <a:endParaRPr 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13944" y="2124476"/>
            <a:ext cx="419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empus Sans ITC" panose="04020404030D07020202" pitchFamily="82" charset="0"/>
              </a:rPr>
              <a:t>E</a:t>
            </a:r>
            <a:r>
              <a:rPr lang="hu-HU" sz="2800" b="1" dirty="0" smtClean="0">
                <a:latin typeface="Tempus Sans ITC" panose="04020404030D07020202" pitchFamily="82" charset="0"/>
              </a:rPr>
              <a:t>z így elég hosszú…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4571" r="5108" b="5742"/>
          <a:stretch/>
        </p:blipFill>
        <p:spPr>
          <a:xfrm>
            <a:off x="6953227" y="4765874"/>
            <a:ext cx="2165526" cy="2077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5763" r="5774"/>
          <a:stretch/>
        </p:blipFill>
        <p:spPr>
          <a:xfrm>
            <a:off x="7215634" y="1690522"/>
            <a:ext cx="1892969" cy="1897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9259" y="3042473"/>
            <a:ext cx="2128152" cy="2133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8035990" y="3880827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Nátrium</a:t>
            </a:r>
          </a:p>
        </p:txBody>
      </p:sp>
      <p:cxnSp>
        <p:nvCxnSpPr>
          <p:cNvPr id="13" name="Egyenes összekötő nyíllal 12"/>
          <p:cNvCxnSpPr>
            <a:stCxn id="9" idx="0"/>
          </p:cNvCxnSpPr>
          <p:nvPr/>
        </p:nvCxnSpPr>
        <p:spPr>
          <a:xfrm flipH="1" flipV="1">
            <a:off x="8205281" y="2825885"/>
            <a:ext cx="319529" cy="105494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9" idx="2"/>
          </p:cNvCxnSpPr>
          <p:nvPr/>
        </p:nvCxnSpPr>
        <p:spPr>
          <a:xfrm flipH="1">
            <a:off x="7394028" y="4250159"/>
            <a:ext cx="1130782" cy="12242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stCxn id="9" idx="2"/>
          </p:cNvCxnSpPr>
          <p:nvPr/>
        </p:nvCxnSpPr>
        <p:spPr>
          <a:xfrm flipH="1">
            <a:off x="8429017" y="4250159"/>
            <a:ext cx="95793" cy="134324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71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kerekített téglalap 7"/>
          <p:cNvSpPr/>
          <p:nvPr/>
        </p:nvSpPr>
        <p:spPr>
          <a:xfrm>
            <a:off x="251520" y="3184634"/>
            <a:ext cx="8640960" cy="3042746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kémiai egyenlet (reakcióegyenlet)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03832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/>
              <a:t>2 </a:t>
            </a:r>
            <a:r>
              <a:rPr lang="hu-HU" b="1" dirty="0" smtClean="0">
                <a:solidFill>
                  <a:srgbClr val="FF0000"/>
                </a:solidFill>
              </a:rPr>
              <a:t>Na </a:t>
            </a:r>
            <a:r>
              <a:rPr lang="hu-HU" dirty="0" smtClean="0"/>
              <a:t>+</a:t>
            </a:r>
            <a:r>
              <a:rPr lang="hu-HU" b="1" dirty="0" smtClean="0"/>
              <a:t> 2 </a:t>
            </a:r>
            <a:r>
              <a:rPr lang="hu-HU" b="1" dirty="0" smtClean="0">
                <a:solidFill>
                  <a:srgbClr val="0000CC"/>
                </a:solidFill>
              </a:rPr>
              <a:t>H</a:t>
            </a:r>
            <a:r>
              <a:rPr lang="hu-HU" b="1" baseline="-25000" dirty="0" smtClean="0">
                <a:solidFill>
                  <a:srgbClr val="0000CC"/>
                </a:solidFill>
              </a:rPr>
              <a:t>2</a:t>
            </a:r>
            <a:r>
              <a:rPr lang="hu-HU" b="1" dirty="0" smtClean="0">
                <a:solidFill>
                  <a:srgbClr val="0000CC"/>
                </a:solidFill>
              </a:rPr>
              <a:t>O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=</a:t>
            </a:r>
            <a:r>
              <a:rPr lang="hu-HU" b="1" dirty="0" smtClean="0"/>
              <a:t> 2 </a:t>
            </a:r>
            <a:r>
              <a:rPr lang="hu-HU" b="1" dirty="0" err="1" smtClean="0">
                <a:solidFill>
                  <a:srgbClr val="0000CC"/>
                </a:solidFill>
              </a:rPr>
              <a:t>NaOH</a:t>
            </a:r>
            <a:r>
              <a:rPr lang="hu-HU" b="1" dirty="0" smtClean="0">
                <a:solidFill>
                  <a:srgbClr val="0000CC"/>
                </a:solidFill>
              </a:rPr>
              <a:t> 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00CC"/>
                </a:solidFill>
              </a:rPr>
              <a:t> H</a:t>
            </a:r>
            <a:r>
              <a:rPr lang="hu-HU" b="1" baseline="-25000" dirty="0" smtClean="0">
                <a:solidFill>
                  <a:srgbClr val="0000CC"/>
                </a:solidFill>
              </a:rPr>
              <a:t>2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kémiai </a:t>
            </a:r>
            <a:r>
              <a:rPr lang="hu-HU" sz="2800" dirty="0" smtClean="0"/>
              <a:t>reakciókat reakcióegyenlettel írjuk le.</a:t>
            </a:r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r>
              <a:rPr lang="hu-HU" sz="2800" dirty="0" smtClean="0"/>
              <a:t>A reakcióegyenletben </a:t>
            </a:r>
          </a:p>
          <a:p>
            <a:r>
              <a:rPr lang="hu-HU" sz="2800" dirty="0" smtClean="0"/>
              <a:t>az </a:t>
            </a:r>
            <a:r>
              <a:rPr lang="hu-HU" sz="2800" b="1" dirty="0" smtClean="0">
                <a:solidFill>
                  <a:srgbClr val="FF0000"/>
                </a:solidFill>
              </a:rPr>
              <a:t>elemeket </a:t>
            </a:r>
            <a:r>
              <a:rPr lang="hu-HU" sz="2800" b="1" i="1" dirty="0" smtClean="0">
                <a:solidFill>
                  <a:srgbClr val="FF0000"/>
                </a:solidFill>
              </a:rPr>
              <a:t>vegyjellel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/>
              <a:t>jelöljük (</a:t>
            </a:r>
            <a:r>
              <a:rPr lang="hu-HU" sz="2800" dirty="0" err="1" smtClean="0"/>
              <a:t>pl</a:t>
            </a:r>
            <a:r>
              <a:rPr lang="hu-HU" sz="2800" dirty="0" smtClean="0"/>
              <a:t>: Na, </a:t>
            </a:r>
            <a:r>
              <a:rPr lang="hu-HU" sz="2800" dirty="0" err="1" smtClean="0"/>
              <a:t>Fe</a:t>
            </a:r>
            <a:r>
              <a:rPr lang="hu-HU" sz="2800" dirty="0" smtClean="0"/>
              <a:t>, Mg), </a:t>
            </a:r>
          </a:p>
          <a:p>
            <a:r>
              <a:rPr lang="hu-HU" sz="2800" dirty="0" smtClean="0"/>
              <a:t>a </a:t>
            </a:r>
            <a:r>
              <a:rPr lang="hu-HU" sz="2800" b="1" dirty="0" smtClean="0">
                <a:solidFill>
                  <a:srgbClr val="0000CC"/>
                </a:solidFill>
              </a:rPr>
              <a:t>vegyületeket</a:t>
            </a:r>
            <a:r>
              <a:rPr lang="hu-HU" sz="2800" dirty="0" smtClean="0"/>
              <a:t> és </a:t>
            </a:r>
            <a:r>
              <a:rPr lang="hu-HU" sz="2800" b="1" dirty="0" smtClean="0">
                <a:solidFill>
                  <a:srgbClr val="0000CC"/>
                </a:solidFill>
              </a:rPr>
              <a:t>molekulákat</a:t>
            </a:r>
            <a:r>
              <a:rPr lang="hu-HU" sz="2800" dirty="0" smtClean="0">
                <a:solidFill>
                  <a:srgbClr val="0000CC"/>
                </a:solidFill>
              </a:rPr>
              <a:t> </a:t>
            </a:r>
            <a:r>
              <a:rPr lang="hu-HU" sz="2800" b="1" i="1" dirty="0" smtClean="0">
                <a:solidFill>
                  <a:srgbClr val="0000CC"/>
                </a:solidFill>
              </a:rPr>
              <a:t>összegképlettel</a:t>
            </a:r>
            <a:r>
              <a:rPr lang="hu-HU" sz="2800" dirty="0" smtClean="0">
                <a:solidFill>
                  <a:srgbClr val="0000CC"/>
                </a:solidFill>
              </a:rPr>
              <a:t> * </a:t>
            </a:r>
            <a:r>
              <a:rPr lang="hu-HU" sz="2800" dirty="0" smtClean="0"/>
              <a:t>adjuk </a:t>
            </a:r>
            <a:r>
              <a:rPr lang="hu-HU" sz="2800" dirty="0"/>
              <a:t>meg </a:t>
            </a:r>
            <a:r>
              <a:rPr lang="hu-HU" sz="2800" dirty="0" smtClean="0"/>
              <a:t>(pl.: H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O, </a:t>
            </a:r>
            <a:r>
              <a:rPr lang="hu-HU" sz="2800" dirty="0" err="1" smtClean="0"/>
              <a:t>NaOH</a:t>
            </a:r>
            <a:r>
              <a:rPr lang="hu-HU" sz="2800" dirty="0" smtClean="0"/>
              <a:t>, H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).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352282" y="2370763"/>
            <a:ext cx="419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empus Sans ITC" panose="04020404030D07020202" pitchFamily="82" charset="0"/>
              </a:rPr>
              <a:t>E</a:t>
            </a:r>
            <a:r>
              <a:rPr lang="hu-HU" sz="2800" b="1" dirty="0" smtClean="0">
                <a:latin typeface="Tempus Sans ITC" panose="04020404030D07020202" pitchFamily="82" charset="0"/>
              </a:rPr>
              <a:t>z egy kémiai egyenlet.</a:t>
            </a:r>
          </a:p>
        </p:txBody>
      </p:sp>
      <p:sp>
        <p:nvSpPr>
          <p:cNvPr id="12" name="Felfelé nyíl 11"/>
          <p:cNvSpPr/>
          <p:nvPr/>
        </p:nvSpPr>
        <p:spPr>
          <a:xfrm rot="18762747">
            <a:off x="2576389" y="1838455"/>
            <a:ext cx="472966" cy="945772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églalap 3"/>
          <p:cNvSpPr/>
          <p:nvPr/>
        </p:nvSpPr>
        <p:spPr>
          <a:xfrm>
            <a:off x="899592" y="6258941"/>
            <a:ext cx="6809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*Az </a:t>
            </a:r>
            <a:r>
              <a:rPr lang="hu-HU" dirty="0" smtClean="0"/>
              <a:t>összegképlet </a:t>
            </a:r>
            <a:r>
              <a:rPr lang="hu-HU" altLang="hu-HU" dirty="0"/>
              <a:t>a molekulában lévő különböző atomok számát adja meg</a:t>
            </a:r>
            <a:r>
              <a:rPr lang="hu-HU" dirty="0" smtClean="0"/>
              <a:t>. A számot  az adott atom vegyjele után alsó indexbe tesszük.</a:t>
            </a:r>
            <a:endParaRPr lang="en-US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4571" r="5108" b="5742"/>
          <a:stretch/>
        </p:blipFill>
        <p:spPr>
          <a:xfrm>
            <a:off x="6953227" y="4765874"/>
            <a:ext cx="2165526" cy="2077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5763" r="5774"/>
          <a:stretch/>
        </p:blipFill>
        <p:spPr>
          <a:xfrm>
            <a:off x="7215634" y="1690522"/>
            <a:ext cx="1892969" cy="1897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9259" y="3042473"/>
            <a:ext cx="2128152" cy="2133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zövegdoboz 25"/>
          <p:cNvSpPr txBox="1"/>
          <p:nvPr/>
        </p:nvSpPr>
        <p:spPr>
          <a:xfrm>
            <a:off x="8035990" y="3880827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Nátrium</a:t>
            </a:r>
          </a:p>
        </p:txBody>
      </p:sp>
      <p:cxnSp>
        <p:nvCxnSpPr>
          <p:cNvPr id="27" name="Egyenes összekötő nyíllal 26"/>
          <p:cNvCxnSpPr>
            <a:stCxn id="26" idx="0"/>
          </p:cNvCxnSpPr>
          <p:nvPr/>
        </p:nvCxnSpPr>
        <p:spPr>
          <a:xfrm flipH="1" flipV="1">
            <a:off x="8205281" y="2825885"/>
            <a:ext cx="319529" cy="105494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26" idx="2"/>
          </p:cNvCxnSpPr>
          <p:nvPr/>
        </p:nvCxnSpPr>
        <p:spPr>
          <a:xfrm flipH="1">
            <a:off x="7394028" y="4250159"/>
            <a:ext cx="1130782" cy="12242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>
            <a:stCxn id="26" idx="2"/>
          </p:cNvCxnSpPr>
          <p:nvPr/>
        </p:nvCxnSpPr>
        <p:spPr>
          <a:xfrm flipH="1">
            <a:off x="8429017" y="4250159"/>
            <a:ext cx="95793" cy="134324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412775"/>
            <a:ext cx="8640960" cy="2389203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Kémiai reakciók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b="1" i="1" dirty="0">
                <a:solidFill>
                  <a:srgbClr val="FF0000"/>
                </a:solidFill>
              </a:rPr>
              <a:t>Ké</a:t>
            </a:r>
            <a:r>
              <a:rPr lang="hu-HU" b="1" i="1" dirty="0" smtClean="0">
                <a:solidFill>
                  <a:srgbClr val="FF0000"/>
                </a:solidFill>
              </a:rPr>
              <a:t>miai reakció</a:t>
            </a:r>
            <a:r>
              <a:rPr lang="hu-HU" dirty="0" smtClean="0"/>
              <a:t>nak tekintünk minden olyan változást, amely során a kiindulási anyag(ok) átalakul(</a:t>
            </a:r>
            <a:r>
              <a:rPr lang="hu-HU" dirty="0" err="1" smtClean="0"/>
              <a:t>nak</a:t>
            </a:r>
            <a:r>
              <a:rPr lang="hu-HU" dirty="0" smtClean="0"/>
              <a:t>) és egy vagy több új anyag keletkezik. 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00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71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kerekített téglalap 7"/>
          <p:cNvSpPr/>
          <p:nvPr/>
        </p:nvSpPr>
        <p:spPr>
          <a:xfrm>
            <a:off x="251520" y="2995442"/>
            <a:ext cx="8640960" cy="3673372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kémiai egyenlet (reakcióegyenlet)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03832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2 </a:t>
            </a:r>
            <a:r>
              <a:rPr lang="hu-HU" b="1" dirty="0" smtClean="0">
                <a:solidFill>
                  <a:srgbClr val="FF0000"/>
                </a:solidFill>
              </a:rPr>
              <a:t>Na </a:t>
            </a:r>
            <a:r>
              <a:rPr lang="hu-HU" dirty="0" smtClean="0">
                <a:solidFill>
                  <a:srgbClr val="FF0000"/>
                </a:solidFill>
              </a:rPr>
              <a:t>+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00B050"/>
                </a:solidFill>
              </a:rPr>
              <a:t>2 </a:t>
            </a:r>
            <a:r>
              <a:rPr lang="hu-HU" b="1" dirty="0" smtClean="0">
                <a:solidFill>
                  <a:srgbClr val="FF0000"/>
                </a:solidFill>
              </a:rPr>
              <a:t>H</a:t>
            </a:r>
            <a:r>
              <a:rPr lang="hu-HU" b="1" baseline="-25000" dirty="0" smtClean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O </a:t>
            </a:r>
            <a:r>
              <a:rPr lang="hu-HU" dirty="0" smtClean="0"/>
              <a:t>=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rgbClr val="00B050"/>
                </a:solidFill>
              </a:rPr>
              <a:t>2 </a:t>
            </a:r>
            <a:r>
              <a:rPr lang="hu-HU" b="1" dirty="0" err="1" smtClean="0">
                <a:solidFill>
                  <a:srgbClr val="0000CC"/>
                </a:solidFill>
              </a:rPr>
              <a:t>NaOH</a:t>
            </a:r>
            <a:r>
              <a:rPr lang="hu-HU" b="1" dirty="0" smtClean="0">
                <a:solidFill>
                  <a:srgbClr val="0000CC"/>
                </a:solidFill>
              </a:rPr>
              <a:t> </a:t>
            </a:r>
            <a:r>
              <a:rPr lang="hu-HU" dirty="0" smtClean="0">
                <a:solidFill>
                  <a:srgbClr val="0000CC"/>
                </a:solidFill>
              </a:rPr>
              <a:t>+</a:t>
            </a:r>
            <a:r>
              <a:rPr lang="hu-HU" b="1" dirty="0" smtClean="0">
                <a:solidFill>
                  <a:srgbClr val="0000CC"/>
                </a:solidFill>
              </a:rPr>
              <a:t> H</a:t>
            </a:r>
            <a:r>
              <a:rPr lang="hu-HU" b="1" baseline="-25000" dirty="0" smtClean="0">
                <a:solidFill>
                  <a:srgbClr val="0000CC"/>
                </a:solidFill>
              </a:rPr>
              <a:t>2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800" dirty="0"/>
              <a:t>A kémiai </a:t>
            </a:r>
            <a:r>
              <a:rPr lang="hu-HU" sz="2800" dirty="0" smtClean="0"/>
              <a:t>egyenlet </a:t>
            </a:r>
            <a:r>
              <a:rPr lang="hu-HU" sz="2800" dirty="0"/>
              <a:t>az egymással </a:t>
            </a:r>
            <a:r>
              <a:rPr lang="hu-HU" sz="2800" dirty="0">
                <a:solidFill>
                  <a:srgbClr val="FF0000"/>
                </a:solidFill>
              </a:rPr>
              <a:t>maradék nélkül reagáló </a:t>
            </a:r>
            <a:r>
              <a:rPr lang="hu-HU" sz="2800" dirty="0" smtClean="0">
                <a:solidFill>
                  <a:srgbClr val="FF0000"/>
                </a:solidFill>
              </a:rPr>
              <a:t>anyagokat</a:t>
            </a:r>
            <a:r>
              <a:rPr lang="hu-HU" sz="2800" dirty="0" smtClean="0"/>
              <a:t>, a </a:t>
            </a:r>
            <a:r>
              <a:rPr lang="hu-HU" sz="2800" dirty="0" smtClean="0">
                <a:solidFill>
                  <a:srgbClr val="0000CC"/>
                </a:solidFill>
              </a:rPr>
              <a:t>képződő termékeket</a:t>
            </a:r>
            <a:r>
              <a:rPr lang="hu-HU" sz="2800" dirty="0" smtClean="0"/>
              <a:t> és mindezek </a:t>
            </a:r>
            <a:r>
              <a:rPr lang="hu-HU" sz="2800" dirty="0" smtClean="0">
                <a:solidFill>
                  <a:srgbClr val="00B050"/>
                </a:solidFill>
              </a:rPr>
              <a:t>anyagmennyiségét</a:t>
            </a:r>
            <a:r>
              <a:rPr lang="hu-HU" sz="2800" dirty="0" smtClean="0"/>
              <a:t> mutatja.</a:t>
            </a:r>
            <a:endParaRPr lang="en-US" sz="2800" dirty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kémiai </a:t>
            </a:r>
            <a:r>
              <a:rPr lang="hu-HU" sz="2800" dirty="0" smtClean="0"/>
              <a:t>egyenlet </a:t>
            </a:r>
            <a:r>
              <a:rPr lang="hu-HU" sz="2800" dirty="0"/>
              <a:t>bal </a:t>
            </a:r>
            <a:r>
              <a:rPr lang="hu-HU" sz="2800" dirty="0" smtClean="0"/>
              <a:t>oldalán a </a:t>
            </a:r>
            <a:r>
              <a:rPr lang="hu-HU" sz="2800" b="1" dirty="0">
                <a:solidFill>
                  <a:srgbClr val="FF0000"/>
                </a:solidFill>
              </a:rPr>
              <a:t>reakcióban részvevő </a:t>
            </a:r>
            <a:r>
              <a:rPr lang="hu-HU" sz="2800" b="1" dirty="0" smtClean="0">
                <a:solidFill>
                  <a:srgbClr val="FF0000"/>
                </a:solidFill>
              </a:rPr>
              <a:t>anyagok</a:t>
            </a:r>
            <a:r>
              <a:rPr lang="hu-HU" sz="2800" dirty="0" smtClean="0"/>
              <a:t>, jobb oldalán pedig a </a:t>
            </a:r>
            <a:r>
              <a:rPr lang="hu-HU" sz="2800" b="1" dirty="0">
                <a:solidFill>
                  <a:srgbClr val="0000CC"/>
                </a:solidFill>
              </a:rPr>
              <a:t>képződött </a:t>
            </a:r>
            <a:r>
              <a:rPr lang="hu-HU" sz="2800" b="1" dirty="0" smtClean="0">
                <a:solidFill>
                  <a:srgbClr val="0000CC"/>
                </a:solidFill>
              </a:rPr>
              <a:t>termékek</a:t>
            </a:r>
            <a:r>
              <a:rPr lang="hu-HU" sz="2800" dirty="0" smtClean="0"/>
              <a:t> szerepelnek.</a:t>
            </a:r>
            <a:endParaRPr lang="hu-HU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352282" y="2370763"/>
            <a:ext cx="419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empus Sans ITC" panose="04020404030D07020202" pitchFamily="82" charset="0"/>
              </a:rPr>
              <a:t>E</a:t>
            </a:r>
            <a:r>
              <a:rPr lang="hu-HU" sz="2800" b="1" dirty="0" smtClean="0">
                <a:latin typeface="Tempus Sans ITC" panose="04020404030D07020202" pitchFamily="82" charset="0"/>
              </a:rPr>
              <a:t>z egy kémiai egyenlet.</a:t>
            </a:r>
          </a:p>
        </p:txBody>
      </p:sp>
      <p:sp>
        <p:nvSpPr>
          <p:cNvPr id="12" name="Felfelé nyíl 11"/>
          <p:cNvSpPr/>
          <p:nvPr/>
        </p:nvSpPr>
        <p:spPr>
          <a:xfrm rot="18762747">
            <a:off x="2576389" y="1838455"/>
            <a:ext cx="472966" cy="945772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90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560786"/>
            <a:ext cx="8640960" cy="457200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reakcióegyenletek felírásához használható összefüggések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59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Adott </a:t>
            </a:r>
            <a:r>
              <a:rPr lang="hu-HU" dirty="0" smtClean="0">
                <a:solidFill>
                  <a:srgbClr val="0000CC"/>
                </a:solidFill>
              </a:rPr>
              <a:t>anyagmennyiségű (</a:t>
            </a:r>
            <a:r>
              <a:rPr lang="hu-HU" i="1" dirty="0" smtClean="0">
                <a:solidFill>
                  <a:srgbClr val="0000CC"/>
                </a:solidFill>
              </a:rPr>
              <a:t>n</a:t>
            </a:r>
            <a:r>
              <a:rPr lang="hu-HU" dirty="0" smtClean="0">
                <a:solidFill>
                  <a:srgbClr val="0000CC"/>
                </a:solidFill>
              </a:rPr>
              <a:t>)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anyag tömege (</a:t>
            </a:r>
            <a:r>
              <a:rPr lang="hu-HU" i="1" dirty="0" smtClean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r>
              <a:rPr lang="hu-HU" dirty="0" smtClean="0"/>
              <a:t>, ill. </a:t>
            </a:r>
            <a:r>
              <a:rPr lang="hu-HU" dirty="0" smtClean="0">
                <a:solidFill>
                  <a:srgbClr val="CC0099"/>
                </a:solidFill>
              </a:rPr>
              <a:t>részecskéinek a száma (</a:t>
            </a:r>
            <a:r>
              <a:rPr lang="hu-HU" i="1" dirty="0" smtClean="0">
                <a:solidFill>
                  <a:srgbClr val="CC0099"/>
                </a:solidFill>
              </a:rPr>
              <a:t>N</a:t>
            </a:r>
            <a:r>
              <a:rPr lang="hu-HU" dirty="0" smtClean="0">
                <a:solidFill>
                  <a:srgbClr val="CC0099"/>
                </a:solidFill>
              </a:rPr>
              <a:t>) </a:t>
            </a:r>
            <a:r>
              <a:rPr lang="hu-HU" dirty="0" smtClean="0"/>
              <a:t>megadható az alábbi összefüggésekkel: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hu-HU" i="1" dirty="0" smtClean="0">
                <a:solidFill>
                  <a:srgbClr val="FF0000"/>
                </a:solidFill>
              </a:rPr>
              <a:t>m</a:t>
            </a:r>
            <a:r>
              <a:rPr lang="hu-HU" i="1" dirty="0" smtClean="0"/>
              <a:t> = </a:t>
            </a:r>
            <a:r>
              <a:rPr lang="hu-HU" i="1" dirty="0" smtClean="0">
                <a:solidFill>
                  <a:srgbClr val="0000CC"/>
                </a:solidFill>
              </a:rPr>
              <a:t>n</a:t>
            </a:r>
            <a:r>
              <a:rPr lang="hu-HU" i="1" dirty="0" smtClean="0"/>
              <a:t> • </a:t>
            </a:r>
            <a:r>
              <a:rPr lang="hu-HU" b="1" i="1" dirty="0" smtClean="0">
                <a:solidFill>
                  <a:srgbClr val="00B050"/>
                </a:solidFill>
              </a:rPr>
              <a:t>M</a:t>
            </a:r>
            <a:r>
              <a:rPr lang="hu-HU" dirty="0" smtClean="0"/>
              <a:t> 	</a:t>
            </a:r>
            <a:endParaRPr lang="hu-HU" dirty="0"/>
          </a:p>
          <a:p>
            <a:pPr marL="0" indent="0">
              <a:buClr>
                <a:schemeClr val="tx1"/>
              </a:buClr>
              <a:buNone/>
            </a:pPr>
            <a:endParaRPr lang="hu-HU" i="1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hu-HU" i="1" dirty="0" smtClean="0">
                <a:solidFill>
                  <a:srgbClr val="CC0099"/>
                </a:solidFill>
              </a:rPr>
              <a:t>N</a:t>
            </a:r>
            <a:r>
              <a:rPr lang="hu-HU" i="1" dirty="0" smtClean="0"/>
              <a:t> </a:t>
            </a:r>
            <a:r>
              <a:rPr lang="hu-HU" i="1" dirty="0"/>
              <a:t>= </a:t>
            </a:r>
            <a:r>
              <a:rPr lang="hu-HU" i="1" dirty="0" err="1">
                <a:solidFill>
                  <a:srgbClr val="0000CC"/>
                </a:solidFill>
              </a:rPr>
              <a:t>n</a:t>
            </a:r>
            <a:r>
              <a:rPr lang="hu-HU" i="1" dirty="0"/>
              <a:t> • </a:t>
            </a:r>
            <a:r>
              <a:rPr lang="hu-HU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hu-HU" b="1" i="1" baseline="-25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hu-HU" dirty="0" smtClean="0"/>
              <a:t> 	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3028645" y="4335526"/>
                <a:ext cx="5817476" cy="128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hu-HU" sz="32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hu-HU" sz="3200" b="1" i="1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hu-HU" sz="3200" dirty="0">
                    <a:solidFill>
                      <a:prstClr val="black"/>
                    </a:solidFill>
                  </a:rPr>
                  <a:t> = 6 </a:t>
                </a:r>
                <a:r>
                  <a:rPr lang="hu-HU" sz="3200" i="1" dirty="0"/>
                  <a:t>•</a:t>
                </a:r>
                <a:r>
                  <a:rPr lang="hu-HU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hu-HU" sz="3200" dirty="0">
                    <a:solidFill>
                      <a:prstClr val="black"/>
                    </a:solidFill>
                  </a:rPr>
                  <a:t>10</a:t>
                </a:r>
                <a:r>
                  <a:rPr lang="hu-HU" sz="3200" baseline="30000" dirty="0">
                    <a:solidFill>
                      <a:prstClr val="black"/>
                    </a:solidFill>
                  </a:rPr>
                  <a:t>23</a:t>
                </a:r>
                <a:r>
                  <a:rPr lang="hu-HU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hu-HU" sz="3200" dirty="0">
                    <a:solidFill>
                      <a:prstClr val="black"/>
                    </a:solidFill>
                  </a:rPr>
                  <a:t> (</a:t>
                </a:r>
                <a:r>
                  <a:rPr lang="hu-HU" sz="3200" dirty="0" smtClean="0">
                    <a:solidFill>
                      <a:prstClr val="black"/>
                    </a:solidFill>
                  </a:rPr>
                  <a:t>Avogadro-állandó</a:t>
                </a:r>
                <a:endParaRPr lang="hu-H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645" y="4335526"/>
                <a:ext cx="5817476" cy="1282787"/>
              </a:xfrm>
              <a:prstGeom prst="rect">
                <a:avLst/>
              </a:prstGeom>
              <a:blipFill rotWithShape="1">
                <a:blip r:embed="rId2"/>
                <a:stretch>
                  <a:fillRect l="-2725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églalap 8"/>
          <p:cNvSpPr/>
          <p:nvPr/>
        </p:nvSpPr>
        <p:spPr>
          <a:xfrm>
            <a:off x="3011236" y="3253009"/>
            <a:ext cx="5565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black"/>
              </a:buClr>
            </a:pPr>
            <a:r>
              <a:rPr lang="hu-HU" sz="3200" b="1" i="1" dirty="0">
                <a:solidFill>
                  <a:srgbClr val="00B050"/>
                </a:solidFill>
              </a:rPr>
              <a:t>M</a:t>
            </a:r>
            <a:r>
              <a:rPr lang="hu-HU" sz="3200" dirty="0">
                <a:solidFill>
                  <a:prstClr val="black"/>
                </a:solidFill>
              </a:rPr>
              <a:t> az anyag moláris tömege</a:t>
            </a:r>
          </a:p>
        </p:txBody>
      </p:sp>
    </p:spTree>
    <p:extLst>
      <p:ext uri="{BB962C8B-B14F-4D97-AF65-F5344CB8AC3E}">
        <p14:creationId xmlns:p14="http://schemas.microsoft.com/office/powerpoint/2010/main" val="12117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92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466193"/>
            <a:ext cx="8640960" cy="5202621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</a:t>
            </a:r>
            <a:r>
              <a:rPr lang="hu-HU" b="1" dirty="0" smtClean="0">
                <a:solidFill>
                  <a:schemeClr val="tx2"/>
                </a:solidFill>
              </a:rPr>
              <a:t>számítások menete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438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smtClean="0"/>
              <a:t>Felírjuk és rendezzük a reakcióegyenletet.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/>
              <a:t>F</a:t>
            </a:r>
            <a:r>
              <a:rPr lang="hu-HU" dirty="0" smtClean="0"/>
              <a:t>elírjuk az anyagmennyiségeket.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smtClean="0"/>
              <a:t>Ebből kiszámítjuk a tömegeket/részecskék számát.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smtClean="0"/>
              <a:t>Kiszámoljuk az kérdésben szereplő mennyiséget.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Kémiai </a:t>
            </a:r>
            <a:r>
              <a:rPr lang="hu-HU" b="1" dirty="0" smtClean="0">
                <a:solidFill>
                  <a:schemeClr val="tx2"/>
                </a:solidFill>
              </a:rPr>
              <a:t>számítások – gyakoroljunk együtt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34798" y="1810655"/>
            <a:ext cx="79317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Reakcióegyenlet</a:t>
            </a:r>
            <a:r>
              <a:rPr lang="hu-HU" sz="2800" dirty="0" smtClean="0"/>
              <a:t>:</a:t>
            </a:r>
          </a:p>
          <a:p>
            <a:endParaRPr lang="hu-HU" sz="2800" dirty="0" smtClean="0"/>
          </a:p>
          <a:p>
            <a:r>
              <a:rPr lang="hu-HU" sz="2800" dirty="0"/>
              <a:t>A reakcióegyenlet jelzi, hogy:</a:t>
            </a:r>
          </a:p>
          <a:p>
            <a:pPr lvl="0"/>
            <a:r>
              <a:rPr lang="hu-HU" sz="2800" b="1" dirty="0">
                <a:solidFill>
                  <a:prstClr val="black"/>
                </a:solidFill>
              </a:rPr>
              <a:t>1 db </a:t>
            </a:r>
            <a:r>
              <a:rPr lang="hu-HU" sz="2800" b="1" dirty="0" err="1">
                <a:solidFill>
                  <a:prstClr val="black"/>
                </a:solidFill>
              </a:rPr>
              <a:t>Fe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dirty="0">
                <a:solidFill>
                  <a:prstClr val="black"/>
                </a:solidFill>
              </a:rPr>
              <a:t>atom </a:t>
            </a:r>
            <a:r>
              <a:rPr lang="hu-HU" sz="2800" b="1" dirty="0">
                <a:solidFill>
                  <a:prstClr val="black"/>
                </a:solidFill>
              </a:rPr>
              <a:t>1 db S </a:t>
            </a:r>
            <a:r>
              <a:rPr lang="hu-HU" sz="2800" dirty="0">
                <a:solidFill>
                  <a:prstClr val="black"/>
                </a:solidFill>
              </a:rPr>
              <a:t>atommal egyesül és </a:t>
            </a:r>
            <a:r>
              <a:rPr lang="hu-HU" sz="2800" b="1" dirty="0">
                <a:solidFill>
                  <a:prstClr val="black"/>
                </a:solidFill>
              </a:rPr>
              <a:t>1 db </a:t>
            </a:r>
            <a:r>
              <a:rPr lang="hu-HU" sz="2800" b="1" dirty="0" err="1">
                <a:solidFill>
                  <a:prstClr val="black"/>
                </a:solidFill>
              </a:rPr>
              <a:t>FeS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dirty="0">
                <a:solidFill>
                  <a:prstClr val="black"/>
                </a:solidFill>
              </a:rPr>
              <a:t>molekula képződik. A vas atom és a kén atom tömege különbözik és nagyon kicsi, ezért 6 </a:t>
            </a:r>
            <a:r>
              <a:rPr lang="hu-HU" sz="2800" i="1" dirty="0">
                <a:solidFill>
                  <a:prstClr val="black"/>
                </a:solidFill>
              </a:rPr>
              <a:t>•</a:t>
            </a:r>
            <a:r>
              <a:rPr lang="hu-HU" sz="2800" dirty="0">
                <a:solidFill>
                  <a:prstClr val="black"/>
                </a:solidFill>
              </a:rPr>
              <a:t> 10</a:t>
            </a:r>
            <a:r>
              <a:rPr lang="hu-HU" sz="2800" baseline="30000" dirty="0">
                <a:solidFill>
                  <a:prstClr val="black"/>
                </a:solidFill>
              </a:rPr>
              <a:t>23</a:t>
            </a:r>
            <a:r>
              <a:rPr lang="hu-HU" sz="2800" dirty="0">
                <a:solidFill>
                  <a:prstClr val="black"/>
                </a:solidFill>
              </a:rPr>
              <a:t> db (</a:t>
            </a:r>
            <a:r>
              <a:rPr lang="hu-HU" sz="2800" dirty="0">
                <a:solidFill>
                  <a:srgbClr val="0000CC"/>
                </a:solidFill>
              </a:rPr>
              <a:t>1 mol</a:t>
            </a:r>
            <a:r>
              <a:rPr lang="hu-HU" sz="2800" dirty="0">
                <a:solidFill>
                  <a:prstClr val="black"/>
                </a:solidFill>
              </a:rPr>
              <a:t>) vas atom és ugyanennyi kénatom reakcióját tekintjük.</a:t>
            </a:r>
            <a:endParaRPr lang="hu-HU" sz="2000" dirty="0">
              <a:solidFill>
                <a:prstClr val="black"/>
              </a:solidFill>
            </a:endParaRP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Anyagmennyiségek:</a:t>
            </a:r>
            <a:endParaRPr lang="hu-HU" sz="2800" dirty="0"/>
          </a:p>
        </p:txBody>
      </p:sp>
      <p:sp>
        <p:nvSpPr>
          <p:cNvPr id="15" name="Téglalap 14"/>
          <p:cNvSpPr/>
          <p:nvPr/>
        </p:nvSpPr>
        <p:spPr>
          <a:xfrm>
            <a:off x="3654304" y="1798129"/>
            <a:ext cx="4985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	</a:t>
            </a:r>
            <a:r>
              <a:rPr lang="hu-HU" sz="2800" dirty="0"/>
              <a:t> </a:t>
            </a:r>
            <a:r>
              <a:rPr lang="hu-HU" sz="2800" dirty="0" smtClean="0"/>
              <a:t>        </a:t>
            </a:r>
            <a:r>
              <a:rPr lang="hu-HU" sz="2800" dirty="0" err="1" smtClean="0"/>
              <a:t>Fe</a:t>
            </a:r>
            <a:r>
              <a:rPr lang="hu-HU" sz="2800" dirty="0" smtClean="0"/>
              <a:t>    +  S   =    </a:t>
            </a:r>
            <a:r>
              <a:rPr lang="hu-HU" sz="2800" dirty="0" err="1" smtClean="0"/>
              <a:t>FeS</a:t>
            </a:r>
            <a:r>
              <a:rPr lang="hu-HU" sz="2800" dirty="0" smtClean="0"/>
              <a:t> </a:t>
            </a:r>
            <a:endParaRPr lang="hu-HU" sz="2800" dirty="0"/>
          </a:p>
        </p:txBody>
      </p:sp>
      <p:sp>
        <p:nvSpPr>
          <p:cNvPr id="17" name="Téglalap 16"/>
          <p:cNvSpPr/>
          <p:nvPr/>
        </p:nvSpPr>
        <p:spPr>
          <a:xfrm>
            <a:off x="3806704" y="5654845"/>
            <a:ext cx="4985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0000CC"/>
                </a:solidFill>
              </a:rPr>
              <a:t>1 </a:t>
            </a:r>
            <a:r>
              <a:rPr lang="hu-HU" sz="2800" dirty="0">
                <a:solidFill>
                  <a:srgbClr val="0000CC"/>
                </a:solidFill>
              </a:rPr>
              <a:t>mol </a:t>
            </a:r>
            <a:r>
              <a:rPr lang="hu-HU" sz="2800" dirty="0" err="1" smtClean="0"/>
              <a:t>Fe</a:t>
            </a:r>
            <a:r>
              <a:rPr lang="hu-HU" sz="2800" dirty="0" smtClean="0"/>
              <a:t> </a:t>
            </a:r>
            <a:r>
              <a:rPr lang="hu-HU" sz="2800" dirty="0"/>
              <a:t>+ </a:t>
            </a:r>
            <a:r>
              <a:rPr lang="hu-HU" sz="2800" dirty="0">
                <a:solidFill>
                  <a:srgbClr val="0000CC"/>
                </a:solidFill>
              </a:rPr>
              <a:t>1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0000CC"/>
                </a:solidFill>
              </a:rPr>
              <a:t>mol</a:t>
            </a:r>
            <a:r>
              <a:rPr lang="hu-HU" sz="2800" dirty="0"/>
              <a:t> </a:t>
            </a:r>
            <a:r>
              <a:rPr lang="hu-HU" sz="2800" dirty="0" smtClean="0"/>
              <a:t>S </a:t>
            </a:r>
            <a:r>
              <a:rPr lang="hu-HU" sz="2800" dirty="0"/>
              <a:t>= </a:t>
            </a:r>
            <a:r>
              <a:rPr lang="hu-HU" sz="2800" dirty="0" smtClean="0">
                <a:solidFill>
                  <a:srgbClr val="0000CC"/>
                </a:solidFill>
              </a:rPr>
              <a:t>1</a:t>
            </a:r>
            <a:r>
              <a:rPr lang="hu-HU" sz="2800" dirty="0" smtClean="0"/>
              <a:t> </a:t>
            </a:r>
            <a:r>
              <a:rPr lang="hu-HU" sz="2800" dirty="0">
                <a:solidFill>
                  <a:srgbClr val="0000CC"/>
                </a:solidFill>
              </a:rPr>
              <a:t>mol</a:t>
            </a:r>
            <a:r>
              <a:rPr lang="hu-HU" sz="2800" dirty="0"/>
              <a:t> </a:t>
            </a:r>
            <a:r>
              <a:rPr lang="hu-HU" sz="2800" dirty="0" err="1" smtClean="0"/>
              <a:t>FeS</a:t>
            </a:r>
            <a:r>
              <a:rPr lang="hu-HU" sz="2800" dirty="0" smtClean="0"/>
              <a:t> </a:t>
            </a:r>
            <a:endParaRPr lang="hu-HU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232166" y="5140522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empus Sans ITC" panose="04020404030D07020202" pitchFamily="82" charset="0"/>
              </a:rPr>
              <a:t>Ennyi atom tömege már jól mérhető mérlegen…</a:t>
            </a:r>
            <a:endParaRPr lang="en-US" dirty="0">
              <a:latin typeface="Tempus Sans ITC" panose="04020404030D07020202" pitchFamily="82" charset="0"/>
            </a:endParaRPr>
          </a:p>
        </p:txBody>
      </p:sp>
      <p:sp>
        <p:nvSpPr>
          <p:cNvPr id="19" name="Kanyar jobbra 18"/>
          <p:cNvSpPr/>
          <p:nvPr/>
        </p:nvSpPr>
        <p:spPr>
          <a:xfrm flipH="1">
            <a:off x="8024636" y="4122973"/>
            <a:ext cx="405056" cy="812591"/>
          </a:xfrm>
          <a:prstGeom prst="bentArrow">
            <a:avLst>
              <a:gd name="adj1" fmla="val 18288"/>
              <a:gd name="adj2" fmla="val 1738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249374" y="1265678"/>
            <a:ext cx="5993771" cy="7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b="1" smtClean="0"/>
              <a:t>56 g vas 56 gramm kénnel reagál?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2467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kerekített téglalap 17"/>
          <p:cNvSpPr/>
          <p:nvPr/>
        </p:nvSpPr>
        <p:spPr>
          <a:xfrm>
            <a:off x="251520" y="4981903"/>
            <a:ext cx="8640960" cy="1686911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Kémiai </a:t>
            </a:r>
            <a:r>
              <a:rPr lang="hu-HU" b="1" dirty="0" smtClean="0">
                <a:solidFill>
                  <a:schemeClr val="tx2"/>
                </a:solidFill>
              </a:rPr>
              <a:t>számítások – gyakoroljunk együtt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374" y="1265678"/>
            <a:ext cx="5993771" cy="720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56 g vas 56 gramm kénnel reagál?</a:t>
            </a:r>
          </a:p>
        </p:txBody>
      </p:sp>
      <p:sp>
        <p:nvSpPr>
          <p:cNvPr id="4" name="Téglalap 3"/>
          <p:cNvSpPr/>
          <p:nvPr/>
        </p:nvSpPr>
        <p:spPr>
          <a:xfrm>
            <a:off x="234799" y="1731825"/>
            <a:ext cx="79002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Anyagmennyiségek: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Tömegek: </a:t>
            </a:r>
            <a:endParaRPr lang="hu-HU" sz="2800" dirty="0" smtClean="0"/>
          </a:p>
          <a:p>
            <a:endParaRPr lang="hu-HU" sz="2800" dirty="0"/>
          </a:p>
          <a:p>
            <a:r>
              <a:rPr lang="hu-HU" sz="2800" dirty="0" smtClean="0"/>
              <a:t>Tehát:</a:t>
            </a:r>
          </a:p>
          <a:p>
            <a:r>
              <a:rPr lang="hu-HU" sz="2800" dirty="0" smtClean="0"/>
              <a:t>56 gramm vas NEM 56 gramm kénnel, hanem csupán 32 gramm kénnel lép reakcióba.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endParaRPr lang="hu-HU" sz="1100" dirty="0" smtClean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r>
              <a:rPr lang="hu-HU" sz="2800" dirty="0" smtClean="0">
                <a:solidFill>
                  <a:srgbClr val="FF0000"/>
                </a:solidFill>
              </a:rPr>
              <a:t>A kémiai reakciók szempontjából </a:t>
            </a:r>
            <a:r>
              <a:rPr lang="hu-HU" sz="2800" dirty="0" smtClean="0">
                <a:solidFill>
                  <a:srgbClr val="FF0000"/>
                </a:solidFill>
              </a:rPr>
              <a:t>nem </a:t>
            </a:r>
            <a:r>
              <a:rPr lang="hu-HU" sz="2800" dirty="0" smtClean="0">
                <a:solidFill>
                  <a:srgbClr val="FF0000"/>
                </a:solidFill>
              </a:rPr>
              <a:t>a reagáló anyagok tömege, hanem a részecskék száma, vagyis azok ANYAGMENNYISÉGE számít.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275920" y="1735065"/>
            <a:ext cx="56186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0000CC"/>
                </a:solidFill>
              </a:rPr>
              <a:t>     1 </a:t>
            </a:r>
            <a:r>
              <a:rPr lang="hu-HU" sz="2800" dirty="0">
                <a:solidFill>
                  <a:srgbClr val="0000CC"/>
                </a:solidFill>
              </a:rPr>
              <a:t>mol </a:t>
            </a:r>
            <a:r>
              <a:rPr lang="hu-HU" sz="2800" dirty="0" err="1" smtClean="0"/>
              <a:t>Fe</a:t>
            </a:r>
            <a:r>
              <a:rPr lang="hu-HU" sz="2800" dirty="0" smtClean="0"/>
              <a:t> </a:t>
            </a:r>
            <a:r>
              <a:rPr lang="hu-HU" sz="2800" dirty="0"/>
              <a:t>+ </a:t>
            </a:r>
            <a:r>
              <a:rPr lang="hu-HU" sz="2800" dirty="0">
                <a:solidFill>
                  <a:srgbClr val="0000CC"/>
                </a:solidFill>
              </a:rPr>
              <a:t>1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0000CC"/>
                </a:solidFill>
              </a:rPr>
              <a:t>mol</a:t>
            </a:r>
            <a:r>
              <a:rPr lang="hu-HU" sz="2800" dirty="0"/>
              <a:t> </a:t>
            </a:r>
            <a:r>
              <a:rPr lang="hu-HU" sz="2800" dirty="0" smtClean="0"/>
              <a:t>S </a:t>
            </a:r>
            <a:r>
              <a:rPr lang="hu-HU" sz="2800" dirty="0"/>
              <a:t>= </a:t>
            </a:r>
            <a:r>
              <a:rPr lang="hu-HU" sz="2800" dirty="0" smtClean="0">
                <a:solidFill>
                  <a:srgbClr val="0000CC"/>
                </a:solidFill>
              </a:rPr>
              <a:t>1</a:t>
            </a:r>
            <a:r>
              <a:rPr lang="hu-HU" sz="2800" dirty="0" smtClean="0"/>
              <a:t> </a:t>
            </a:r>
            <a:r>
              <a:rPr lang="hu-HU" sz="2800" dirty="0">
                <a:solidFill>
                  <a:srgbClr val="0000CC"/>
                </a:solidFill>
              </a:rPr>
              <a:t>mol</a:t>
            </a:r>
            <a:r>
              <a:rPr lang="hu-HU" sz="2800" dirty="0"/>
              <a:t> </a:t>
            </a:r>
            <a:r>
              <a:rPr lang="hu-HU" sz="2800" dirty="0" err="1" smtClean="0"/>
              <a:t>FeS</a:t>
            </a:r>
            <a:r>
              <a:rPr lang="hu-HU" sz="2800" dirty="0" smtClean="0"/>
              <a:t> 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 smtClean="0"/>
              <a:t> </a:t>
            </a:r>
            <a:r>
              <a:rPr lang="hu-HU" sz="2800" dirty="0"/>
              <a:t>	</a:t>
            </a:r>
            <a:r>
              <a:rPr lang="hu-HU" sz="2800" dirty="0" smtClean="0">
                <a:solidFill>
                  <a:srgbClr val="FF0000"/>
                </a:solidFill>
              </a:rPr>
              <a:t>56 </a:t>
            </a:r>
            <a:r>
              <a:rPr lang="hu-HU" sz="2800" dirty="0">
                <a:solidFill>
                  <a:srgbClr val="FF0000"/>
                </a:solidFill>
              </a:rPr>
              <a:t>g</a:t>
            </a:r>
            <a:r>
              <a:rPr lang="hu-HU" sz="2800" dirty="0"/>
              <a:t> </a:t>
            </a:r>
            <a:r>
              <a:rPr lang="hu-HU" sz="2800" dirty="0" smtClean="0"/>
              <a:t>  + </a:t>
            </a:r>
            <a:r>
              <a:rPr lang="hu-HU" sz="2800" dirty="0">
                <a:solidFill>
                  <a:srgbClr val="FF0000"/>
                </a:solidFill>
              </a:rPr>
              <a:t>32 g</a:t>
            </a:r>
            <a:r>
              <a:rPr lang="hu-HU" sz="2800" dirty="0"/>
              <a:t> </a:t>
            </a:r>
            <a:r>
              <a:rPr lang="hu-HU" sz="2800" dirty="0" smtClean="0"/>
              <a:t>	    =       </a:t>
            </a:r>
            <a:r>
              <a:rPr lang="hu-HU" sz="2800" dirty="0" smtClean="0">
                <a:solidFill>
                  <a:srgbClr val="FF0000"/>
                </a:solidFill>
              </a:rPr>
              <a:t>88 g </a:t>
            </a:r>
            <a:r>
              <a:rPr lang="hu-HU" sz="2800" dirty="0" smtClean="0"/>
              <a:t>		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Kémiai </a:t>
            </a:r>
            <a:r>
              <a:rPr lang="hu-HU" b="1" dirty="0" smtClean="0">
                <a:solidFill>
                  <a:schemeClr val="tx2"/>
                </a:solidFill>
              </a:rPr>
              <a:t>számítások – gyakoroljunk együtt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374" y="1470636"/>
            <a:ext cx="8705439" cy="1316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24 g szén égésekor hány gramm szén-dioxid keletkezik?</a:t>
            </a:r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234799" y="2078677"/>
            <a:ext cx="3296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Reakcióegyenlet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r>
              <a:rPr lang="hu-HU" sz="2800" dirty="0"/>
              <a:t>Anyagmennyiségek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Tömegek: 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34798" y="4589197"/>
            <a:ext cx="38011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Feladat:  </a:t>
            </a:r>
          </a:p>
          <a:p>
            <a:r>
              <a:rPr lang="hu-HU" sz="2800" dirty="0"/>
              <a:t>Ha </a:t>
            </a:r>
            <a:r>
              <a:rPr lang="hu-HU" sz="2800" dirty="0">
                <a:solidFill>
                  <a:srgbClr val="FF0000"/>
                </a:solidFill>
              </a:rPr>
              <a:t>12 </a:t>
            </a:r>
            <a:r>
              <a:rPr lang="hu-HU" sz="2800" dirty="0" smtClean="0">
                <a:solidFill>
                  <a:srgbClr val="FF0000"/>
                </a:solidFill>
              </a:rPr>
              <a:t>g </a:t>
            </a:r>
            <a:r>
              <a:rPr lang="hu-HU" sz="2800" dirty="0" smtClean="0"/>
              <a:t>szén </a:t>
            </a:r>
            <a:r>
              <a:rPr lang="hu-HU" sz="2800" dirty="0"/>
              <a:t>égésekor </a:t>
            </a:r>
            <a:r>
              <a:rPr lang="hu-HU" sz="2800" dirty="0">
                <a:solidFill>
                  <a:srgbClr val="FF0000"/>
                </a:solidFill>
              </a:rPr>
              <a:t>44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g </a:t>
            </a:r>
            <a:r>
              <a:rPr lang="hu-HU" sz="2800" dirty="0"/>
              <a:t> szén-dioxid képződik, </a:t>
            </a:r>
          </a:p>
          <a:p>
            <a:r>
              <a:rPr lang="hu-HU" sz="2800" dirty="0"/>
              <a:t>akkor </a:t>
            </a:r>
            <a:r>
              <a:rPr lang="hu-HU" sz="2800" dirty="0">
                <a:solidFill>
                  <a:srgbClr val="CC0099"/>
                </a:solidFill>
              </a:rPr>
              <a:t>24</a:t>
            </a:r>
            <a:r>
              <a:rPr lang="hu-HU" sz="2800" dirty="0"/>
              <a:t> g </a:t>
            </a:r>
            <a:r>
              <a:rPr lang="hu-HU" sz="2800" dirty="0" smtClean="0"/>
              <a:t>égésekor hány gramm?</a:t>
            </a:r>
            <a:endParaRPr lang="en-US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94077" y="4251821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CC0099"/>
                </a:solidFill>
              </a:rPr>
              <a:t>24 g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978870" y="4234551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CC0099"/>
                </a:solidFill>
              </a:rPr>
              <a:t>X g</a:t>
            </a:r>
            <a:endParaRPr lang="en-US" sz="2800" dirty="0">
              <a:solidFill>
                <a:srgbClr val="CC0099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009978" y="4806572"/>
            <a:ext cx="35787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259171" y="5005918"/>
            <a:ext cx="4304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Egyenes arányosság alapján:</a:t>
            </a:r>
          </a:p>
          <a:p>
            <a:pPr lvl="6"/>
            <a:r>
              <a:rPr lang="hu-HU" sz="2800" dirty="0" smtClean="0">
                <a:solidFill>
                  <a:srgbClr val="CC0099"/>
                </a:solidFill>
              </a:rPr>
              <a:t>X </a:t>
            </a:r>
            <a:r>
              <a:rPr lang="hu-HU" sz="2800" dirty="0" smtClean="0"/>
              <a:t>= </a:t>
            </a:r>
            <a:r>
              <a:rPr lang="hu-HU" sz="2800" b="1" dirty="0" smtClean="0"/>
              <a:t>88 g</a:t>
            </a:r>
            <a:endParaRPr lang="en-US" sz="2800" b="1" dirty="0"/>
          </a:p>
        </p:txBody>
      </p:sp>
      <p:sp>
        <p:nvSpPr>
          <p:cNvPr id="11" name="Ív 10"/>
          <p:cNvSpPr/>
          <p:nvPr/>
        </p:nvSpPr>
        <p:spPr>
          <a:xfrm rot="13504993">
            <a:off x="3653255" y="4004215"/>
            <a:ext cx="638744" cy="609068"/>
          </a:xfrm>
          <a:prstGeom prst="arc">
            <a:avLst>
              <a:gd name="adj1" fmla="val 14663321"/>
              <a:gd name="adj2" fmla="val 195300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zövegdoboz 11"/>
          <p:cNvSpPr txBox="1"/>
          <p:nvPr/>
        </p:nvSpPr>
        <p:spPr>
          <a:xfrm>
            <a:off x="3027933" y="4009997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• 2</a:t>
            </a:r>
            <a:endParaRPr lang="en-US" sz="2800" b="1" dirty="0"/>
          </a:p>
        </p:txBody>
      </p:sp>
      <p:sp>
        <p:nvSpPr>
          <p:cNvPr id="13" name="Ív 12"/>
          <p:cNvSpPr/>
          <p:nvPr/>
        </p:nvSpPr>
        <p:spPr>
          <a:xfrm rot="2645398">
            <a:off x="7274799" y="3967073"/>
            <a:ext cx="638744" cy="609068"/>
          </a:xfrm>
          <a:prstGeom prst="arc">
            <a:avLst>
              <a:gd name="adj1" fmla="val 14663321"/>
              <a:gd name="adj2" fmla="val 195300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7868165" y="4020239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• 2</a:t>
            </a:r>
            <a:endParaRPr lang="en-US" sz="2800" b="1" dirty="0"/>
          </a:p>
        </p:txBody>
      </p:sp>
      <p:sp>
        <p:nvSpPr>
          <p:cNvPr id="15" name="Téglalap 14"/>
          <p:cNvSpPr/>
          <p:nvPr/>
        </p:nvSpPr>
        <p:spPr>
          <a:xfrm>
            <a:off x="2965059" y="2050385"/>
            <a:ext cx="52902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	</a:t>
            </a:r>
            <a:r>
              <a:rPr lang="hu-HU" sz="2800" dirty="0"/>
              <a:t> </a:t>
            </a:r>
            <a:r>
              <a:rPr lang="hu-HU" sz="2800" dirty="0" smtClean="0"/>
              <a:t>        C    +  O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   =    CO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 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 smtClean="0"/>
              <a:t>    </a:t>
            </a:r>
            <a:r>
              <a:rPr lang="hu-HU" sz="2800" dirty="0" smtClean="0">
                <a:solidFill>
                  <a:srgbClr val="0000CC"/>
                </a:solidFill>
              </a:rPr>
              <a:t>1 </a:t>
            </a:r>
            <a:r>
              <a:rPr lang="hu-HU" sz="2800" dirty="0">
                <a:solidFill>
                  <a:srgbClr val="0000CC"/>
                </a:solidFill>
              </a:rPr>
              <a:t>mol </a:t>
            </a:r>
            <a:r>
              <a:rPr lang="hu-HU" sz="2800" dirty="0" smtClean="0"/>
              <a:t>C </a:t>
            </a:r>
            <a:r>
              <a:rPr lang="hu-HU" sz="2800" dirty="0"/>
              <a:t>+ </a:t>
            </a:r>
            <a:r>
              <a:rPr lang="hu-HU" sz="2800" dirty="0">
                <a:solidFill>
                  <a:srgbClr val="0000CC"/>
                </a:solidFill>
              </a:rPr>
              <a:t>1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0000CC"/>
                </a:solidFill>
              </a:rPr>
              <a:t>mol</a:t>
            </a:r>
            <a:r>
              <a:rPr lang="hu-HU" sz="2800" dirty="0"/>
              <a:t> O</a:t>
            </a:r>
            <a:r>
              <a:rPr lang="hu-HU" sz="2800" baseline="-25000" dirty="0"/>
              <a:t>2</a:t>
            </a:r>
            <a:r>
              <a:rPr lang="hu-HU" sz="2800" dirty="0"/>
              <a:t> = </a:t>
            </a:r>
            <a:r>
              <a:rPr lang="hu-HU" sz="2800" dirty="0" smtClean="0">
                <a:solidFill>
                  <a:srgbClr val="0000CC"/>
                </a:solidFill>
              </a:rPr>
              <a:t>1</a:t>
            </a:r>
            <a:r>
              <a:rPr lang="hu-HU" sz="2800" dirty="0" smtClean="0"/>
              <a:t> </a:t>
            </a:r>
            <a:r>
              <a:rPr lang="hu-HU" sz="2800" dirty="0">
                <a:solidFill>
                  <a:srgbClr val="0000CC"/>
                </a:solidFill>
              </a:rPr>
              <a:t>mol</a:t>
            </a:r>
            <a:r>
              <a:rPr lang="hu-HU" sz="2800" dirty="0"/>
              <a:t> </a:t>
            </a:r>
            <a:r>
              <a:rPr lang="hu-HU" sz="2800" dirty="0" smtClean="0"/>
              <a:t>CO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 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 smtClean="0"/>
              <a:t> </a:t>
            </a:r>
            <a:r>
              <a:rPr lang="hu-HU" sz="2800" dirty="0"/>
              <a:t>	</a:t>
            </a:r>
            <a:r>
              <a:rPr lang="hu-HU" sz="2800" dirty="0" smtClean="0">
                <a:solidFill>
                  <a:srgbClr val="FF0000"/>
                </a:solidFill>
              </a:rPr>
              <a:t>12 </a:t>
            </a:r>
            <a:r>
              <a:rPr lang="hu-HU" sz="2800" dirty="0">
                <a:solidFill>
                  <a:srgbClr val="FF0000"/>
                </a:solidFill>
              </a:rPr>
              <a:t>g</a:t>
            </a:r>
            <a:r>
              <a:rPr lang="hu-HU" sz="2800" dirty="0"/>
              <a:t> </a:t>
            </a:r>
            <a:r>
              <a:rPr lang="hu-HU" sz="2800" dirty="0" smtClean="0"/>
              <a:t>  + </a:t>
            </a:r>
            <a:r>
              <a:rPr lang="hu-HU" sz="2800" dirty="0">
                <a:solidFill>
                  <a:srgbClr val="FF0000"/>
                </a:solidFill>
              </a:rPr>
              <a:t>32 g</a:t>
            </a:r>
            <a:r>
              <a:rPr lang="hu-HU" sz="2800" dirty="0"/>
              <a:t> </a:t>
            </a:r>
            <a:r>
              <a:rPr lang="hu-HU" sz="2800" dirty="0" smtClean="0"/>
              <a:t>	    =       </a:t>
            </a:r>
            <a:r>
              <a:rPr lang="hu-HU" sz="2800" dirty="0" smtClean="0">
                <a:solidFill>
                  <a:srgbClr val="FF0000"/>
                </a:solidFill>
              </a:rPr>
              <a:t>44 g </a:t>
            </a:r>
            <a:r>
              <a:rPr lang="hu-HU" sz="2800" dirty="0" smtClean="0"/>
              <a:t>		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7062952" y="5919215"/>
            <a:ext cx="1198574" cy="78828"/>
          </a:xfrm>
          <a:custGeom>
            <a:avLst/>
            <a:gdLst>
              <a:gd name="connsiteX0" fmla="*/ 0 w 1198574"/>
              <a:gd name="connsiteY0" fmla="*/ 0 h 78828"/>
              <a:gd name="connsiteX1" fmla="*/ 1198179 w 1198574"/>
              <a:gd name="connsiteY1" fmla="*/ 0 h 78828"/>
              <a:gd name="connsiteX2" fmla="*/ 141889 w 1198574"/>
              <a:gd name="connsiteY2" fmla="*/ 63062 h 78828"/>
              <a:gd name="connsiteX3" fmla="*/ 993227 w 1198574"/>
              <a:gd name="connsiteY3" fmla="*/ 78828 h 78828"/>
              <a:gd name="connsiteX4" fmla="*/ 993227 w 1198574"/>
              <a:gd name="connsiteY4" fmla="*/ 78828 h 7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574" h="78828">
                <a:moveTo>
                  <a:pt x="0" y="0"/>
                </a:moveTo>
                <a:lnTo>
                  <a:pt x="1198179" y="0"/>
                </a:lnTo>
                <a:cubicBezTo>
                  <a:pt x="1221827" y="10510"/>
                  <a:pt x="176048" y="49924"/>
                  <a:pt x="141889" y="63062"/>
                </a:cubicBezTo>
                <a:cubicBezTo>
                  <a:pt x="107730" y="76200"/>
                  <a:pt x="993227" y="78828"/>
                  <a:pt x="993227" y="78828"/>
                </a:cubicBezTo>
                <a:lnTo>
                  <a:pt x="993227" y="7882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2" grpId="0"/>
      <p:bldP spid="13" grpId="0" animBg="1"/>
      <p:bldP spid="1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1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268759"/>
            <a:ext cx="8640960" cy="4939535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Kémiai reakciók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43528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b="1" dirty="0" smtClean="0"/>
              <a:t>A kémiai reakciók jellemzői:</a:t>
            </a:r>
            <a:endParaRPr lang="hu-H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reakcióban résztvevő anyagok kémiai kötései felbomlanak és új kötések jönnek létre,</a:t>
            </a:r>
          </a:p>
          <a:p>
            <a:r>
              <a:rPr lang="hu-HU" dirty="0" smtClean="0"/>
              <a:t>megváltozik a reakcióban résztvevő anyagok elektronszerkezete,</a:t>
            </a:r>
          </a:p>
          <a:p>
            <a:r>
              <a:rPr lang="hu-HU" dirty="0"/>
              <a:t>megváltozhatnak a fizikai tulajdonságok,</a:t>
            </a:r>
          </a:p>
          <a:p>
            <a:r>
              <a:rPr lang="hu-HU" b="1" dirty="0" smtClean="0"/>
              <a:t>megváltozik </a:t>
            </a:r>
            <a:r>
              <a:rPr lang="hu-HU" b="1" dirty="0"/>
              <a:t>a reakcióban résztvevő anyagok anyagi </a:t>
            </a:r>
            <a:r>
              <a:rPr lang="hu-HU" b="1" dirty="0" smtClean="0"/>
              <a:t>minősége.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82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3872" y="158415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/>
              <a:t>Színváltozással járó kémiai </a:t>
            </a:r>
            <a:r>
              <a:rPr lang="hu-HU" sz="2800" b="1" dirty="0" smtClean="0"/>
              <a:t>reakciók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 smtClean="0"/>
              <a:t>Halmazállapot-változással </a:t>
            </a:r>
            <a:r>
              <a:rPr lang="hu-HU" sz="2800" b="1" dirty="0"/>
              <a:t>járó kémiai </a:t>
            </a:r>
            <a:r>
              <a:rPr lang="hu-HU" sz="2800" b="1" dirty="0" smtClean="0"/>
              <a:t>reakciók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 smtClean="0"/>
              <a:t>Szaggal </a:t>
            </a:r>
            <a:r>
              <a:rPr lang="hu-HU" sz="2800" b="1" dirty="0"/>
              <a:t>járó kémiai </a:t>
            </a:r>
            <a:r>
              <a:rPr lang="hu-HU" sz="2800" b="1" dirty="0" smtClean="0"/>
              <a:t>reakciók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 smtClean="0"/>
              <a:t>Hang-, fényhatással </a:t>
            </a:r>
            <a:r>
              <a:rPr lang="hu-HU" sz="2800" b="1" dirty="0"/>
              <a:t>járó kémiai </a:t>
            </a:r>
            <a:r>
              <a:rPr lang="hu-HU" sz="2800" b="1" dirty="0" smtClean="0"/>
              <a:t>reakciók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 smtClean="0"/>
              <a:t>Felmelegedéssel vagy lehűléssel járó reakciók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 smtClean="0"/>
              <a:t>Kémhatás-változással járó reakciók</a:t>
            </a:r>
            <a:endParaRPr lang="en-US" sz="2800" b="1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</a:t>
            </a:r>
            <a:r>
              <a:rPr lang="hu-HU" b="1" dirty="0" smtClean="0">
                <a:solidFill>
                  <a:schemeClr val="tx2"/>
                </a:solidFill>
              </a:rPr>
              <a:t>reakciók – csináljuk együtt!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3318"/>
            <a:ext cx="8229600" cy="48166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b="1" dirty="0"/>
              <a:t>Színváltozással járó kémiai </a:t>
            </a:r>
            <a:r>
              <a:rPr lang="hu-HU" b="1" dirty="0" smtClean="0"/>
              <a:t>reakciók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smtClean="0"/>
              <a:t>Pl.: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err="1" smtClean="0"/>
              <a:t>ammónium-dikromát</a:t>
            </a:r>
            <a:r>
              <a:rPr lang="hu-HU" dirty="0" smtClean="0"/>
              <a:t> hevítése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cukor hevítése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magnéziumszalag égetése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err="1" smtClean="0"/>
              <a:t>réz-szulfát-oldat</a:t>
            </a:r>
            <a:r>
              <a:rPr lang="hu-HU" dirty="0" smtClean="0"/>
              <a:t> és ammónia-oldat reakciója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8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 – csináljuk együtt!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3318"/>
            <a:ext cx="8229600" cy="51856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b="1" dirty="0" smtClean="0"/>
              <a:t>Halmazállapot-változással </a:t>
            </a:r>
            <a:r>
              <a:rPr lang="hu-HU" b="1" dirty="0"/>
              <a:t>járó kémiai </a:t>
            </a:r>
            <a:r>
              <a:rPr lang="hu-HU" b="1" dirty="0" smtClean="0"/>
              <a:t>reakciók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smtClean="0"/>
              <a:t>Pl.: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err="1"/>
              <a:t>bárium-klorid-oldat</a:t>
            </a:r>
            <a:r>
              <a:rPr lang="hu-HU" dirty="0"/>
              <a:t> és nátrium-szulfát oldat </a:t>
            </a:r>
            <a:r>
              <a:rPr lang="hu-HU" dirty="0" smtClean="0"/>
              <a:t>reakciója (BaSO</a:t>
            </a:r>
            <a:r>
              <a:rPr lang="hu-HU" baseline="-25000" dirty="0" smtClean="0"/>
              <a:t>4</a:t>
            </a:r>
            <a:r>
              <a:rPr lang="hu-HU" dirty="0" smtClean="0"/>
              <a:t> </a:t>
            </a:r>
            <a:r>
              <a:rPr lang="hu-HU" dirty="0"/>
              <a:t>csapadék képződése</a:t>
            </a:r>
            <a:r>
              <a:rPr lang="hu-HU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tömény ammónia-oldat </a:t>
            </a:r>
            <a:r>
              <a:rPr lang="hu-HU" dirty="0"/>
              <a:t>és </a:t>
            </a:r>
            <a:r>
              <a:rPr lang="hu-HU" dirty="0" smtClean="0"/>
              <a:t>tömény sósav-oldat gőzeinek reakciója (NH</a:t>
            </a:r>
            <a:r>
              <a:rPr lang="hu-HU" baseline="-25000" dirty="0" smtClean="0"/>
              <a:t>4</a:t>
            </a:r>
            <a:r>
              <a:rPr lang="hu-HU" dirty="0" smtClean="0"/>
              <a:t>Cl füst </a:t>
            </a:r>
            <a:r>
              <a:rPr lang="hu-HU" dirty="0"/>
              <a:t>képződése</a:t>
            </a:r>
            <a:r>
              <a:rPr lang="hu-HU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vízbontás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 – csináljuk együtt!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331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b="1" dirty="0" smtClean="0"/>
              <a:t>Szaggal </a:t>
            </a:r>
            <a:r>
              <a:rPr lang="hu-HU" b="1" dirty="0"/>
              <a:t>járó kémiai </a:t>
            </a:r>
            <a:r>
              <a:rPr lang="hu-HU" b="1" dirty="0" smtClean="0"/>
              <a:t>reakciók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smtClean="0"/>
              <a:t>Pl.: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vas-szulfid és sósavoldat reakciója (H</a:t>
            </a:r>
            <a:r>
              <a:rPr lang="hu-HU" baseline="-25000" dirty="0" smtClean="0"/>
              <a:t>2</a:t>
            </a:r>
            <a:r>
              <a:rPr lang="hu-HU" dirty="0" smtClean="0"/>
              <a:t>S gáz fejlődés)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nátrium-szulfit és sósavoldat reakciója (SO</a:t>
            </a:r>
            <a:r>
              <a:rPr lang="hu-HU" baseline="-25000" dirty="0" smtClean="0"/>
              <a:t>2</a:t>
            </a:r>
            <a:r>
              <a:rPr lang="hu-HU" dirty="0" smtClean="0"/>
              <a:t> gáz képződése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1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 – csináljuk együtt!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331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b="1" dirty="0" smtClean="0"/>
              <a:t>Hang-, fényhatással </a:t>
            </a:r>
            <a:r>
              <a:rPr lang="hu-HU" b="1" dirty="0"/>
              <a:t>járó kémiai </a:t>
            </a:r>
            <a:r>
              <a:rPr lang="hu-HU" b="1" dirty="0" smtClean="0"/>
              <a:t>reakciók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smtClean="0"/>
              <a:t>Pl.: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durranógáz próba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süvöltő lángcsóva</a:t>
            </a:r>
            <a:r>
              <a:rPr lang="hu-HU" baseline="30000" dirty="0" smtClean="0"/>
              <a:t>1</a:t>
            </a:r>
            <a:endParaRPr lang="hu-HU" baseline="300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2217906" y="6556830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[1] </a:t>
            </a:r>
            <a:r>
              <a:rPr lang="hu-HU" sz="100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hu-HU" sz="1000" dirty="0" smtClean="0">
                <a:solidFill>
                  <a:srgbClr val="000000"/>
                </a:solidFill>
                <a:hlinkClick r:id="rId6"/>
              </a:rPr>
              <a:t>www.youtube.com/watch?v=rn1s4XPaHsk</a:t>
            </a:r>
            <a:r>
              <a:rPr lang="hu-HU" sz="1000" dirty="0" smtClean="0">
                <a:solidFill>
                  <a:srgbClr val="000000"/>
                </a:solidFill>
              </a:rPr>
              <a:t> (</a:t>
            </a:r>
            <a:r>
              <a:rPr lang="hu-HU" sz="1000" dirty="0">
                <a:solidFill>
                  <a:srgbClr val="000000"/>
                </a:solidFill>
              </a:rPr>
              <a:t>2015-06-30).</a:t>
            </a:r>
          </a:p>
        </p:txBody>
      </p:sp>
    </p:spTree>
    <p:extLst>
      <p:ext uri="{BB962C8B-B14F-4D97-AF65-F5344CB8AC3E}">
        <p14:creationId xmlns:p14="http://schemas.microsoft.com/office/powerpoint/2010/main" val="17521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Kémiai reakciók – csináljuk együtt!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331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b="1" dirty="0" smtClean="0"/>
              <a:t>Felmelegedéssel vagy lehűléssel járó reakciók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smtClean="0"/>
              <a:t>Pl.: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nátrium reakciója vízzel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cukor és tömény kénsav reakciója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dirty="0" smtClean="0"/>
              <a:t>szilárd bárium-hidroxid és ammónium-nitrát reakciója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22435"/>
              </p:ext>
            </p:extLst>
          </p:nvPr>
        </p:nvGraphicFramePr>
        <p:xfrm>
          <a:off x="8502650" y="165100"/>
          <a:ext cx="474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165100"/>
                        <a:ext cx="474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1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9569</TotalTime>
  <Words>965</Words>
  <Application>Microsoft Office PowerPoint</Application>
  <PresentationFormat>Diavetítés a képernyőre (4:3 oldalarány)</PresentationFormat>
  <Paragraphs>216</Paragraphs>
  <Slides>26</Slides>
  <Notes>13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9" baseType="lpstr">
      <vt:lpstr>Office-téma</vt:lpstr>
      <vt:lpstr>1_Office-téma</vt:lpstr>
      <vt:lpstr>CS ChemDraw Drawing</vt:lpstr>
      <vt:lpstr>Kémiai reakciók</vt:lpstr>
      <vt:lpstr>Kémiai reakciók</vt:lpstr>
      <vt:lpstr>Kémiai reakciók</vt:lpstr>
      <vt:lpstr>Kémiai reakciók</vt:lpstr>
      <vt:lpstr>Kémiai reakciók – csináljuk együtt!</vt:lpstr>
      <vt:lpstr>Kémiai reakciók – csináljuk együtt!</vt:lpstr>
      <vt:lpstr>Kémiai reakciók – csináljuk együtt!</vt:lpstr>
      <vt:lpstr>Kémiai reakciók – csináljuk együtt!</vt:lpstr>
      <vt:lpstr>Kémiai reakciók – csináljuk együtt!</vt:lpstr>
      <vt:lpstr>Kémiai reakciók – csináljuk együtt!</vt:lpstr>
      <vt:lpstr>Kémiai reakciók</vt:lpstr>
      <vt:lpstr>Kémiai reakciók</vt:lpstr>
      <vt:lpstr>Termokémia</vt:lpstr>
      <vt:lpstr>Termokémia</vt:lpstr>
      <vt:lpstr>Termokémia</vt:lpstr>
      <vt:lpstr>Tömegmegmaradás törvénye</vt:lpstr>
      <vt:lpstr>Tömegmegmaradás törvénye</vt:lpstr>
      <vt:lpstr>A kémiai egyenlet (reakcióegyenlet)</vt:lpstr>
      <vt:lpstr>A kémiai egyenlet (reakcióegyenlet)</vt:lpstr>
      <vt:lpstr>A kémiai egyenlet (reakcióegyenlet)</vt:lpstr>
      <vt:lpstr>A reakcióegyenletek felírásához használható összefüggések </vt:lpstr>
      <vt:lpstr>Kémiai számítások menete</vt:lpstr>
      <vt:lpstr>Kémiai számítások – gyakoroljunk együtt</vt:lpstr>
      <vt:lpstr>Kémiai számítások – gyakoroljunk együtt</vt:lpstr>
      <vt:lpstr>Kémiai számítások – gyakoroljunk együtt</vt:lpstr>
      <vt:lpstr>KÖSZÖNÖM 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</dc:creator>
  <cp:lastModifiedBy>F</cp:lastModifiedBy>
  <cp:revision>503</cp:revision>
  <dcterms:created xsi:type="dcterms:W3CDTF">2014-08-05T09:12:05Z</dcterms:created>
  <dcterms:modified xsi:type="dcterms:W3CDTF">2015-09-01T21:37:52Z</dcterms:modified>
</cp:coreProperties>
</file>