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55"/>
  </p:notesMasterIdLst>
  <p:sldIdLst>
    <p:sldId id="360" r:id="rId4"/>
    <p:sldId id="266" r:id="rId5"/>
    <p:sldId id="273" r:id="rId6"/>
    <p:sldId id="279" r:id="rId7"/>
    <p:sldId id="287" r:id="rId8"/>
    <p:sldId id="284" r:id="rId9"/>
    <p:sldId id="293" r:id="rId10"/>
    <p:sldId id="281" r:id="rId11"/>
    <p:sldId id="347" r:id="rId12"/>
    <p:sldId id="364" r:id="rId13"/>
    <p:sldId id="290" r:id="rId14"/>
    <p:sldId id="285" r:id="rId15"/>
    <p:sldId id="298" r:id="rId16"/>
    <p:sldId id="297" r:id="rId17"/>
    <p:sldId id="299" r:id="rId18"/>
    <p:sldId id="294" r:id="rId19"/>
    <p:sldId id="301" r:id="rId20"/>
    <p:sldId id="295" r:id="rId21"/>
    <p:sldId id="302" r:id="rId22"/>
    <p:sldId id="308" r:id="rId23"/>
    <p:sldId id="309" r:id="rId24"/>
    <p:sldId id="310" r:id="rId25"/>
    <p:sldId id="306" r:id="rId26"/>
    <p:sldId id="317" r:id="rId27"/>
    <p:sldId id="312" r:id="rId28"/>
    <p:sldId id="313" r:id="rId29"/>
    <p:sldId id="319" r:id="rId30"/>
    <p:sldId id="320" r:id="rId31"/>
    <p:sldId id="321" r:id="rId32"/>
    <p:sldId id="363" r:id="rId33"/>
    <p:sldId id="318" r:id="rId34"/>
    <p:sldId id="325" r:id="rId35"/>
    <p:sldId id="327" r:id="rId36"/>
    <p:sldId id="343" r:id="rId37"/>
    <p:sldId id="340" r:id="rId38"/>
    <p:sldId id="344" r:id="rId39"/>
    <p:sldId id="342" r:id="rId40"/>
    <p:sldId id="345" r:id="rId41"/>
    <p:sldId id="346" r:id="rId42"/>
    <p:sldId id="328" r:id="rId43"/>
    <p:sldId id="330" r:id="rId44"/>
    <p:sldId id="332" r:id="rId45"/>
    <p:sldId id="333" r:id="rId46"/>
    <p:sldId id="334" r:id="rId47"/>
    <p:sldId id="355" r:id="rId48"/>
    <p:sldId id="335" r:id="rId49"/>
    <p:sldId id="336" r:id="rId50"/>
    <p:sldId id="354" r:id="rId51"/>
    <p:sldId id="352" r:id="rId52"/>
    <p:sldId id="359" r:id="rId53"/>
    <p:sldId id="362" r:id="rId5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CC"/>
    <a:srgbClr val="D5EAFF"/>
    <a:srgbClr val="99CCFF"/>
    <a:srgbClr val="C5B8A1"/>
    <a:srgbClr val="996633"/>
    <a:srgbClr val="990000"/>
    <a:srgbClr val="CC0000"/>
    <a:srgbClr val="99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82953" autoAdjust="0"/>
  </p:normalViewPr>
  <p:slideViewPr>
    <p:cSldViewPr snapToGrid="0">
      <p:cViewPr varScale="1">
        <p:scale>
          <a:sx n="57" d="100"/>
          <a:sy n="57" d="100"/>
        </p:scale>
        <p:origin x="-726" y="-96"/>
      </p:cViewPr>
      <p:guideLst>
        <p:guide orient="horz" pos="313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D531B-EF0E-47DF-A590-EEDCBEC8F5E5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5C3E-0D29-4A9A-83DF-B8326D319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1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9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 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51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9D2E1-2729-4434-9BB3-280AE74580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07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2191-EEFE-4AAE-997C-00ECB68C13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5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812A-1854-4C12-BD28-2E44D783E7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28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7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4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2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78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35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4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1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9063-EAA7-4B4F-A5F5-1564B0DE1D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5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44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56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66617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26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3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518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27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82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3C4E8-1D0F-4873-81ED-5CB73AD3D7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110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07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03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89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11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72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36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21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6179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6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744B-F4D3-4CB5-9F88-F27F3BC9C4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132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53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49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E453-7B7B-4854-B68E-160F542302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90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4ED2-C934-4937-BC3E-8CFF9206F3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32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CDF62-4C86-4886-B6AC-49FCC71D43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1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7A93-B077-4E82-A5E3-2564E531E3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03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8E79-E2D6-452D-8B4F-F12F889F2B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13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EDD082-E1C2-46DB-BD5A-062BCB6A44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2015.09.01.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2015.09.01.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jpe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jpeg"/><Relationship Id="rId11" Type="http://schemas.openxmlformats.org/officeDocument/2006/relationships/image" Target="../media/image35.emf"/><Relationship Id="rId5" Type="http://schemas.openxmlformats.org/officeDocument/2006/relationships/image" Target="../media/image38.jpe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7.jpeg"/><Relationship Id="rId9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jpeg"/><Relationship Id="rId9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jpeg"/><Relationship Id="rId9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jpeg"/><Relationship Id="rId9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0.e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7" y="1412776"/>
            <a:ext cx="5719799" cy="1440160"/>
          </a:xfrm>
        </p:spPr>
        <p:txBody>
          <a:bodyPr/>
          <a:lstStyle/>
          <a:p>
            <a:r>
              <a:rPr lang="hu-HU" dirty="0" smtClean="0"/>
              <a:t>Kémiai alapismeretek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61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57" y="1564720"/>
            <a:ext cx="5616000" cy="372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3143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Laboreszközök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92748" y="1353952"/>
            <a:ext cx="27638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Erlenmeyer-lombik</a:t>
            </a:r>
            <a:endParaRPr lang="hu-HU" sz="1600" dirty="0"/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vasháromláb dróthálóval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borszeszégő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vasállvány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szűrőkarika dióval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tölcsér szűrőpapírral</a:t>
            </a:r>
            <a:endParaRPr lang="hu-HU" sz="1600" dirty="0"/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főzőpohár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Petri-csésze</a:t>
            </a:r>
            <a:endParaRPr lang="hu-HU" sz="1600" dirty="0"/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mérőhenger </a:t>
            </a:r>
            <a:endParaRPr lang="hu-H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mérőlombik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óraüveg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kémcsőállvány</a:t>
            </a:r>
            <a:endParaRPr lang="hu-HU" sz="1600" dirty="0"/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kémcső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fa kémcsőfogó csipesz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üvegbot</a:t>
            </a:r>
            <a:endParaRPr lang="hu-H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vegyszeres kanál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desztillált </a:t>
            </a:r>
            <a:r>
              <a:rPr lang="hu-HU" sz="1600" dirty="0" smtClean="0"/>
              <a:t>vizes palack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4470883" y="4150742"/>
            <a:ext cx="284052" cy="307777"/>
            <a:chOff x="7369219" y="616735"/>
            <a:chExt cx="284052" cy="307777"/>
          </a:xfrm>
        </p:grpSpPr>
        <p:sp>
          <p:nvSpPr>
            <p:cNvPr id="6" name="Ellipszis 5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7369219" y="6167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3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493006" y="2761296"/>
            <a:ext cx="284052" cy="307777"/>
            <a:chOff x="7379158" y="616735"/>
            <a:chExt cx="284052" cy="307777"/>
          </a:xfrm>
        </p:grpSpPr>
        <p:sp>
          <p:nvSpPr>
            <p:cNvPr id="22" name="Ellipszis 21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7379158" y="6167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4071104" y="3442925"/>
            <a:ext cx="284052" cy="307777"/>
            <a:chOff x="7379158" y="616735"/>
            <a:chExt cx="284052" cy="307777"/>
          </a:xfrm>
        </p:grpSpPr>
        <p:sp>
          <p:nvSpPr>
            <p:cNvPr id="25" name="Ellipszis 24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7379158" y="6167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2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5519804" y="3878124"/>
            <a:ext cx="284052" cy="307777"/>
            <a:chOff x="7379158" y="616735"/>
            <a:chExt cx="284052" cy="307777"/>
          </a:xfrm>
        </p:grpSpPr>
        <p:sp>
          <p:nvSpPr>
            <p:cNvPr id="28" name="Ellipszis 27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7379158" y="6167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4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5516252" y="3069073"/>
            <a:ext cx="284052" cy="307777"/>
            <a:chOff x="7369219" y="616735"/>
            <a:chExt cx="284052" cy="307777"/>
          </a:xfrm>
        </p:grpSpPr>
        <p:sp>
          <p:nvSpPr>
            <p:cNvPr id="31" name="Ellipszis 30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2" name="Téglalap 31"/>
            <p:cNvSpPr/>
            <p:nvPr/>
          </p:nvSpPr>
          <p:spPr>
            <a:xfrm>
              <a:off x="7369219" y="6167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5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6009846" y="2870494"/>
            <a:ext cx="284052" cy="307777"/>
            <a:chOff x="7379158" y="616735"/>
            <a:chExt cx="284052" cy="307777"/>
          </a:xfrm>
        </p:grpSpPr>
        <p:sp>
          <p:nvSpPr>
            <p:cNvPr id="34" name="Ellipszis 33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7379158" y="6167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6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6124308" y="4263414"/>
            <a:ext cx="284052" cy="307777"/>
            <a:chOff x="7369219" y="616735"/>
            <a:chExt cx="284052" cy="307777"/>
          </a:xfrm>
        </p:grpSpPr>
        <p:sp>
          <p:nvSpPr>
            <p:cNvPr id="37" name="Ellipszis 36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7369219" y="6167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7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5302490" y="4416361"/>
            <a:ext cx="284052" cy="307777"/>
            <a:chOff x="7379158" y="616735"/>
            <a:chExt cx="284052" cy="307777"/>
          </a:xfrm>
        </p:grpSpPr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Téglalap 40"/>
            <p:cNvSpPr/>
            <p:nvPr/>
          </p:nvSpPr>
          <p:spPr>
            <a:xfrm>
              <a:off x="7379158" y="6167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8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Csoportba foglalás 41"/>
          <p:cNvGrpSpPr/>
          <p:nvPr/>
        </p:nvGrpSpPr>
        <p:grpSpPr>
          <a:xfrm>
            <a:off x="6368604" y="3543053"/>
            <a:ext cx="284052" cy="307777"/>
            <a:chOff x="7379158" y="616735"/>
            <a:chExt cx="284052" cy="307777"/>
          </a:xfrm>
        </p:grpSpPr>
        <p:sp>
          <p:nvSpPr>
            <p:cNvPr id="43" name="Ellipszis 42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4" name="Téglalap 43"/>
            <p:cNvSpPr/>
            <p:nvPr/>
          </p:nvSpPr>
          <p:spPr>
            <a:xfrm>
              <a:off x="7379158" y="6167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9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Csoportba foglalás 44"/>
          <p:cNvGrpSpPr/>
          <p:nvPr/>
        </p:nvGrpSpPr>
        <p:grpSpPr>
          <a:xfrm>
            <a:off x="6819980" y="4040024"/>
            <a:ext cx="383438" cy="307777"/>
            <a:chOff x="7319526" y="616735"/>
            <a:chExt cx="383438" cy="307777"/>
          </a:xfrm>
        </p:grpSpPr>
        <p:sp>
          <p:nvSpPr>
            <p:cNvPr id="46" name="Ellipszis 45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7" name="Téglalap 46"/>
            <p:cNvSpPr/>
            <p:nvPr/>
          </p:nvSpPr>
          <p:spPr>
            <a:xfrm>
              <a:off x="7319526" y="616735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10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Csoportba foglalás 47"/>
          <p:cNvGrpSpPr/>
          <p:nvPr/>
        </p:nvGrpSpPr>
        <p:grpSpPr>
          <a:xfrm>
            <a:off x="6876179" y="4441154"/>
            <a:ext cx="370101" cy="307777"/>
            <a:chOff x="7326195" y="616735"/>
            <a:chExt cx="370101" cy="307777"/>
          </a:xfrm>
        </p:grpSpPr>
        <p:sp>
          <p:nvSpPr>
            <p:cNvPr id="49" name="Ellipszis 48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0" name="Téglalap 49"/>
            <p:cNvSpPr/>
            <p:nvPr/>
          </p:nvSpPr>
          <p:spPr>
            <a:xfrm>
              <a:off x="7326195" y="616735"/>
              <a:ext cx="3701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11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Csoportba foglalás 50"/>
          <p:cNvGrpSpPr/>
          <p:nvPr/>
        </p:nvGrpSpPr>
        <p:grpSpPr>
          <a:xfrm>
            <a:off x="7173099" y="3942255"/>
            <a:ext cx="383438" cy="307777"/>
            <a:chOff x="7319526" y="616735"/>
            <a:chExt cx="383438" cy="307777"/>
          </a:xfrm>
        </p:grpSpPr>
        <p:sp>
          <p:nvSpPr>
            <p:cNvPr id="52" name="Ellipszis 51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7319526" y="616735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12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Csoportba foglalás 53"/>
          <p:cNvGrpSpPr/>
          <p:nvPr/>
        </p:nvGrpSpPr>
        <p:grpSpPr>
          <a:xfrm>
            <a:off x="7415528" y="2738680"/>
            <a:ext cx="383438" cy="307777"/>
            <a:chOff x="7319526" y="616735"/>
            <a:chExt cx="383438" cy="307777"/>
          </a:xfrm>
        </p:grpSpPr>
        <p:sp>
          <p:nvSpPr>
            <p:cNvPr id="55" name="Ellipszis 54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7319526" y="616735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13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7557333" y="4140152"/>
            <a:ext cx="383438" cy="307777"/>
            <a:chOff x="7319526" y="616735"/>
            <a:chExt cx="383438" cy="307777"/>
          </a:xfrm>
        </p:grpSpPr>
        <p:sp>
          <p:nvSpPr>
            <p:cNvPr id="58" name="Ellipszis 57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7319526" y="616735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14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Csoportba foglalás 59"/>
          <p:cNvGrpSpPr/>
          <p:nvPr/>
        </p:nvGrpSpPr>
        <p:grpSpPr>
          <a:xfrm>
            <a:off x="7499297" y="4571191"/>
            <a:ext cx="383438" cy="307777"/>
            <a:chOff x="7319526" y="616735"/>
            <a:chExt cx="383438" cy="307777"/>
          </a:xfrm>
        </p:grpSpPr>
        <p:sp>
          <p:nvSpPr>
            <p:cNvPr id="61" name="Ellipszis 60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2" name="Téglalap 61"/>
            <p:cNvSpPr/>
            <p:nvPr/>
          </p:nvSpPr>
          <p:spPr>
            <a:xfrm>
              <a:off x="7319526" y="616735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15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Csoportba foglalás 62"/>
          <p:cNvGrpSpPr/>
          <p:nvPr/>
        </p:nvGrpSpPr>
        <p:grpSpPr>
          <a:xfrm>
            <a:off x="7974231" y="4372597"/>
            <a:ext cx="383438" cy="307777"/>
            <a:chOff x="7319526" y="616735"/>
            <a:chExt cx="383438" cy="307777"/>
          </a:xfrm>
        </p:grpSpPr>
        <p:sp>
          <p:nvSpPr>
            <p:cNvPr id="64" name="Ellipszis 63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5" name="Téglalap 64"/>
            <p:cNvSpPr/>
            <p:nvPr/>
          </p:nvSpPr>
          <p:spPr>
            <a:xfrm>
              <a:off x="7319526" y="616735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16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Csoportba foglalás 65"/>
          <p:cNvGrpSpPr/>
          <p:nvPr/>
        </p:nvGrpSpPr>
        <p:grpSpPr>
          <a:xfrm>
            <a:off x="8052681" y="3806164"/>
            <a:ext cx="383438" cy="307777"/>
            <a:chOff x="7319526" y="616735"/>
            <a:chExt cx="383438" cy="307777"/>
          </a:xfrm>
        </p:grpSpPr>
        <p:sp>
          <p:nvSpPr>
            <p:cNvPr id="67" name="Ellipszis 66"/>
            <p:cNvSpPr>
              <a:spLocks noChangeAspect="1"/>
            </p:cNvSpPr>
            <p:nvPr/>
          </p:nvSpPr>
          <p:spPr>
            <a:xfrm>
              <a:off x="7408975" y="653438"/>
              <a:ext cx="217314" cy="2173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7319526" y="616735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17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02389"/>
              </p:ext>
            </p:extLst>
          </p:nvPr>
        </p:nvGraphicFramePr>
        <p:xfrm>
          <a:off x="8399815" y="165076"/>
          <a:ext cx="577466" cy="99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99815" y="165076"/>
                        <a:ext cx="577466" cy="997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6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8850" y="956250"/>
            <a:ext cx="6854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Párosítsd a piktogramokat és azok jelentését!</a:t>
            </a:r>
            <a:endParaRPr lang="en-US" sz="2400" b="1" dirty="0"/>
          </a:p>
        </p:txBody>
      </p:sp>
      <p:pic>
        <p:nvPicPr>
          <p:cNvPr id="3076" name="Picture 4" descr="http://elsosegely.hu/media/kepek/19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1" y="568418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lsosegely.hu/media/kepek/19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1" y="465386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lsosegely.hu/media/kepek/194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76" y="1465630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lsosegely.hu/media/kepek/196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1" y="354572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elsosegely.hu/media/kepek/197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1" y="249919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414712" y="16670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</a:t>
            </a:r>
            <a:endParaRPr lang="en-US" sz="28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411472" y="27144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B</a:t>
            </a:r>
            <a:endParaRPr lang="en-US" sz="28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08232" y="378120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C</a:t>
            </a:r>
            <a:endParaRPr lang="en-US" sz="28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404992" y="486744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D</a:t>
            </a:r>
            <a:endParaRPr lang="en-US" sz="28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421207" y="58953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</a:t>
            </a:r>
            <a:endParaRPr lang="en-US" sz="28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629342" y="1196930"/>
            <a:ext cx="3924472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Mérgező</a:t>
            </a:r>
          </a:p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Robbanásveszélyes</a:t>
            </a:r>
          </a:p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Maró</a:t>
            </a:r>
          </a:p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Égést tápláló</a:t>
            </a:r>
          </a:p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Gyúlékony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694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Melyik piktogram mit jelent?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694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Melyik piktogram mit jelent?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elsosegely.hu/media/kepek/19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1" y="568418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lsosegely.hu/media/kepek/19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1" y="465386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lsosegely.hu/media/kepek/194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76" y="1465630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lsosegely.hu/media/kepek/196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1" y="354572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elsosegely.hu/media/kepek/197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31" y="249919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414712" y="16670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</a:t>
            </a:r>
            <a:endParaRPr lang="en-US" sz="28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411472" y="27144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B</a:t>
            </a:r>
            <a:endParaRPr lang="en-US" sz="28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08232" y="378120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C</a:t>
            </a:r>
            <a:endParaRPr lang="en-US" sz="28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404992" y="486744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D</a:t>
            </a:r>
            <a:endParaRPr lang="en-US" sz="28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421207" y="58953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E</a:t>
            </a:r>
            <a:endParaRPr lang="en-US" sz="28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629342" y="1196930"/>
            <a:ext cx="3924472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Mérgező</a:t>
            </a:r>
          </a:p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Robbanásveszélyes</a:t>
            </a:r>
          </a:p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Maró</a:t>
            </a:r>
          </a:p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Égést tápláló</a:t>
            </a:r>
          </a:p>
          <a:p>
            <a:pPr marL="514350" indent="-514350">
              <a:lnSpc>
                <a:spcPct val="250000"/>
              </a:lnSpc>
              <a:buAutoNum type="arabicPlain"/>
            </a:pPr>
            <a:r>
              <a:rPr lang="hu-HU" sz="2800" dirty="0" smtClean="0"/>
              <a:t>Gyúlékony</a:t>
            </a:r>
          </a:p>
        </p:txBody>
      </p:sp>
      <p:graphicFrame>
        <p:nvGraphicFramePr>
          <p:cNvPr id="20" name="Tábláza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92053"/>
              </p:ext>
            </p:extLst>
          </p:nvPr>
        </p:nvGraphicFramePr>
        <p:xfrm>
          <a:off x="7436349" y="4330382"/>
          <a:ext cx="1435277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226"/>
                <a:gridCol w="722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zövegdoboz 20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968850" y="956250"/>
            <a:ext cx="6854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Párosítsd a piktogramokat és azok jelentését!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42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4964" y="371475"/>
            <a:ext cx="6032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Azonosak vagy különbözőek?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7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39" y="3993789"/>
            <a:ext cx="2166731" cy="229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5573280" y="1688910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víz</a:t>
            </a:r>
            <a:endParaRPr lang="en-US" sz="28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360720" y="3167390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jég</a:t>
            </a:r>
            <a:endParaRPr lang="en-US" sz="28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60" y="2312789"/>
            <a:ext cx="2567735" cy="275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6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49" y="1225705"/>
            <a:ext cx="4690197" cy="494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4964" y="371475"/>
            <a:ext cx="6032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Azonosak vagy különbözőek?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129975" y="2056429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mészkő</a:t>
            </a:r>
            <a:endParaRPr lang="en-US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37336" y="5000933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kagylóhéj</a:t>
            </a:r>
            <a:endParaRPr lang="en-US" sz="28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843833" y="2497914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tojáshéj</a:t>
            </a:r>
            <a:endParaRPr lang="en-US" sz="2800" dirty="0"/>
          </a:p>
        </p:txBody>
      </p:sp>
      <p:pic>
        <p:nvPicPr>
          <p:cNvPr id="11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8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4964" y="371475"/>
            <a:ext cx="6032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Azonosak vagy különbözőek?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449511" y="1421156"/>
            <a:ext cx="5186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grafit – gyémánt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vörös foszfor – sárga foszfor</a:t>
            </a:r>
            <a:endParaRPr lang="en-US" sz="28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853233" y="3911170"/>
            <a:ext cx="8031797" cy="1435955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Szövegdoboz 9"/>
          <p:cNvSpPr txBox="1"/>
          <p:nvPr/>
        </p:nvSpPr>
        <p:spPr>
          <a:xfrm>
            <a:off x="933862" y="4203787"/>
            <a:ext cx="7892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Egy anyag a természetben többféle formában is megjelenhet.</a:t>
            </a:r>
            <a:endParaRPr lang="hu-HU" sz="2800" dirty="0"/>
          </a:p>
        </p:txBody>
      </p:sp>
      <p:pic>
        <p:nvPicPr>
          <p:cNvPr id="11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8" y="1610436"/>
            <a:ext cx="8031797" cy="5082194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6009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 anyagok és tulajdonságaik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2772" y="1754955"/>
            <a:ext cx="789280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b="1" dirty="0" smtClean="0"/>
              <a:t>1. Érzékszerveinkkel megállapítható tulajdonságok: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alak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szín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szag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íz</a:t>
            </a:r>
            <a:endParaRPr lang="hu-HU" sz="2800" b="1" dirty="0" smtClean="0"/>
          </a:p>
          <a:p>
            <a:endParaRPr lang="hu-HU" sz="2800" b="1" dirty="0" smtClean="0"/>
          </a:p>
          <a:p>
            <a:r>
              <a:rPr lang="hu-HU" sz="2800" b="1" dirty="0" smtClean="0"/>
              <a:t>2. Mérhető tulajdonságok: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olvadáspont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forráspont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elektromos ellenállás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448543" y="2765033"/>
            <a:ext cx="4842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halmazállapot</a:t>
            </a: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felületi tulajdonságok (érdesség, simaság, keménység)</a:t>
            </a:r>
          </a:p>
        </p:txBody>
      </p:sp>
    </p:spTree>
    <p:extLst>
      <p:ext uri="{BB962C8B-B14F-4D97-AF65-F5344CB8AC3E}">
        <p14:creationId xmlns:p14="http://schemas.microsoft.com/office/powerpoint/2010/main" val="6911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8" y="1128419"/>
            <a:ext cx="8031797" cy="2519242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6009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 anyagok és tulajdonságaik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2772" y="1322971"/>
            <a:ext cx="78928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b="1" dirty="0" smtClean="0"/>
              <a:t>3. Kölcsönhatás során megfigyelhető tulajdonságok: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éghetőség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(vízben) oldhatóság</a:t>
            </a:r>
          </a:p>
        </p:txBody>
      </p:sp>
    </p:spTree>
    <p:extLst>
      <p:ext uri="{BB962C8B-B14F-4D97-AF65-F5344CB8AC3E}">
        <p14:creationId xmlns:p14="http://schemas.microsoft.com/office/powerpoint/2010/main" val="14321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53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 anyagok változásai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89841" y="2277115"/>
            <a:ext cx="7892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 történik a jóddal melegítés hatására?</a:t>
            </a:r>
            <a:r>
              <a:rPr lang="hu-HU" sz="2800" baseline="30000" dirty="0" smtClean="0"/>
              <a:t>1</a:t>
            </a:r>
          </a:p>
          <a:p>
            <a:endParaRPr lang="hu-HU" sz="2800" dirty="0" smtClean="0"/>
          </a:p>
          <a:p>
            <a:r>
              <a:rPr lang="hu-HU" sz="2800" dirty="0" smtClean="0"/>
              <a:t>Rézgálicot oldjunk vízben, majd pároljuk be!</a:t>
            </a:r>
          </a:p>
          <a:p>
            <a:endParaRPr lang="hu-HU" sz="2800" dirty="0" smtClean="0"/>
          </a:p>
          <a:p>
            <a:r>
              <a:rPr lang="hu-HU" sz="2800" dirty="0" smtClean="0"/>
              <a:t>A kísérletek során megváltozott-e az anyagok „</a:t>
            </a:r>
            <a:r>
              <a:rPr lang="hu-HU" sz="2800" i="1" dirty="0" smtClean="0"/>
              <a:t>anyagi minősége</a:t>
            </a:r>
            <a:r>
              <a:rPr lang="hu-HU" sz="2800" dirty="0" smtClean="0"/>
              <a:t>”?</a:t>
            </a:r>
            <a:endParaRPr lang="hu-HU" sz="28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37662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2728459" y="954664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800" b="1" dirty="0">
                <a:solidFill>
                  <a:srgbClr val="3333CC"/>
                </a:solidFill>
              </a:rPr>
              <a:t>Kísérletezzünk!</a:t>
            </a:r>
          </a:p>
        </p:txBody>
      </p:sp>
      <p:sp>
        <p:nvSpPr>
          <p:cNvPr id="10" name="Téglalap 9"/>
          <p:cNvSpPr/>
          <p:nvPr/>
        </p:nvSpPr>
        <p:spPr>
          <a:xfrm>
            <a:off x="2351314" y="6591895"/>
            <a:ext cx="67641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[1]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27-28. old.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8" y="1253237"/>
            <a:ext cx="8031797" cy="3191476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53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 anyagok változásai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2772" y="1322971"/>
            <a:ext cx="7892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Azokat a kölcsönhatásokat, amelyek során az anyagok minősége nem változik meg, </a:t>
            </a:r>
            <a:r>
              <a:rPr lang="hu-HU" sz="2800" b="1" dirty="0" smtClean="0">
                <a:solidFill>
                  <a:srgbClr val="FF0000"/>
                </a:solidFill>
              </a:rPr>
              <a:t>fizikai változás</a:t>
            </a:r>
            <a:r>
              <a:rPr lang="hu-HU" sz="2800" dirty="0" smtClean="0"/>
              <a:t>nak nevezzük.</a:t>
            </a:r>
          </a:p>
          <a:p>
            <a:endParaRPr lang="hu-HU" sz="2800" dirty="0"/>
          </a:p>
          <a:p>
            <a:r>
              <a:rPr lang="hu-HU" sz="2800" b="1" dirty="0" smtClean="0"/>
              <a:t>Fizikai változások: </a:t>
            </a:r>
            <a:r>
              <a:rPr lang="hu-HU" sz="2800" dirty="0" smtClean="0"/>
              <a:t>csak a fizikai tulajdonságok változnak (pl.: halmazállapot, szín, alak) meg.</a:t>
            </a:r>
          </a:p>
        </p:txBody>
      </p:sp>
    </p:spTree>
    <p:extLst>
      <p:ext uri="{BB962C8B-B14F-4D97-AF65-F5344CB8AC3E}">
        <p14:creationId xmlns:p14="http://schemas.microsoft.com/office/powerpoint/2010/main" val="39104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373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Hogyan tanuljuk a kémiát?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68618" y="1002061"/>
            <a:ext cx="81772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Font typeface="+mj-lt"/>
              <a:buAutoNum type="romanUcPeriod"/>
            </a:pPr>
            <a:r>
              <a:rPr lang="hu-HU" altLang="hu-HU" sz="2400" dirty="0" smtClean="0"/>
              <a:t>Az órán </a:t>
            </a:r>
            <a:r>
              <a:rPr lang="hu-HU" altLang="hu-HU" sz="2400" b="1" dirty="0" smtClean="0">
                <a:solidFill>
                  <a:srgbClr val="FF0000"/>
                </a:solidFill>
              </a:rPr>
              <a:t>AKTÍVAN</a:t>
            </a:r>
            <a:r>
              <a:rPr lang="hu-HU" altLang="hu-HU" sz="2400" dirty="0" smtClean="0">
                <a:solidFill>
                  <a:srgbClr val="FF0000"/>
                </a:solidFill>
              </a:rPr>
              <a:t> </a:t>
            </a:r>
            <a:r>
              <a:rPr lang="hu-HU" altLang="hu-HU" sz="2400" dirty="0" smtClean="0"/>
              <a:t>részt veszek!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romanUcPeriod"/>
            </a:pPr>
            <a:endParaRPr lang="hu-HU" altLang="hu-HU" sz="2400" dirty="0" smtClean="0"/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romanUcPeriod"/>
            </a:pPr>
            <a:r>
              <a:rPr lang="hu-HU" altLang="hu-HU" sz="2400" b="1" dirty="0" smtClean="0"/>
              <a:t>Az otthoni készülés menete:</a:t>
            </a:r>
            <a:endParaRPr lang="hu-HU" altLang="hu-HU" sz="2400" b="1" dirty="0"/>
          </a:p>
          <a:p>
            <a:pPr marL="835025" lvl="1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altLang="hu-HU" sz="2400" dirty="0" smtClean="0"/>
              <a:t>A füzetbe írt óravázlatot </a:t>
            </a:r>
            <a:r>
              <a:rPr lang="hu-HU" altLang="hu-HU" sz="2400" b="1" dirty="0">
                <a:solidFill>
                  <a:srgbClr val="3333CC"/>
                </a:solidFill>
              </a:rPr>
              <a:t>elolvasom, megértem és </a:t>
            </a:r>
            <a:r>
              <a:rPr lang="hu-HU" altLang="hu-HU" sz="2400" b="1" dirty="0" smtClean="0">
                <a:solidFill>
                  <a:srgbClr val="3333CC"/>
                </a:solidFill>
              </a:rPr>
              <a:t>megtanulom</a:t>
            </a:r>
            <a:r>
              <a:rPr lang="hu-HU" altLang="hu-HU" sz="2400" dirty="0" smtClean="0"/>
              <a:t>.</a:t>
            </a:r>
          </a:p>
          <a:p>
            <a:pPr marL="835025" lvl="1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altLang="hu-HU" sz="2400" dirty="0" smtClean="0"/>
              <a:t> </a:t>
            </a:r>
            <a:r>
              <a:rPr lang="hu-HU" altLang="hu-HU" sz="2400" dirty="0"/>
              <a:t>A tankönyvből </a:t>
            </a:r>
            <a:r>
              <a:rPr lang="hu-HU" altLang="hu-HU" sz="2400" dirty="0" smtClean="0"/>
              <a:t>is elolvasom </a:t>
            </a:r>
            <a:r>
              <a:rPr lang="hu-HU" altLang="hu-HU" sz="2400" dirty="0"/>
              <a:t>a leckét</a:t>
            </a:r>
            <a:r>
              <a:rPr lang="hu-HU" altLang="hu-HU" sz="2400" dirty="0" smtClean="0"/>
              <a:t>.</a:t>
            </a:r>
          </a:p>
          <a:p>
            <a:pPr marL="835025" lvl="1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altLang="hu-HU" sz="2400" b="1" dirty="0" smtClean="0"/>
              <a:t>Elkészítem a házi feladatot</a:t>
            </a:r>
            <a:r>
              <a:rPr lang="hu-HU" altLang="hu-HU" sz="2400" dirty="0" smtClean="0"/>
              <a:t>.</a:t>
            </a:r>
          </a:p>
          <a:p>
            <a:pPr marL="835025" lvl="1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altLang="hu-HU" sz="2400" dirty="0" smtClean="0"/>
              <a:t> A tankönyv ellenőrző/gyakorló kérdéseire válaszolok.</a:t>
            </a:r>
          </a:p>
          <a:p>
            <a:pPr marL="835025" lvl="1" indent="-45720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hu-HU" altLang="hu-HU" sz="2400" dirty="0" smtClean="0"/>
              <a:t>A szorgalmit elkészítem (ha van) és az olvasmányokat, érdekességeket elolvasom.</a:t>
            </a:r>
            <a:endParaRPr lang="hu-HU" altLang="hu-HU" sz="2400" dirty="0"/>
          </a:p>
        </p:txBody>
      </p:sp>
      <p:pic>
        <p:nvPicPr>
          <p:cNvPr id="8196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6116" r="5764" b="10993"/>
          <a:stretch/>
        </p:blipFill>
        <p:spPr>
          <a:xfrm>
            <a:off x="6555318" y="408348"/>
            <a:ext cx="1561951" cy="1006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53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 anyagok változásai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959067"/>
            <a:ext cx="78928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Kísérlet</a:t>
            </a:r>
            <a:r>
              <a:rPr lang="hu-HU" sz="2800" b="1" dirty="0"/>
              <a:t>: </a:t>
            </a:r>
            <a:endParaRPr lang="hu-HU" sz="2800" b="1" dirty="0" smtClean="0"/>
          </a:p>
          <a:p>
            <a:r>
              <a:rPr lang="hu-HU" sz="2800" dirty="0" smtClean="0"/>
              <a:t>Kockacukor porítása</a:t>
            </a:r>
            <a:endParaRPr lang="hu-HU" sz="2800" dirty="0"/>
          </a:p>
          <a:p>
            <a:endParaRPr lang="hu-HU" sz="2800" dirty="0"/>
          </a:p>
          <a:p>
            <a:r>
              <a:rPr lang="hu-HU" sz="2800" b="1" dirty="0" smtClean="0"/>
              <a:t>Tapasztalat: </a:t>
            </a:r>
          </a:p>
          <a:p>
            <a:r>
              <a:rPr lang="hu-HU" sz="2800" dirty="0" smtClean="0"/>
              <a:t>A cukor fehér, (és édes ízű) maradt.</a:t>
            </a:r>
          </a:p>
          <a:p>
            <a:endParaRPr lang="hu-HU" sz="2800" dirty="0"/>
          </a:p>
          <a:p>
            <a:r>
              <a:rPr lang="hu-HU" sz="2800" b="1" dirty="0" smtClean="0"/>
              <a:t>Magyarázat:</a:t>
            </a:r>
          </a:p>
          <a:p>
            <a:r>
              <a:rPr lang="hu-HU" sz="2800" dirty="0" smtClean="0"/>
              <a:t>Fizikai változás történt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37662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2733015" y="944390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altLang="hu-HU" sz="2800" b="1" dirty="0">
                <a:solidFill>
                  <a:srgbClr val="3333CC"/>
                </a:solidFill>
              </a:rPr>
              <a:t>Kísérletezzünk!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916364" y="4617516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Kristen ITC" panose="03050502040202030202" pitchFamily="66" charset="0"/>
              </a:rPr>
              <a:t>Ezt ugye laborban nem próbáljuk ki…</a:t>
            </a:r>
            <a:endParaRPr lang="hu-HU" dirty="0">
              <a:latin typeface="Kristen ITC" panose="03050502040202030202" pitchFamily="66" charset="0"/>
            </a:endParaRPr>
          </a:p>
        </p:txBody>
      </p:sp>
      <p:sp>
        <p:nvSpPr>
          <p:cNvPr id="8" name="Lefelé nyíl 7"/>
          <p:cNvSpPr/>
          <p:nvPr/>
        </p:nvSpPr>
        <p:spPr>
          <a:xfrm rot="8684527">
            <a:off x="4630181" y="4094854"/>
            <a:ext cx="306341" cy="579771"/>
          </a:xfrm>
          <a:prstGeom prst="down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9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53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 anyagok változásai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138927" y="1907047"/>
            <a:ext cx="76870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Kísérlet</a:t>
            </a:r>
            <a:r>
              <a:rPr lang="hu-HU" sz="2400" b="1" dirty="0"/>
              <a:t>: </a:t>
            </a:r>
            <a:endParaRPr lang="hu-HU" sz="2400" b="1" dirty="0" smtClean="0"/>
          </a:p>
          <a:p>
            <a:r>
              <a:rPr lang="hu-HU" sz="2400" dirty="0" smtClean="0"/>
              <a:t>Kockacukor hevítése kémcsőben.</a:t>
            </a:r>
            <a:endParaRPr lang="hu-HU" sz="2400" dirty="0"/>
          </a:p>
          <a:p>
            <a:endParaRPr lang="hu-HU" sz="2400" dirty="0"/>
          </a:p>
          <a:p>
            <a:r>
              <a:rPr lang="hu-HU" sz="2400" b="1" dirty="0" smtClean="0"/>
              <a:t>Tapasztalat: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/>
              <a:t>A cukor barna színű olvadékká alakul, karamell keletkezik belőle.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/>
              <a:t>További hevítés hatására a cukor elszenesedik, a kémcső falán pedig vízcseppek jelennek meg.</a:t>
            </a:r>
          </a:p>
          <a:p>
            <a:endParaRPr lang="hu-HU" sz="2400" dirty="0"/>
          </a:p>
          <a:p>
            <a:r>
              <a:rPr lang="hu-HU" sz="2400" b="1" dirty="0" smtClean="0"/>
              <a:t>Magyarázat:</a:t>
            </a:r>
          </a:p>
          <a:p>
            <a:endParaRPr lang="hu-HU" sz="2400" dirty="0" smtClean="0"/>
          </a:p>
          <a:p>
            <a:r>
              <a:rPr lang="hu-HU" sz="2400" dirty="0" smtClean="0"/>
              <a:t>cukor 		szén + víz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266221" y="580137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hő</a:t>
            </a:r>
            <a:endParaRPr lang="en-US" b="1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37662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/>
          <p:cNvSpPr/>
          <p:nvPr/>
        </p:nvSpPr>
        <p:spPr>
          <a:xfrm>
            <a:off x="2733015" y="944390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altLang="hu-HU" sz="2800" b="1" dirty="0">
                <a:solidFill>
                  <a:srgbClr val="3333CC"/>
                </a:solidFill>
              </a:rPr>
              <a:t>Kísérletezzünk!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121446" y="6170711"/>
            <a:ext cx="8188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7954"/>
          <a:stretch/>
        </p:blipFill>
        <p:spPr>
          <a:xfrm>
            <a:off x="4785462" y="4987664"/>
            <a:ext cx="1052629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r="21631"/>
          <a:stretch/>
        </p:blipFill>
        <p:spPr>
          <a:xfrm>
            <a:off x="5730195" y="4987052"/>
            <a:ext cx="1019165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7"/>
          <a:stretch/>
        </p:blipFill>
        <p:spPr>
          <a:xfrm>
            <a:off x="6818997" y="4987052"/>
            <a:ext cx="1033462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r="23247"/>
          <a:stretch/>
        </p:blipFill>
        <p:spPr>
          <a:xfrm>
            <a:off x="8078874" y="4984279"/>
            <a:ext cx="1065126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51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98" y="5486399"/>
            <a:ext cx="1655081" cy="1349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53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 anyagok változásai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819921"/>
            <a:ext cx="78928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Kísérlet: </a:t>
            </a:r>
          </a:p>
          <a:p>
            <a:r>
              <a:rPr lang="hu-HU" sz="2800" dirty="0" smtClean="0"/>
              <a:t>Magnézium szalag égetése</a:t>
            </a:r>
            <a:r>
              <a:rPr lang="hu-HU" sz="2800" baseline="30000" dirty="0"/>
              <a:t>2</a:t>
            </a:r>
            <a:r>
              <a:rPr lang="hu-HU" sz="2800" dirty="0" smtClean="0"/>
              <a:t>.</a:t>
            </a:r>
            <a:endParaRPr lang="hu-HU" sz="2800" dirty="0"/>
          </a:p>
          <a:p>
            <a:endParaRPr lang="hu-HU" sz="2800" dirty="0"/>
          </a:p>
          <a:p>
            <a:r>
              <a:rPr lang="hu-HU" sz="2800" b="1" dirty="0" smtClean="0"/>
              <a:t>Tapasztalat: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magnézium vakító lánggal ég.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Az égés során fehér por keletkezik.</a:t>
            </a:r>
            <a:endParaRPr lang="hu-HU" sz="2800" dirty="0"/>
          </a:p>
          <a:p>
            <a:endParaRPr lang="hu-HU" sz="2800" b="1" dirty="0" smtClean="0"/>
          </a:p>
          <a:p>
            <a:r>
              <a:rPr lang="hu-HU" sz="2800" b="1" dirty="0" smtClean="0"/>
              <a:t>Magyarázat:</a:t>
            </a:r>
          </a:p>
          <a:p>
            <a:r>
              <a:rPr lang="hu-HU" sz="2800" dirty="0" smtClean="0"/>
              <a:t>magnézium + oxigén → magnézium-oxid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4927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S ChemDraw Drawing" r:id="rId6" imgW="1270705" imgH="2194290" progId="ChemDraw.Document.6.0">
                  <p:embed/>
                </p:oleObj>
              </mc:Choice>
              <mc:Fallback>
                <p:oleObj name="CS ChemDraw Drawing" r:id="rId6" imgW="1270705" imgH="21942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2733015" y="944390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altLang="hu-HU" sz="2800" b="1" dirty="0">
                <a:solidFill>
                  <a:srgbClr val="3333CC"/>
                </a:solidFill>
              </a:rPr>
              <a:t>Kísérletezzünk!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07" y="2853590"/>
            <a:ext cx="1149199" cy="2351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zövegdoboz 10"/>
          <p:cNvSpPr txBox="1"/>
          <p:nvPr/>
        </p:nvSpPr>
        <p:spPr>
          <a:xfrm>
            <a:off x="2583207" y="6006512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Magnéziumszalag égetés előtt és égetés után.</a:t>
            </a:r>
            <a:endParaRPr lang="hu-HU" dirty="0">
              <a:latin typeface="+mn-lt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6747"/>
          <a:stretch/>
        </p:blipFill>
        <p:spPr>
          <a:xfrm>
            <a:off x="6713309" y="1467610"/>
            <a:ext cx="1056980" cy="225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églalap 14"/>
          <p:cNvSpPr/>
          <p:nvPr/>
        </p:nvSpPr>
        <p:spPr>
          <a:xfrm>
            <a:off x="2609850" y="6591895"/>
            <a:ext cx="6505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[2]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65. old.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8" y="1030355"/>
            <a:ext cx="8031797" cy="5032515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53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Az anyagok változásai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2772" y="1167331"/>
            <a:ext cx="78928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</a:t>
            </a:r>
            <a:r>
              <a:rPr lang="hu-HU" sz="2800" b="1" dirty="0" smtClean="0">
                <a:solidFill>
                  <a:srgbClr val="FF0000"/>
                </a:solidFill>
              </a:rPr>
              <a:t>kémiai változások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/>
              <a:t>(</a:t>
            </a:r>
            <a:r>
              <a:rPr lang="hu-HU" sz="2800" dirty="0">
                <a:solidFill>
                  <a:srgbClr val="FF0000"/>
                </a:solidFill>
              </a:rPr>
              <a:t>kémiai </a:t>
            </a:r>
            <a:r>
              <a:rPr lang="hu-HU" sz="2800" dirty="0" smtClean="0">
                <a:solidFill>
                  <a:srgbClr val="FF0000"/>
                </a:solidFill>
              </a:rPr>
              <a:t>reakciók</a:t>
            </a:r>
            <a:r>
              <a:rPr lang="hu-HU" sz="2800" dirty="0"/>
              <a:t>) </a:t>
            </a:r>
            <a:r>
              <a:rPr lang="hu-HU" sz="2800" dirty="0" smtClean="0"/>
              <a:t>során új anyag keletkezik. </a:t>
            </a:r>
          </a:p>
          <a:p>
            <a:endParaRPr lang="hu-HU" sz="2800" dirty="0" smtClean="0"/>
          </a:p>
          <a:p>
            <a:pPr>
              <a:lnSpc>
                <a:spcPct val="150000"/>
              </a:lnSpc>
            </a:pPr>
            <a:r>
              <a:rPr lang="hu-HU" sz="2800" b="1" dirty="0"/>
              <a:t>Kémiai változás során: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megváltozhatnak a fizikai tulajdonságok,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jelentős változás </a:t>
            </a:r>
            <a:r>
              <a:rPr lang="hu-HU" sz="2800" dirty="0"/>
              <a:t>történik az anyag szerkezetében,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megváltozik az anyagi minőség</a:t>
            </a:r>
            <a:r>
              <a:rPr lang="hu-HU" sz="2800" dirty="0" smtClean="0"/>
              <a:t>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56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080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Gázok, folyadékok, szilárd anyagok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23147" y="1322971"/>
            <a:ext cx="81712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1. Brómot cseppentünk egy üveghengerbe.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Figyeljük meg a bróm gőzeinek a szétterjedését!</a:t>
            </a:r>
            <a:r>
              <a:rPr lang="hu-HU" sz="2800" baseline="30000" dirty="0" smtClean="0"/>
              <a:t>3</a:t>
            </a:r>
          </a:p>
          <a:p>
            <a:endParaRPr lang="hu-HU" sz="2800" dirty="0"/>
          </a:p>
          <a:p>
            <a:pPr>
              <a:lnSpc>
                <a:spcPct val="150000"/>
              </a:lnSpc>
            </a:pPr>
            <a:r>
              <a:rPr lang="hu-HU" sz="2800" dirty="0" smtClean="0"/>
              <a:t>2. </a:t>
            </a:r>
            <a:r>
              <a:rPr lang="hu-HU" sz="2800" dirty="0"/>
              <a:t>Kálium-permanganát („hipermangán</a:t>
            </a:r>
            <a:r>
              <a:rPr lang="hu-HU" sz="2800" dirty="0" smtClean="0"/>
              <a:t>”) kristályt dobunk vízbe.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Figyeljük meg a kristály színének szétterjedését!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4927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/>
          <p:cNvSpPr/>
          <p:nvPr/>
        </p:nvSpPr>
        <p:spPr>
          <a:xfrm>
            <a:off x="2609850" y="6591895"/>
            <a:ext cx="6505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[3]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182. old.</a:t>
            </a:r>
            <a:endParaRPr lang="hu-HU" sz="1000" dirty="0">
              <a:solidFill>
                <a:srgbClr val="00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12718" r="12081" b="8898"/>
          <a:stretch/>
        </p:blipFill>
        <p:spPr>
          <a:xfrm>
            <a:off x="766170" y="5100848"/>
            <a:ext cx="1264525" cy="1177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8813" r="9559" b="6886"/>
          <a:stretch/>
        </p:blipFill>
        <p:spPr>
          <a:xfrm>
            <a:off x="2111082" y="5113047"/>
            <a:ext cx="1357400" cy="1177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8688" r="9071" b="8201"/>
          <a:stretch/>
        </p:blipFill>
        <p:spPr>
          <a:xfrm>
            <a:off x="3573157" y="5113080"/>
            <a:ext cx="1335968" cy="1177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4007" r="13390" b="12107"/>
          <a:stretch/>
        </p:blipFill>
        <p:spPr>
          <a:xfrm>
            <a:off x="5005417" y="5113047"/>
            <a:ext cx="1262194" cy="117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7943" r="9898" b="9385"/>
          <a:stretch/>
        </p:blipFill>
        <p:spPr>
          <a:xfrm>
            <a:off x="6378143" y="5120962"/>
            <a:ext cx="1343111" cy="1177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10470" r="15000" b="7778"/>
          <a:stretch/>
        </p:blipFill>
        <p:spPr>
          <a:xfrm>
            <a:off x="7821727" y="5120962"/>
            <a:ext cx="1235948" cy="1177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2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8" y="1030355"/>
            <a:ext cx="8031797" cy="3230146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080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Gázok, folyadékok, szilárd anyagok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2772" y="1322971"/>
            <a:ext cx="81712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A gázok és folyadékok elkeveredése arra utal, hogy</a:t>
            </a:r>
          </a:p>
          <a:p>
            <a:pPr marL="447675" indent="-4476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ezek parányi részecskékből állnak,</a:t>
            </a:r>
          </a:p>
          <a:p>
            <a:pPr marL="447675" indent="-4476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 részecskéik mozognak.</a:t>
            </a:r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r>
              <a:rPr lang="hu-HU" sz="2800" dirty="0" smtClean="0"/>
              <a:t>A </a:t>
            </a:r>
            <a:r>
              <a:rPr lang="hu-HU" sz="2800" dirty="0"/>
              <a:t>hőmérséklet </a:t>
            </a:r>
            <a:r>
              <a:rPr lang="hu-HU" sz="2800" dirty="0" smtClean="0"/>
              <a:t>emelkedésével a részecskék mozgása egyre gyorsabb lesz.</a:t>
            </a:r>
          </a:p>
        </p:txBody>
      </p:sp>
    </p:spTree>
    <p:extLst>
      <p:ext uri="{BB962C8B-B14F-4D97-AF65-F5344CB8AC3E}">
        <p14:creationId xmlns:p14="http://schemas.microsoft.com/office/powerpoint/2010/main" val="5495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080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Gázok, folyadékok, szilárd anyagok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2772" y="1322971"/>
            <a:ext cx="76548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 részecskék mozgását </a:t>
            </a:r>
            <a:r>
              <a:rPr lang="hu-HU" sz="2800" b="1" i="1" dirty="0" err="1" smtClean="0">
                <a:solidFill>
                  <a:srgbClr val="3333CC"/>
                </a:solidFill>
              </a:rPr>
              <a:t>hőmozgásnak</a:t>
            </a:r>
            <a:r>
              <a:rPr lang="hu-HU" sz="2800" dirty="0" smtClean="0">
                <a:solidFill>
                  <a:srgbClr val="3333CC"/>
                </a:solidFill>
              </a:rPr>
              <a:t> </a:t>
            </a:r>
            <a:r>
              <a:rPr lang="hu-HU" sz="2800" dirty="0" smtClean="0"/>
              <a:t>nevezzük.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 err="1" smtClean="0"/>
              <a:t>hőmozgás</a:t>
            </a:r>
            <a:r>
              <a:rPr lang="hu-HU" sz="2800" dirty="0" smtClean="0"/>
              <a:t> révén végbemenő szétterjedés és elkeveredés a </a:t>
            </a:r>
            <a:r>
              <a:rPr lang="hu-HU" sz="2800" b="1" i="1" dirty="0" smtClean="0">
                <a:solidFill>
                  <a:srgbClr val="3333CC"/>
                </a:solidFill>
              </a:rPr>
              <a:t>diffúzió</a:t>
            </a:r>
            <a:r>
              <a:rPr lang="hu-H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2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8" y="1245139"/>
            <a:ext cx="8031797" cy="5282446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080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Gázok, folyadékok, szilárd anyagok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2772" y="1186786"/>
            <a:ext cx="7937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A gázok jellemzői: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kitöltik a rendelkezésre álló teret,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nincsen állandó alakjuk,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térfogatuk a hőmérséklettel és a nyomással változik,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 részecskék </a:t>
            </a:r>
            <a:r>
              <a:rPr lang="hu-HU" sz="2800" i="1" dirty="0" smtClean="0"/>
              <a:t>viszonylag</a:t>
            </a:r>
            <a:r>
              <a:rPr lang="hu-HU" sz="2800" dirty="0" smtClean="0"/>
              <a:t> távol vannak egymástól, </a:t>
            </a:r>
            <a:r>
              <a:rPr lang="hu-HU" sz="2800" dirty="0"/>
              <a:t>az ütközésen kívül gyakorlatilag nincsen köztük egyéb kölcsönhatás.</a:t>
            </a:r>
            <a:endParaRPr lang="hu-HU" sz="28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94" y="1015884"/>
            <a:ext cx="1335231" cy="176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2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33778" y="1245139"/>
            <a:ext cx="8031797" cy="5282446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/>
          <p:cNvSpPr txBox="1"/>
          <p:nvPr/>
        </p:nvSpPr>
        <p:spPr>
          <a:xfrm>
            <a:off x="972772" y="1186786"/>
            <a:ext cx="7937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A folyadékok jellemzői: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nincsenek helyhez kötve,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nincsen meghatározott alakjuk (felveszik az edény alakját),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térfogatuk állandó,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 részecskék közel vannak egymáshoz,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szerkezetükre kisfokú rendezetlenség jellemző.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r="3326" b="9025"/>
          <a:stretch/>
        </p:blipFill>
        <p:spPr>
          <a:xfrm>
            <a:off x="7805112" y="634797"/>
            <a:ext cx="1338888" cy="1495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080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Gázok, folyadékok, szilárd anyagok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33778" y="1245139"/>
            <a:ext cx="8031797" cy="5282446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080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Gázok, folyadékok, szilárd anyagok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2772" y="1186786"/>
            <a:ext cx="7937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A szilárd anyagok jellemzői: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 részecskék helyhez kötöttek,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helyhez kötött rezgőmozgást végeznek,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állandó alakjuk és térfogatuk van.</a:t>
            </a:r>
          </a:p>
          <a:p>
            <a:pPr>
              <a:lnSpc>
                <a:spcPct val="150000"/>
              </a:lnSpc>
            </a:pPr>
            <a:r>
              <a:rPr lang="hu-HU" sz="2800" b="1" dirty="0" smtClean="0"/>
              <a:t>Lehetnek: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b="1" dirty="0" smtClean="0"/>
              <a:t>Kristályosak: </a:t>
            </a:r>
            <a:r>
              <a:rPr lang="hu-HU" sz="2800" dirty="0" smtClean="0"/>
              <a:t>a részecskék szabályos rendben helyezkednek el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b="1" dirty="0" smtClean="0"/>
              <a:t>Amorfak</a:t>
            </a:r>
            <a:r>
              <a:rPr lang="hu-HU" sz="2800" dirty="0" smtClean="0"/>
              <a:t> (nem kristályos)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13200"/>
          <a:stretch/>
        </p:blipFill>
        <p:spPr>
          <a:xfrm>
            <a:off x="7419455" y="783130"/>
            <a:ext cx="1724545" cy="1798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54014" r="36199" b="21899"/>
          <a:stretch/>
        </p:blipFill>
        <p:spPr>
          <a:xfrm>
            <a:off x="7685104" y="5645426"/>
            <a:ext cx="1461052" cy="1073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21521" r="20833" b="17248"/>
          <a:stretch/>
        </p:blipFill>
        <p:spPr>
          <a:xfrm>
            <a:off x="7479089" y="2997636"/>
            <a:ext cx="1657128" cy="1439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23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3962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>
                <a:solidFill>
                  <a:srgbClr val="3333CC"/>
                </a:solidFill>
              </a:rPr>
              <a:t>Néhány jó tanács…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966788" y="1260475"/>
            <a:ext cx="78438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hu-HU" altLang="hu-HU" sz="2400" dirty="0"/>
              <a:t>Tanulj rendszeresen – ne maradj le!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hu-HU" altLang="hu-HU" sz="2400" dirty="0"/>
              <a:t>A tananyagot kisebb egységekben tanuld!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hu-HU" altLang="hu-HU" sz="2400" dirty="0"/>
              <a:t>Oldj meg minél több gyakorló példát!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hu-HU" altLang="hu-HU" sz="2400" dirty="0" smtClean="0"/>
              <a:t>Az </a:t>
            </a:r>
            <a:r>
              <a:rPr lang="hu-HU" altLang="hu-HU" sz="2400" dirty="0"/>
              <a:t>írás segít a reakciók és képletek </a:t>
            </a:r>
            <a:r>
              <a:rPr lang="hu-HU" altLang="hu-HU" sz="2400" dirty="0" smtClean="0"/>
              <a:t>megtanulásában!</a:t>
            </a:r>
            <a:endParaRPr lang="hu-HU" altLang="hu-HU" sz="2400" dirty="0"/>
          </a:p>
        </p:txBody>
      </p:sp>
      <p:pic>
        <p:nvPicPr>
          <p:cNvPr id="8196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6116" r="5764" b="10993"/>
          <a:stretch/>
        </p:blipFill>
        <p:spPr>
          <a:xfrm>
            <a:off x="6555318" y="408348"/>
            <a:ext cx="1561951" cy="1006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48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20028" r="23700" b="22812"/>
          <a:stretch/>
        </p:blipFill>
        <p:spPr>
          <a:xfrm>
            <a:off x="1165829" y="2425147"/>
            <a:ext cx="1054833" cy="108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5417" r="5589" b="9131"/>
          <a:stretch/>
        </p:blipFill>
        <p:spPr>
          <a:xfrm>
            <a:off x="869563" y="3542103"/>
            <a:ext cx="1346241" cy="143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04" y="4963319"/>
            <a:ext cx="808113" cy="1069078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080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Gázok, folyadékok, szilárd anyagok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2772" y="1186786"/>
            <a:ext cx="793776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Összefoglalva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97896"/>
              </p:ext>
            </p:extLst>
          </p:nvPr>
        </p:nvGraphicFramePr>
        <p:xfrm>
          <a:off x="737447" y="1953353"/>
          <a:ext cx="6894878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1873"/>
                <a:gridCol w="2327996"/>
                <a:gridCol w="3125009"/>
              </a:tblGrid>
              <a:tr h="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Szilárd anyagok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Állandó alakjuk</a:t>
                      </a:r>
                      <a:r>
                        <a:rPr lang="hu-HU" baseline="0" dirty="0" smtClean="0"/>
                        <a:t> és térfogatuk van.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Az</a:t>
                      </a:r>
                      <a:r>
                        <a:rPr lang="hu-HU" baseline="0" dirty="0" smtClean="0"/>
                        <a:t> anyag részecskéi szorosan egymás mellett helyezkednek el, </a:t>
                      </a:r>
                    </a:p>
                    <a:p>
                      <a:r>
                        <a:rPr lang="hu-HU" baseline="0" dirty="0" smtClean="0"/>
                        <a:t>helyhez kötött rezgő mozgást végeznek.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Folyadékok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Nincs határozott alakjuk</a:t>
                      </a:r>
                      <a:r>
                        <a:rPr lang="hu-HU" baseline="0" dirty="0" smtClean="0"/>
                        <a:t> de állandó térfogatuk van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A folyadék részecskéi közel vannak egymáshoz és elgördülhetnek egymáson.</a:t>
                      </a:r>
                    </a:p>
                    <a:p>
                      <a:endParaRPr lang="hu-HU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Gázok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Nincsen sem </a:t>
                      </a:r>
                      <a:r>
                        <a:rPr lang="hu-HU" baseline="0" dirty="0" smtClean="0"/>
                        <a:t>állandó </a:t>
                      </a:r>
                      <a:r>
                        <a:rPr lang="hu-HU" dirty="0" smtClean="0"/>
                        <a:t>alakjuk</a:t>
                      </a:r>
                      <a:r>
                        <a:rPr lang="hu-HU" baseline="0" dirty="0" smtClean="0"/>
                        <a:t> sem állandó térfogatuk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gázok részecskéi</a:t>
                      </a:r>
                      <a:r>
                        <a:rPr lang="hu-HU" baseline="0" dirty="0" smtClean="0"/>
                        <a:t> nagyon messze vannak egymástól és nagyon gyorsan mozognak.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2" name="Csoportba foglalás 21"/>
          <p:cNvGrpSpPr/>
          <p:nvPr/>
        </p:nvGrpSpPr>
        <p:grpSpPr>
          <a:xfrm>
            <a:off x="7836634" y="2017641"/>
            <a:ext cx="1228301" cy="1228301"/>
            <a:chOff x="7697488" y="2017641"/>
            <a:chExt cx="1228301" cy="1228301"/>
          </a:xfrm>
        </p:grpSpPr>
        <p:sp>
          <p:nvSpPr>
            <p:cNvPr id="7" name="Ellipszis 6"/>
            <p:cNvSpPr>
              <a:spLocks noChangeAspect="1"/>
            </p:cNvSpPr>
            <p:nvPr/>
          </p:nvSpPr>
          <p:spPr>
            <a:xfrm>
              <a:off x="7697488" y="2017641"/>
              <a:ext cx="1228301" cy="12283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6" name="Objektum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1002808"/>
                </p:ext>
              </p:extLst>
            </p:nvPr>
          </p:nvGraphicFramePr>
          <p:xfrm>
            <a:off x="7894399" y="2295940"/>
            <a:ext cx="834477" cy="684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" name="CS ChemDraw Drawing" r:id="rId8" imgW="4355353" imgH="3571830" progId="ChemDraw.Document.6.0">
                    <p:embed/>
                  </p:oleObj>
                </mc:Choice>
                <mc:Fallback>
                  <p:oleObj name="CS ChemDraw Drawing" r:id="rId8" imgW="4355353" imgH="357183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94399" y="2295940"/>
                          <a:ext cx="834477" cy="6842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Csoportba foglalás 23"/>
          <p:cNvGrpSpPr/>
          <p:nvPr/>
        </p:nvGrpSpPr>
        <p:grpSpPr>
          <a:xfrm>
            <a:off x="7837297" y="3454674"/>
            <a:ext cx="1228301" cy="1228301"/>
            <a:chOff x="7727968" y="3464613"/>
            <a:chExt cx="1228301" cy="1228301"/>
          </a:xfrm>
        </p:grpSpPr>
        <p:sp>
          <p:nvSpPr>
            <p:cNvPr id="20" name="Ellipszis 19"/>
            <p:cNvSpPr>
              <a:spLocks noChangeAspect="1"/>
            </p:cNvSpPr>
            <p:nvPr/>
          </p:nvSpPr>
          <p:spPr>
            <a:xfrm>
              <a:off x="7727968" y="3464613"/>
              <a:ext cx="1228301" cy="12283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18" name="Objektum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0563579"/>
                </p:ext>
              </p:extLst>
            </p:nvPr>
          </p:nvGraphicFramePr>
          <p:xfrm>
            <a:off x="7817491" y="3603205"/>
            <a:ext cx="1138778" cy="1018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9" name="CS ChemDraw Drawing" r:id="rId10" imgW="6325703" imgH="5659740" progId="ChemDraw.Document.6.0">
                    <p:embed/>
                  </p:oleObj>
                </mc:Choice>
                <mc:Fallback>
                  <p:oleObj name="CS ChemDraw Drawing" r:id="rId10" imgW="6325703" imgH="565974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817491" y="3603205"/>
                          <a:ext cx="1138778" cy="10187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Csoportba foglalás 24"/>
          <p:cNvGrpSpPr/>
          <p:nvPr/>
        </p:nvGrpSpPr>
        <p:grpSpPr>
          <a:xfrm>
            <a:off x="7833859" y="4893547"/>
            <a:ext cx="1228301" cy="1228301"/>
            <a:chOff x="7784164" y="4804096"/>
            <a:chExt cx="1228301" cy="1228301"/>
          </a:xfrm>
        </p:grpSpPr>
        <p:sp>
          <p:nvSpPr>
            <p:cNvPr id="23" name="Ellipszis 22"/>
            <p:cNvSpPr>
              <a:spLocks noChangeAspect="1"/>
            </p:cNvSpPr>
            <p:nvPr/>
          </p:nvSpPr>
          <p:spPr>
            <a:xfrm>
              <a:off x="7784164" y="4804096"/>
              <a:ext cx="1228301" cy="12283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21" name="Objektum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700142"/>
                </p:ext>
              </p:extLst>
            </p:nvPr>
          </p:nvGraphicFramePr>
          <p:xfrm>
            <a:off x="7974965" y="5013014"/>
            <a:ext cx="906332" cy="879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0" name="CS ChemDraw Drawing" r:id="rId12" imgW="5830279" imgH="5659740" progId="ChemDraw.Document.6.0">
                    <p:embed/>
                  </p:oleObj>
                </mc:Choice>
                <mc:Fallback>
                  <p:oleObj name="CS ChemDraw Drawing" r:id="rId12" imgW="5830279" imgH="565974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974965" y="5013014"/>
                          <a:ext cx="906332" cy="8796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497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1" y="1297077"/>
            <a:ext cx="7264958" cy="455292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Szövegdoboz 3"/>
          <p:cNvSpPr txBox="1"/>
          <p:nvPr/>
        </p:nvSpPr>
        <p:spPr>
          <a:xfrm>
            <a:off x="3949029" y="560939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jég (</a:t>
            </a:r>
            <a:r>
              <a:rPr lang="hu-HU" sz="2400" dirty="0" err="1" smtClean="0"/>
              <a:t>sz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210407" y="4497476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víz (f)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493140" y="4507525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víz (f)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857508" y="281930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gőz (g)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536970" y="2363306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8000"/>
                </a:solidFill>
              </a:rPr>
              <a:t>párolgás</a:t>
            </a:r>
            <a:endParaRPr lang="hu-HU" sz="2400" dirty="0">
              <a:solidFill>
                <a:srgbClr val="008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657546" y="5120151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8000"/>
                </a:solidFill>
              </a:rPr>
              <a:t>olvadás</a:t>
            </a:r>
            <a:endParaRPr lang="hu-HU" sz="2400" dirty="0">
              <a:solidFill>
                <a:srgbClr val="008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578195" y="2368189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8000"/>
                </a:solidFill>
              </a:rPr>
              <a:t>lecsapódás</a:t>
            </a:r>
            <a:endParaRPr lang="hu-HU" sz="2400" dirty="0">
              <a:solidFill>
                <a:srgbClr val="008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331084" y="5113722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8000"/>
                </a:solidFill>
              </a:rPr>
              <a:t>fagyás</a:t>
            </a:r>
            <a:endParaRPr lang="hu-HU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72772" y="1186786"/>
            <a:ext cx="79377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/>
              <a:t>Az anyagok halmazállapota </a:t>
            </a:r>
            <a:r>
              <a:rPr lang="hu-HU" sz="2800" i="1" dirty="0" smtClean="0"/>
              <a:t>fizikai tulajdonság</a:t>
            </a:r>
            <a:r>
              <a:rPr lang="hu-H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(Pl.: a víz minden halmazállapotában csak vízrészecskékből áll.)</a:t>
            </a:r>
          </a:p>
          <a:p>
            <a:pPr>
              <a:lnSpc>
                <a:spcPct val="150000"/>
              </a:lnSpc>
            </a:pPr>
            <a:endParaRPr lang="hu-HU" sz="2800" dirty="0"/>
          </a:p>
          <a:p>
            <a:pPr>
              <a:lnSpc>
                <a:spcPct val="150000"/>
              </a:lnSpc>
            </a:pPr>
            <a:r>
              <a:rPr lang="hu-HU" sz="2800" dirty="0" smtClean="0"/>
              <a:t>Egy anyag (pl.: víz) különböző halmazállapotú formáiban a részecskék közti kölcsönhatások erőssége különbözik.</a:t>
            </a:r>
          </a:p>
        </p:txBody>
      </p:sp>
    </p:spTree>
    <p:extLst>
      <p:ext uri="{BB962C8B-B14F-4D97-AF65-F5344CB8AC3E}">
        <p14:creationId xmlns:p14="http://schemas.microsoft.com/office/powerpoint/2010/main" val="14959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969962" y="1186786"/>
            <a:ext cx="7997723" cy="2242214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72772" y="1186786"/>
            <a:ext cx="7937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>
                <a:solidFill>
                  <a:srgbClr val="3333CC"/>
                </a:solidFill>
              </a:rPr>
              <a:t>Olvadás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Az </a:t>
            </a:r>
            <a:r>
              <a:rPr lang="hu-HU" sz="2800" b="1" dirty="0" smtClean="0">
                <a:solidFill>
                  <a:srgbClr val="3333CC"/>
                </a:solidFill>
              </a:rPr>
              <a:t>olvadáspont</a:t>
            </a:r>
            <a:r>
              <a:rPr lang="hu-HU" sz="2800" dirty="0" smtClean="0"/>
              <a:t> az a </a:t>
            </a:r>
            <a:r>
              <a:rPr lang="hu-HU" sz="2800" dirty="0"/>
              <a:t>hőmérsékletet, amelyen </a:t>
            </a:r>
            <a:r>
              <a:rPr lang="hu-HU" sz="2800" dirty="0" smtClean="0"/>
              <a:t>a szilárd </a:t>
            </a:r>
            <a:r>
              <a:rPr lang="hu-HU" sz="2800" dirty="0"/>
              <a:t>anyag </a:t>
            </a:r>
            <a:r>
              <a:rPr lang="hu-HU" sz="2800" dirty="0" smtClean="0"/>
              <a:t>megolvad.</a:t>
            </a:r>
          </a:p>
        </p:txBody>
      </p:sp>
      <p:sp>
        <p:nvSpPr>
          <p:cNvPr id="3" name="Téglalap 2"/>
          <p:cNvSpPr/>
          <p:nvPr/>
        </p:nvSpPr>
        <p:spPr>
          <a:xfrm>
            <a:off x="894176" y="3756562"/>
            <a:ext cx="2700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melegítés során a szilárd </a:t>
            </a:r>
            <a:r>
              <a:rPr lang="hu-HU" sz="2400" dirty="0"/>
              <a:t>anyag </a:t>
            </a:r>
            <a:r>
              <a:rPr lang="hu-HU" sz="2400" dirty="0" smtClean="0"/>
              <a:t>energiát </a:t>
            </a:r>
            <a:r>
              <a:rPr lang="hu-HU" sz="2400" dirty="0"/>
              <a:t>vesz fel a környezetéből, ezért a </a:t>
            </a:r>
            <a:r>
              <a:rPr lang="hu-HU" sz="2400" i="1" dirty="0"/>
              <a:t>belső energiája </a:t>
            </a:r>
            <a:r>
              <a:rPr lang="hu-HU" sz="2400" dirty="0" smtClean="0"/>
              <a:t>nő.</a:t>
            </a:r>
            <a:endParaRPr lang="en-US" sz="2400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611633" y="3627780"/>
            <a:ext cx="5356051" cy="2872409"/>
            <a:chOff x="3611633" y="3627780"/>
            <a:chExt cx="5356051" cy="2872409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633" y="3627780"/>
              <a:ext cx="5356051" cy="28724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Lekerekített téglalap 9"/>
            <p:cNvSpPr/>
            <p:nvPr/>
          </p:nvSpPr>
          <p:spPr>
            <a:xfrm>
              <a:off x="3766929" y="4989444"/>
              <a:ext cx="2802835" cy="1152940"/>
            </a:xfrm>
            <a:prstGeom prst="roundRect">
              <a:avLst>
                <a:gd name="adj" fmla="val 743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4249462" y="5711644"/>
              <a:ext cx="294688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4209007" y="5675020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jég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  <p:sp>
          <p:nvSpPr>
            <p:cNvPr id="19" name="Lekerekített téglalap 18"/>
            <p:cNvSpPr/>
            <p:nvPr/>
          </p:nvSpPr>
          <p:spPr>
            <a:xfrm>
              <a:off x="4967763" y="5400447"/>
              <a:ext cx="756127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4942881" y="5369188"/>
              <a:ext cx="7906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jeges víz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  <p:sp>
          <p:nvSpPr>
            <p:cNvPr id="21" name="Lekerekített téglalap 20"/>
            <p:cNvSpPr/>
            <p:nvPr/>
          </p:nvSpPr>
          <p:spPr>
            <a:xfrm>
              <a:off x="6063313" y="5018917"/>
              <a:ext cx="356954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6038430" y="4987658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víz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  <p:sp>
          <p:nvSpPr>
            <p:cNvPr id="23" name="Lekerekített téglalap 22"/>
            <p:cNvSpPr/>
            <p:nvPr/>
          </p:nvSpPr>
          <p:spPr>
            <a:xfrm>
              <a:off x="6895945" y="4608383"/>
              <a:ext cx="852281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6883852" y="4577124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víz és gőz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  <p:sp>
          <p:nvSpPr>
            <p:cNvPr id="25" name="Lekerekített téglalap 24"/>
            <p:cNvSpPr/>
            <p:nvPr/>
          </p:nvSpPr>
          <p:spPr>
            <a:xfrm>
              <a:off x="7568532" y="4415882"/>
              <a:ext cx="406646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7543649" y="4384623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gőz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09" y="421715"/>
            <a:ext cx="1696655" cy="1551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4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72772" y="1186786"/>
            <a:ext cx="793776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Néhány elem olvadáspontja:</a:t>
            </a:r>
            <a:endParaRPr lang="hu-HU" sz="2800" dirty="0" smtClean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22117"/>
              </p:ext>
            </p:extLst>
          </p:nvPr>
        </p:nvGraphicFramePr>
        <p:xfrm>
          <a:off x="1752600" y="2292350"/>
          <a:ext cx="6096000" cy="4114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Név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Olvadáspont (°C)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hélium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-272,2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oxigén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-218,79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fehér foszfor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44,15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kén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95,3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arany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1064,18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vas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1538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platina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1768,3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wolfram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3422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014639" y="11549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969962" y="1186786"/>
            <a:ext cx="7997723" cy="2031325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972772" y="1186786"/>
            <a:ext cx="7937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>
                <a:solidFill>
                  <a:srgbClr val="3333CC"/>
                </a:solidFill>
              </a:rPr>
              <a:t>Párolgás: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a </a:t>
            </a:r>
            <a:r>
              <a:rPr lang="hu-HU" sz="2800" dirty="0"/>
              <a:t>folyékony halmazállapotú anyag átmenete légnemű halmazállapotba.</a:t>
            </a:r>
            <a:endParaRPr lang="hu-HU" sz="2800" b="1" dirty="0" smtClean="0"/>
          </a:p>
        </p:txBody>
      </p:sp>
      <p:sp>
        <p:nvSpPr>
          <p:cNvPr id="3" name="Téglalap 2"/>
          <p:cNvSpPr/>
          <p:nvPr/>
        </p:nvSpPr>
        <p:spPr>
          <a:xfrm>
            <a:off x="1137877" y="6087160"/>
            <a:ext cx="39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 párolgáshoz </a:t>
            </a:r>
            <a:r>
              <a:rPr lang="hu-HU" b="1" dirty="0" smtClean="0"/>
              <a:t>a folyadék </a:t>
            </a:r>
            <a:r>
              <a:rPr lang="hu-HU" b="1" dirty="0"/>
              <a:t>energiát vesz fel </a:t>
            </a:r>
            <a:r>
              <a:rPr lang="hu-HU" b="1" dirty="0" smtClean="0"/>
              <a:t>a környezetéből</a:t>
            </a:r>
            <a:r>
              <a:rPr lang="hu-HU" b="1" dirty="0"/>
              <a:t>.</a:t>
            </a:r>
            <a:endParaRPr lang="en-US" dirty="0"/>
          </a:p>
        </p:txBody>
      </p:sp>
      <p:sp>
        <p:nvSpPr>
          <p:cNvPr id="14" name="Téglalap 13"/>
          <p:cNvSpPr/>
          <p:nvPr/>
        </p:nvSpPr>
        <p:spPr>
          <a:xfrm>
            <a:off x="998539" y="3334435"/>
            <a:ext cx="44307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b="1" dirty="0"/>
              <a:t>A </a:t>
            </a:r>
            <a:r>
              <a:rPr lang="hu-HU" sz="2400" b="1" dirty="0" smtClean="0"/>
              <a:t>párolgás mértékét befolyásolja: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folyadék anyagi minősége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hőmérséklet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párolgó felület nagysága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a folyadék </a:t>
            </a:r>
            <a:r>
              <a:rPr lang="hu-HU" sz="2400" dirty="0" smtClean="0"/>
              <a:t>feletti légmozgás</a:t>
            </a:r>
            <a:endParaRPr lang="en-US" sz="2400" dirty="0"/>
          </a:p>
        </p:txBody>
      </p:sp>
      <p:grpSp>
        <p:nvGrpSpPr>
          <p:cNvPr id="9" name="Csoportba foglalás 8"/>
          <p:cNvGrpSpPr>
            <a:grpSpLocks noChangeAspect="1"/>
          </p:cNvGrpSpPr>
          <p:nvPr/>
        </p:nvGrpSpPr>
        <p:grpSpPr>
          <a:xfrm>
            <a:off x="6052744" y="3136952"/>
            <a:ext cx="1780220" cy="3634657"/>
            <a:chOff x="3529790" y="2411193"/>
            <a:chExt cx="2107875" cy="4303635"/>
          </a:xfrm>
        </p:grpSpPr>
        <p:graphicFrame>
          <p:nvGraphicFramePr>
            <p:cNvPr id="10" name="Objektum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390068"/>
                </p:ext>
              </p:extLst>
            </p:nvPr>
          </p:nvGraphicFramePr>
          <p:xfrm>
            <a:off x="4224675" y="4124738"/>
            <a:ext cx="1344855" cy="2590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0" name="CS ChemDraw Drawing" r:id="rId5" imgW="900353" imgH="1733940" progId="ChemDraw.Document.6.0">
                    <p:embed/>
                  </p:oleObj>
                </mc:Choice>
                <mc:Fallback>
                  <p:oleObj name="CS ChemDraw Drawing" r:id="rId5" imgW="900353" imgH="173394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24675" y="4124738"/>
                          <a:ext cx="1344855" cy="25900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ekerekített téglalap 12"/>
            <p:cNvSpPr/>
            <p:nvPr/>
          </p:nvSpPr>
          <p:spPr>
            <a:xfrm rot="837677">
              <a:off x="3856588" y="4493766"/>
              <a:ext cx="101532" cy="2212012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Lekerekített téglalap 15"/>
            <p:cNvSpPr/>
            <p:nvPr/>
          </p:nvSpPr>
          <p:spPr>
            <a:xfrm rot="20762323" flipV="1">
              <a:off x="5270790" y="4493795"/>
              <a:ext cx="101532" cy="2212012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/>
            <p:cNvSpPr/>
            <p:nvPr/>
          </p:nvSpPr>
          <p:spPr>
            <a:xfrm>
              <a:off x="3529790" y="4324593"/>
              <a:ext cx="2107875" cy="504701"/>
            </a:xfrm>
            <a:prstGeom prst="ellipse">
              <a:avLst/>
            </a:prstGeom>
            <a:blipFill>
              <a:blip r:embed="rId7">
                <a:biLevel thresh="75000"/>
              </a:blip>
              <a:tile tx="0" ty="0" sx="100000" sy="100000" flip="none" algn="tl"/>
            </a:blip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Felhő 17"/>
            <p:cNvSpPr/>
            <p:nvPr/>
          </p:nvSpPr>
          <p:spPr>
            <a:xfrm rot="3889196">
              <a:off x="4116337" y="2263856"/>
              <a:ext cx="862633" cy="1157308"/>
            </a:xfrm>
            <a:prstGeom prst="cloudCallout">
              <a:avLst>
                <a:gd name="adj1" fmla="val -12422"/>
                <a:gd name="adj2" fmla="val 5071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Felhő 18"/>
            <p:cNvSpPr/>
            <p:nvPr/>
          </p:nvSpPr>
          <p:spPr>
            <a:xfrm>
              <a:off x="4174177" y="2452252"/>
              <a:ext cx="800834" cy="1472541"/>
            </a:xfrm>
            <a:prstGeom prst="cloudCallout">
              <a:avLst>
                <a:gd name="adj1" fmla="val -12422"/>
                <a:gd name="adj2" fmla="val 5071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/>
            <p:cNvSpPr/>
            <p:nvPr/>
          </p:nvSpPr>
          <p:spPr>
            <a:xfrm>
              <a:off x="3971545" y="4419103"/>
              <a:ext cx="1200153" cy="252351"/>
            </a:xfrm>
            <a:prstGeom prst="ellipse">
              <a:avLst/>
            </a:prstGeom>
            <a:solidFill>
              <a:srgbClr val="C5B8A1"/>
            </a:solidFill>
            <a:ln w="28575">
              <a:solidFill>
                <a:srgbClr val="C5B8A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21" name="Objektum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998861"/>
                </p:ext>
              </p:extLst>
            </p:nvPr>
          </p:nvGraphicFramePr>
          <p:xfrm>
            <a:off x="3999526" y="3166180"/>
            <a:ext cx="1127125" cy="1509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1" name="CS ChemDraw Drawing" r:id="rId8" imgW="1127265" imgH="1509840" progId="ChemDraw.Document.6.0">
                    <p:embed/>
                  </p:oleObj>
                </mc:Choice>
                <mc:Fallback>
                  <p:oleObj name="CS ChemDraw Drawing" r:id="rId8" imgW="1127265" imgH="150984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99526" y="3166180"/>
                          <a:ext cx="1127125" cy="1509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Szabadkézi sokszög 21"/>
            <p:cNvSpPr/>
            <p:nvPr/>
          </p:nvSpPr>
          <p:spPr>
            <a:xfrm>
              <a:off x="4286612" y="2618502"/>
              <a:ext cx="154754" cy="1027216"/>
            </a:xfrm>
            <a:custGeom>
              <a:avLst/>
              <a:gdLst>
                <a:gd name="connsiteX0" fmla="*/ 154754 w 154754"/>
                <a:gd name="connsiteY0" fmla="*/ 1027216 h 1027216"/>
                <a:gd name="connsiteX1" fmla="*/ 53814 w 154754"/>
                <a:gd name="connsiteY1" fmla="*/ 878774 h 1027216"/>
                <a:gd name="connsiteX2" fmla="*/ 107253 w 154754"/>
                <a:gd name="connsiteY2" fmla="*/ 688769 h 1027216"/>
                <a:gd name="connsiteX3" fmla="*/ 375 w 154754"/>
                <a:gd name="connsiteY3" fmla="*/ 439387 h 1027216"/>
                <a:gd name="connsiteX4" fmla="*/ 71627 w 154754"/>
                <a:gd name="connsiteY4" fmla="*/ 225631 h 1027216"/>
                <a:gd name="connsiteX5" fmla="*/ 65689 w 154754"/>
                <a:gd name="connsiteY5" fmla="*/ 71252 h 1027216"/>
                <a:gd name="connsiteX6" fmla="*/ 18188 w 154754"/>
                <a:gd name="connsiteY6" fmla="*/ 0 h 102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54" h="1027216">
                  <a:moveTo>
                    <a:pt x="154754" y="1027216"/>
                  </a:moveTo>
                  <a:cubicBezTo>
                    <a:pt x="108242" y="981199"/>
                    <a:pt x="61731" y="935182"/>
                    <a:pt x="53814" y="878774"/>
                  </a:cubicBezTo>
                  <a:cubicBezTo>
                    <a:pt x="45897" y="822366"/>
                    <a:pt x="116159" y="762000"/>
                    <a:pt x="107253" y="688769"/>
                  </a:cubicBezTo>
                  <a:cubicBezTo>
                    <a:pt x="98346" y="615538"/>
                    <a:pt x="6313" y="516577"/>
                    <a:pt x="375" y="439387"/>
                  </a:cubicBezTo>
                  <a:cubicBezTo>
                    <a:pt x="-5563" y="362197"/>
                    <a:pt x="60741" y="286987"/>
                    <a:pt x="71627" y="225631"/>
                  </a:cubicBezTo>
                  <a:cubicBezTo>
                    <a:pt x="82513" y="164275"/>
                    <a:pt x="74595" y="108857"/>
                    <a:pt x="65689" y="71252"/>
                  </a:cubicBezTo>
                  <a:cubicBezTo>
                    <a:pt x="56783" y="33647"/>
                    <a:pt x="37485" y="16823"/>
                    <a:pt x="18188" y="0"/>
                  </a:cubicBez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4507831" y="2761024"/>
              <a:ext cx="117674" cy="1122218"/>
            </a:xfrm>
            <a:custGeom>
              <a:avLst/>
              <a:gdLst>
                <a:gd name="connsiteX0" fmla="*/ 28534 w 117674"/>
                <a:gd name="connsiteY0" fmla="*/ 1122218 h 1122218"/>
                <a:gd name="connsiteX1" fmla="*/ 4784 w 117674"/>
                <a:gd name="connsiteY1" fmla="*/ 1009403 h 1122218"/>
                <a:gd name="connsiteX2" fmla="*/ 111662 w 117674"/>
                <a:gd name="connsiteY2" fmla="*/ 831273 h 1122218"/>
                <a:gd name="connsiteX3" fmla="*/ 34472 w 117674"/>
                <a:gd name="connsiteY3" fmla="*/ 670956 h 1122218"/>
                <a:gd name="connsiteX4" fmla="*/ 117599 w 117674"/>
                <a:gd name="connsiteY4" fmla="*/ 439387 h 1122218"/>
                <a:gd name="connsiteX5" fmla="*/ 16659 w 117674"/>
                <a:gd name="connsiteY5" fmla="*/ 219694 h 1122218"/>
                <a:gd name="connsiteX6" fmla="*/ 99786 w 117674"/>
                <a:gd name="connsiteY6" fmla="*/ 0 h 1122218"/>
                <a:gd name="connsiteX7" fmla="*/ 99786 w 117674"/>
                <a:gd name="connsiteY7" fmla="*/ 0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674" h="1122218">
                  <a:moveTo>
                    <a:pt x="28534" y="1122218"/>
                  </a:moveTo>
                  <a:cubicBezTo>
                    <a:pt x="9731" y="1090056"/>
                    <a:pt x="-9071" y="1057894"/>
                    <a:pt x="4784" y="1009403"/>
                  </a:cubicBezTo>
                  <a:cubicBezTo>
                    <a:pt x="18639" y="960912"/>
                    <a:pt x="106714" y="887681"/>
                    <a:pt x="111662" y="831273"/>
                  </a:cubicBezTo>
                  <a:cubicBezTo>
                    <a:pt x="116610" y="774865"/>
                    <a:pt x="33483" y="736270"/>
                    <a:pt x="34472" y="670956"/>
                  </a:cubicBezTo>
                  <a:cubicBezTo>
                    <a:pt x="35461" y="605642"/>
                    <a:pt x="120568" y="514597"/>
                    <a:pt x="117599" y="439387"/>
                  </a:cubicBezTo>
                  <a:cubicBezTo>
                    <a:pt x="114630" y="364177"/>
                    <a:pt x="19628" y="292925"/>
                    <a:pt x="16659" y="219694"/>
                  </a:cubicBezTo>
                  <a:cubicBezTo>
                    <a:pt x="13690" y="146463"/>
                    <a:pt x="99786" y="0"/>
                    <a:pt x="99786" y="0"/>
                  </a:cubicBezTo>
                  <a:lnTo>
                    <a:pt x="99786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4731846" y="2654135"/>
              <a:ext cx="137707" cy="967839"/>
            </a:xfrm>
            <a:custGeom>
              <a:avLst/>
              <a:gdLst>
                <a:gd name="connsiteX0" fmla="*/ 12344 w 137707"/>
                <a:gd name="connsiteY0" fmla="*/ 967839 h 967839"/>
                <a:gd name="connsiteX1" fmla="*/ 89533 w 137707"/>
                <a:gd name="connsiteY1" fmla="*/ 849086 h 967839"/>
                <a:gd name="connsiteX2" fmla="*/ 468 w 137707"/>
                <a:gd name="connsiteY2" fmla="*/ 724395 h 967839"/>
                <a:gd name="connsiteX3" fmla="*/ 137034 w 137707"/>
                <a:gd name="connsiteY3" fmla="*/ 463138 h 967839"/>
                <a:gd name="connsiteX4" fmla="*/ 53907 w 137707"/>
                <a:gd name="connsiteY4" fmla="*/ 213756 h 967839"/>
                <a:gd name="connsiteX5" fmla="*/ 77658 w 137707"/>
                <a:gd name="connsiteY5" fmla="*/ 0 h 967839"/>
                <a:gd name="connsiteX6" fmla="*/ 77658 w 137707"/>
                <a:gd name="connsiteY6" fmla="*/ 0 h 96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07" h="967839">
                  <a:moveTo>
                    <a:pt x="12344" y="967839"/>
                  </a:moveTo>
                  <a:cubicBezTo>
                    <a:pt x="51928" y="928749"/>
                    <a:pt x="91512" y="889660"/>
                    <a:pt x="89533" y="849086"/>
                  </a:cubicBezTo>
                  <a:cubicBezTo>
                    <a:pt x="87554" y="808512"/>
                    <a:pt x="-7449" y="788720"/>
                    <a:pt x="468" y="724395"/>
                  </a:cubicBezTo>
                  <a:cubicBezTo>
                    <a:pt x="8385" y="660070"/>
                    <a:pt x="128128" y="548244"/>
                    <a:pt x="137034" y="463138"/>
                  </a:cubicBezTo>
                  <a:cubicBezTo>
                    <a:pt x="145940" y="378032"/>
                    <a:pt x="63803" y="290946"/>
                    <a:pt x="53907" y="213756"/>
                  </a:cubicBezTo>
                  <a:cubicBezTo>
                    <a:pt x="44011" y="136566"/>
                    <a:pt x="77658" y="0"/>
                    <a:pt x="77658" y="0"/>
                  </a:cubicBezTo>
                  <a:lnTo>
                    <a:pt x="77658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5" name="Szövegdoboz 24"/>
          <p:cNvSpPr txBox="1"/>
          <p:nvPr/>
        </p:nvSpPr>
        <p:spPr>
          <a:xfrm>
            <a:off x="7427421" y="438621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víz</a:t>
            </a:r>
            <a:r>
              <a:rPr lang="hu-HU" dirty="0" smtClean="0"/>
              <a:t> - folyékony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7184249" y="332038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vízgőz </a:t>
            </a:r>
            <a:r>
              <a:rPr lang="hu-HU" dirty="0" smtClean="0"/>
              <a:t>- légnemű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83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4270550" y="2881665"/>
            <a:ext cx="4768152" cy="1467383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972772" y="982066"/>
            <a:ext cx="7866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>
                <a:solidFill>
                  <a:srgbClr val="3333CC"/>
                </a:solidFill>
              </a:rPr>
              <a:t>Forrás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Milyen jelenséget észlelünk, amikor forr a víz?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71516" y="2257549"/>
            <a:ext cx="467248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600" b="1" dirty="0" smtClean="0"/>
              <a:t>Miért bugyog a forró víz?</a:t>
            </a:r>
          </a:p>
          <a:p>
            <a:pPr>
              <a:lnSpc>
                <a:spcPct val="150000"/>
              </a:lnSpc>
            </a:pPr>
            <a:r>
              <a:rPr lang="hu-HU" sz="2600" dirty="0" smtClean="0"/>
              <a:t>Mert a folyadék belsejében megindul </a:t>
            </a:r>
            <a:r>
              <a:rPr lang="hu-HU" sz="2600" dirty="0"/>
              <a:t>a gőzképződés. </a:t>
            </a:r>
          </a:p>
        </p:txBody>
      </p:sp>
      <p:sp>
        <p:nvSpPr>
          <p:cNvPr id="2" name="Téglalap 1"/>
          <p:cNvSpPr/>
          <p:nvPr/>
        </p:nvSpPr>
        <p:spPr>
          <a:xfrm>
            <a:off x="2817063" y="3628844"/>
            <a:ext cx="1911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i="1" dirty="0" smtClean="0"/>
              <a:t>Buborékokat </a:t>
            </a:r>
            <a:r>
              <a:rPr lang="hu-HU" i="1" dirty="0"/>
              <a:t>látunk</a:t>
            </a:r>
            <a:r>
              <a:rPr lang="hu-HU" i="1" dirty="0" smtClean="0"/>
              <a:t>.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480744" y="2938217"/>
            <a:ext cx="1780220" cy="3634657"/>
            <a:chOff x="1480744" y="2938217"/>
            <a:chExt cx="1780220" cy="3634657"/>
          </a:xfrm>
        </p:grpSpPr>
        <p:grpSp>
          <p:nvGrpSpPr>
            <p:cNvPr id="11" name="Csoportba foglalás 10"/>
            <p:cNvGrpSpPr>
              <a:grpSpLocks noChangeAspect="1"/>
            </p:cNvGrpSpPr>
            <p:nvPr/>
          </p:nvGrpSpPr>
          <p:grpSpPr>
            <a:xfrm>
              <a:off x="1480744" y="2938217"/>
              <a:ext cx="1780220" cy="3634657"/>
              <a:chOff x="3529790" y="2411193"/>
              <a:chExt cx="2107875" cy="4303635"/>
            </a:xfrm>
          </p:grpSpPr>
          <p:graphicFrame>
            <p:nvGraphicFramePr>
              <p:cNvPr id="12" name="Objektum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4472855"/>
                  </p:ext>
                </p:extLst>
              </p:nvPr>
            </p:nvGraphicFramePr>
            <p:xfrm>
              <a:off x="4224675" y="4124738"/>
              <a:ext cx="1344855" cy="25900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4" name="CS ChemDraw Drawing" r:id="rId5" imgW="900353" imgH="1733940" progId="ChemDraw.Document.6.0">
                      <p:embed/>
                    </p:oleObj>
                  </mc:Choice>
                  <mc:Fallback>
                    <p:oleObj name="CS ChemDraw Drawing" r:id="rId5" imgW="900353" imgH="1733940" progId="ChemDraw.Document.6.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224675" y="4124738"/>
                            <a:ext cx="1344855" cy="259009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Lekerekített téglalap 12"/>
              <p:cNvSpPr/>
              <p:nvPr/>
            </p:nvSpPr>
            <p:spPr>
              <a:xfrm rot="837677">
                <a:off x="3856588" y="4493766"/>
                <a:ext cx="101532" cy="2212012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Lekerekített téglalap 13"/>
              <p:cNvSpPr/>
              <p:nvPr/>
            </p:nvSpPr>
            <p:spPr>
              <a:xfrm rot="20762323" flipV="1">
                <a:off x="5270790" y="4493795"/>
                <a:ext cx="101532" cy="2212012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Ellipszis 14"/>
              <p:cNvSpPr/>
              <p:nvPr/>
            </p:nvSpPr>
            <p:spPr>
              <a:xfrm>
                <a:off x="3529790" y="4324593"/>
                <a:ext cx="2107875" cy="504701"/>
              </a:xfrm>
              <a:prstGeom prst="ellipse">
                <a:avLst/>
              </a:prstGeom>
              <a:blipFill>
                <a:blip r:embed="rId7">
                  <a:biLevel thresh="75000"/>
                </a:blip>
                <a:tile tx="0" ty="0" sx="100000" sy="100000" flip="none" algn="tl"/>
              </a:blip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Felhő 15"/>
              <p:cNvSpPr/>
              <p:nvPr/>
            </p:nvSpPr>
            <p:spPr>
              <a:xfrm rot="3889196">
                <a:off x="4116337" y="2263856"/>
                <a:ext cx="862633" cy="1157308"/>
              </a:xfrm>
              <a:prstGeom prst="cloudCallout">
                <a:avLst>
                  <a:gd name="adj1" fmla="val -12422"/>
                  <a:gd name="adj2" fmla="val 5071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Felhő 16"/>
              <p:cNvSpPr/>
              <p:nvPr/>
            </p:nvSpPr>
            <p:spPr>
              <a:xfrm>
                <a:off x="4174177" y="2452252"/>
                <a:ext cx="800834" cy="1472541"/>
              </a:xfrm>
              <a:prstGeom prst="cloudCallout">
                <a:avLst>
                  <a:gd name="adj1" fmla="val -12422"/>
                  <a:gd name="adj2" fmla="val 5071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Ellipszis 17"/>
              <p:cNvSpPr/>
              <p:nvPr/>
            </p:nvSpPr>
            <p:spPr>
              <a:xfrm>
                <a:off x="3971545" y="4419103"/>
                <a:ext cx="1200153" cy="252351"/>
              </a:xfrm>
              <a:prstGeom prst="ellipse">
                <a:avLst/>
              </a:prstGeom>
              <a:solidFill>
                <a:srgbClr val="C5B8A1"/>
              </a:solidFill>
              <a:ln w="28575">
                <a:solidFill>
                  <a:srgbClr val="C5B8A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aphicFrame>
            <p:nvGraphicFramePr>
              <p:cNvPr id="19" name="Objektum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8714752"/>
                  </p:ext>
                </p:extLst>
              </p:nvPr>
            </p:nvGraphicFramePr>
            <p:xfrm>
              <a:off x="3999526" y="3166180"/>
              <a:ext cx="1127125" cy="1509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5" name="CS ChemDraw Drawing" r:id="rId8" imgW="1127265" imgH="1509840" progId="ChemDraw.Document.6.0">
                      <p:embed/>
                    </p:oleObj>
                  </mc:Choice>
                  <mc:Fallback>
                    <p:oleObj name="CS ChemDraw Drawing" r:id="rId8" imgW="1127265" imgH="1509840" progId="ChemDraw.Document.6.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999526" y="3166180"/>
                            <a:ext cx="1127125" cy="15097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Szabadkézi sokszög 19"/>
              <p:cNvSpPr/>
              <p:nvPr/>
            </p:nvSpPr>
            <p:spPr>
              <a:xfrm>
                <a:off x="4286612" y="2618502"/>
                <a:ext cx="154754" cy="1027216"/>
              </a:xfrm>
              <a:custGeom>
                <a:avLst/>
                <a:gdLst>
                  <a:gd name="connsiteX0" fmla="*/ 154754 w 154754"/>
                  <a:gd name="connsiteY0" fmla="*/ 1027216 h 1027216"/>
                  <a:gd name="connsiteX1" fmla="*/ 53814 w 154754"/>
                  <a:gd name="connsiteY1" fmla="*/ 878774 h 1027216"/>
                  <a:gd name="connsiteX2" fmla="*/ 107253 w 154754"/>
                  <a:gd name="connsiteY2" fmla="*/ 688769 h 1027216"/>
                  <a:gd name="connsiteX3" fmla="*/ 375 w 154754"/>
                  <a:gd name="connsiteY3" fmla="*/ 439387 h 1027216"/>
                  <a:gd name="connsiteX4" fmla="*/ 71627 w 154754"/>
                  <a:gd name="connsiteY4" fmla="*/ 225631 h 1027216"/>
                  <a:gd name="connsiteX5" fmla="*/ 65689 w 154754"/>
                  <a:gd name="connsiteY5" fmla="*/ 71252 h 1027216"/>
                  <a:gd name="connsiteX6" fmla="*/ 18188 w 154754"/>
                  <a:gd name="connsiteY6" fmla="*/ 0 h 102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754" h="1027216">
                    <a:moveTo>
                      <a:pt x="154754" y="1027216"/>
                    </a:moveTo>
                    <a:cubicBezTo>
                      <a:pt x="108242" y="981199"/>
                      <a:pt x="61731" y="935182"/>
                      <a:pt x="53814" y="878774"/>
                    </a:cubicBezTo>
                    <a:cubicBezTo>
                      <a:pt x="45897" y="822366"/>
                      <a:pt x="116159" y="762000"/>
                      <a:pt x="107253" y="688769"/>
                    </a:cubicBezTo>
                    <a:cubicBezTo>
                      <a:pt x="98346" y="615538"/>
                      <a:pt x="6313" y="516577"/>
                      <a:pt x="375" y="439387"/>
                    </a:cubicBezTo>
                    <a:cubicBezTo>
                      <a:pt x="-5563" y="362197"/>
                      <a:pt x="60741" y="286987"/>
                      <a:pt x="71627" y="225631"/>
                    </a:cubicBezTo>
                    <a:cubicBezTo>
                      <a:pt x="82513" y="164275"/>
                      <a:pt x="74595" y="108857"/>
                      <a:pt x="65689" y="71252"/>
                    </a:cubicBezTo>
                    <a:cubicBezTo>
                      <a:pt x="56783" y="33647"/>
                      <a:pt x="37485" y="16823"/>
                      <a:pt x="18188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abadkézi sokszög 20"/>
              <p:cNvSpPr/>
              <p:nvPr/>
            </p:nvSpPr>
            <p:spPr>
              <a:xfrm>
                <a:off x="4507831" y="2761024"/>
                <a:ext cx="117674" cy="1122218"/>
              </a:xfrm>
              <a:custGeom>
                <a:avLst/>
                <a:gdLst>
                  <a:gd name="connsiteX0" fmla="*/ 28534 w 117674"/>
                  <a:gd name="connsiteY0" fmla="*/ 1122218 h 1122218"/>
                  <a:gd name="connsiteX1" fmla="*/ 4784 w 117674"/>
                  <a:gd name="connsiteY1" fmla="*/ 1009403 h 1122218"/>
                  <a:gd name="connsiteX2" fmla="*/ 111662 w 117674"/>
                  <a:gd name="connsiteY2" fmla="*/ 831273 h 1122218"/>
                  <a:gd name="connsiteX3" fmla="*/ 34472 w 117674"/>
                  <a:gd name="connsiteY3" fmla="*/ 670956 h 1122218"/>
                  <a:gd name="connsiteX4" fmla="*/ 117599 w 117674"/>
                  <a:gd name="connsiteY4" fmla="*/ 439387 h 1122218"/>
                  <a:gd name="connsiteX5" fmla="*/ 16659 w 117674"/>
                  <a:gd name="connsiteY5" fmla="*/ 219694 h 1122218"/>
                  <a:gd name="connsiteX6" fmla="*/ 99786 w 117674"/>
                  <a:gd name="connsiteY6" fmla="*/ 0 h 1122218"/>
                  <a:gd name="connsiteX7" fmla="*/ 99786 w 117674"/>
                  <a:gd name="connsiteY7" fmla="*/ 0 h 11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74" h="1122218">
                    <a:moveTo>
                      <a:pt x="28534" y="1122218"/>
                    </a:moveTo>
                    <a:cubicBezTo>
                      <a:pt x="9731" y="1090056"/>
                      <a:pt x="-9071" y="1057894"/>
                      <a:pt x="4784" y="1009403"/>
                    </a:cubicBezTo>
                    <a:cubicBezTo>
                      <a:pt x="18639" y="960912"/>
                      <a:pt x="106714" y="887681"/>
                      <a:pt x="111662" y="831273"/>
                    </a:cubicBezTo>
                    <a:cubicBezTo>
                      <a:pt x="116610" y="774865"/>
                      <a:pt x="33483" y="736270"/>
                      <a:pt x="34472" y="670956"/>
                    </a:cubicBezTo>
                    <a:cubicBezTo>
                      <a:pt x="35461" y="605642"/>
                      <a:pt x="120568" y="514597"/>
                      <a:pt x="117599" y="439387"/>
                    </a:cubicBezTo>
                    <a:cubicBezTo>
                      <a:pt x="114630" y="364177"/>
                      <a:pt x="19628" y="292925"/>
                      <a:pt x="16659" y="219694"/>
                    </a:cubicBezTo>
                    <a:cubicBezTo>
                      <a:pt x="13690" y="146463"/>
                      <a:pt x="99786" y="0"/>
                      <a:pt x="99786" y="0"/>
                    </a:cubicBezTo>
                    <a:lnTo>
                      <a:pt x="99786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Szabadkézi sokszög 21"/>
              <p:cNvSpPr/>
              <p:nvPr/>
            </p:nvSpPr>
            <p:spPr>
              <a:xfrm>
                <a:off x="4731846" y="2654135"/>
                <a:ext cx="137707" cy="967839"/>
              </a:xfrm>
              <a:custGeom>
                <a:avLst/>
                <a:gdLst>
                  <a:gd name="connsiteX0" fmla="*/ 12344 w 137707"/>
                  <a:gd name="connsiteY0" fmla="*/ 967839 h 967839"/>
                  <a:gd name="connsiteX1" fmla="*/ 89533 w 137707"/>
                  <a:gd name="connsiteY1" fmla="*/ 849086 h 967839"/>
                  <a:gd name="connsiteX2" fmla="*/ 468 w 137707"/>
                  <a:gd name="connsiteY2" fmla="*/ 724395 h 967839"/>
                  <a:gd name="connsiteX3" fmla="*/ 137034 w 137707"/>
                  <a:gd name="connsiteY3" fmla="*/ 463138 h 967839"/>
                  <a:gd name="connsiteX4" fmla="*/ 53907 w 137707"/>
                  <a:gd name="connsiteY4" fmla="*/ 213756 h 967839"/>
                  <a:gd name="connsiteX5" fmla="*/ 77658 w 137707"/>
                  <a:gd name="connsiteY5" fmla="*/ 0 h 967839"/>
                  <a:gd name="connsiteX6" fmla="*/ 77658 w 137707"/>
                  <a:gd name="connsiteY6" fmla="*/ 0 h 96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707" h="967839">
                    <a:moveTo>
                      <a:pt x="12344" y="967839"/>
                    </a:moveTo>
                    <a:cubicBezTo>
                      <a:pt x="51928" y="928749"/>
                      <a:pt x="91512" y="889660"/>
                      <a:pt x="89533" y="849086"/>
                    </a:cubicBezTo>
                    <a:cubicBezTo>
                      <a:pt x="87554" y="808512"/>
                      <a:pt x="-7449" y="788720"/>
                      <a:pt x="468" y="724395"/>
                    </a:cubicBezTo>
                    <a:cubicBezTo>
                      <a:pt x="8385" y="660070"/>
                      <a:pt x="128128" y="548244"/>
                      <a:pt x="137034" y="463138"/>
                    </a:cubicBezTo>
                    <a:cubicBezTo>
                      <a:pt x="145940" y="378032"/>
                      <a:pt x="63803" y="290946"/>
                      <a:pt x="53907" y="213756"/>
                    </a:cubicBezTo>
                    <a:cubicBezTo>
                      <a:pt x="44011" y="136566"/>
                      <a:pt x="77658" y="0"/>
                      <a:pt x="77658" y="0"/>
                    </a:cubicBezTo>
                    <a:lnTo>
                      <a:pt x="77658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5" name="Ellipszis 24"/>
            <p:cNvSpPr>
              <a:spLocks noChangeAspect="1"/>
            </p:cNvSpPr>
            <p:nvPr/>
          </p:nvSpPr>
          <p:spPr>
            <a:xfrm flipH="1">
              <a:off x="2633655" y="456374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/>
            <p:cNvSpPr>
              <a:spLocks noChangeAspect="1"/>
            </p:cNvSpPr>
            <p:nvPr/>
          </p:nvSpPr>
          <p:spPr>
            <a:xfrm flipH="1">
              <a:off x="2377037" y="453562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/>
            <p:cNvSpPr>
              <a:spLocks noChangeAspect="1"/>
            </p:cNvSpPr>
            <p:nvPr/>
          </p:nvSpPr>
          <p:spPr>
            <a:xfrm flipH="1">
              <a:off x="2450229" y="454088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/>
            <p:cNvSpPr>
              <a:spLocks noChangeAspect="1"/>
            </p:cNvSpPr>
            <p:nvPr/>
          </p:nvSpPr>
          <p:spPr>
            <a:xfrm flipH="1">
              <a:off x="2656514" y="4454204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/>
            <p:cNvSpPr>
              <a:spLocks noChangeAspect="1"/>
            </p:cNvSpPr>
            <p:nvPr/>
          </p:nvSpPr>
          <p:spPr>
            <a:xfrm flipH="1">
              <a:off x="2704158" y="440848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/>
            <p:cNvSpPr>
              <a:spLocks noChangeAspect="1"/>
            </p:cNvSpPr>
            <p:nvPr/>
          </p:nvSpPr>
          <p:spPr>
            <a:xfrm flipH="1">
              <a:off x="2697973" y="454088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/>
            <p:cNvSpPr>
              <a:spLocks noChangeAspect="1"/>
            </p:cNvSpPr>
            <p:nvPr/>
          </p:nvSpPr>
          <p:spPr>
            <a:xfrm flipH="1">
              <a:off x="2678455" y="465184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/>
            <p:cNvSpPr>
              <a:spLocks noChangeAspect="1"/>
            </p:cNvSpPr>
            <p:nvPr/>
          </p:nvSpPr>
          <p:spPr>
            <a:xfrm flipH="1">
              <a:off x="2612249" y="470932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/>
            <p:cNvSpPr>
              <a:spLocks noChangeAspect="1"/>
            </p:cNvSpPr>
            <p:nvPr/>
          </p:nvSpPr>
          <p:spPr>
            <a:xfrm flipH="1">
              <a:off x="2531238" y="470440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/>
            <p:cNvSpPr>
              <a:spLocks noChangeAspect="1"/>
            </p:cNvSpPr>
            <p:nvPr/>
          </p:nvSpPr>
          <p:spPr>
            <a:xfrm flipH="1">
              <a:off x="2589389" y="462898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/>
            <p:cNvSpPr>
              <a:spLocks noChangeAspect="1"/>
            </p:cNvSpPr>
            <p:nvPr/>
          </p:nvSpPr>
          <p:spPr>
            <a:xfrm flipH="1">
              <a:off x="2554097" y="4451324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/>
            <p:cNvSpPr>
              <a:spLocks noChangeAspect="1"/>
            </p:cNvSpPr>
            <p:nvPr/>
          </p:nvSpPr>
          <p:spPr>
            <a:xfrm flipH="1">
              <a:off x="2632736" y="4386214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/>
            <p:cNvSpPr>
              <a:spLocks noChangeAspect="1"/>
            </p:cNvSpPr>
            <p:nvPr/>
          </p:nvSpPr>
          <p:spPr>
            <a:xfrm flipH="1">
              <a:off x="2632735" y="4306567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/>
            <p:cNvSpPr>
              <a:spLocks noChangeAspect="1"/>
            </p:cNvSpPr>
            <p:nvPr/>
          </p:nvSpPr>
          <p:spPr>
            <a:xfrm flipH="1">
              <a:off x="2405176" y="473900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/>
            <p:cNvSpPr>
              <a:spLocks noChangeAspect="1"/>
            </p:cNvSpPr>
            <p:nvPr/>
          </p:nvSpPr>
          <p:spPr>
            <a:xfrm flipH="1">
              <a:off x="2432749" y="4660729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Ellipszis 39"/>
            <p:cNvSpPr>
              <a:spLocks noChangeAspect="1"/>
            </p:cNvSpPr>
            <p:nvPr/>
          </p:nvSpPr>
          <p:spPr>
            <a:xfrm flipH="1">
              <a:off x="2310727" y="4526576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/>
            <p:cNvSpPr>
              <a:spLocks noChangeAspect="1"/>
            </p:cNvSpPr>
            <p:nvPr/>
          </p:nvSpPr>
          <p:spPr>
            <a:xfrm flipH="1">
              <a:off x="2054109" y="449845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Ellipszis 41"/>
            <p:cNvSpPr>
              <a:spLocks noChangeAspect="1"/>
            </p:cNvSpPr>
            <p:nvPr/>
          </p:nvSpPr>
          <p:spPr>
            <a:xfrm flipH="1">
              <a:off x="2127301" y="4503716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/>
            <p:cNvSpPr>
              <a:spLocks noChangeAspect="1"/>
            </p:cNvSpPr>
            <p:nvPr/>
          </p:nvSpPr>
          <p:spPr>
            <a:xfrm flipH="1">
              <a:off x="2333586" y="441703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Ellipszis 43"/>
            <p:cNvSpPr>
              <a:spLocks noChangeAspect="1"/>
            </p:cNvSpPr>
            <p:nvPr/>
          </p:nvSpPr>
          <p:spPr>
            <a:xfrm flipH="1">
              <a:off x="2381230" y="4371319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/>
            <p:cNvSpPr>
              <a:spLocks noChangeAspect="1"/>
            </p:cNvSpPr>
            <p:nvPr/>
          </p:nvSpPr>
          <p:spPr>
            <a:xfrm flipH="1">
              <a:off x="2375045" y="450371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>
              <a:spLocks noChangeAspect="1"/>
            </p:cNvSpPr>
            <p:nvPr/>
          </p:nvSpPr>
          <p:spPr>
            <a:xfrm flipH="1">
              <a:off x="2355527" y="461468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>
              <a:spLocks noChangeAspect="1"/>
            </p:cNvSpPr>
            <p:nvPr/>
          </p:nvSpPr>
          <p:spPr>
            <a:xfrm flipH="1">
              <a:off x="2289321" y="467216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>
              <a:spLocks noChangeAspect="1"/>
            </p:cNvSpPr>
            <p:nvPr/>
          </p:nvSpPr>
          <p:spPr>
            <a:xfrm flipH="1">
              <a:off x="2208310" y="466723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>
              <a:spLocks noChangeAspect="1"/>
            </p:cNvSpPr>
            <p:nvPr/>
          </p:nvSpPr>
          <p:spPr>
            <a:xfrm flipH="1">
              <a:off x="2266461" y="459182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/>
            <p:cNvSpPr>
              <a:spLocks noChangeAspect="1"/>
            </p:cNvSpPr>
            <p:nvPr/>
          </p:nvSpPr>
          <p:spPr>
            <a:xfrm flipH="1">
              <a:off x="2231169" y="441415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>
              <a:spLocks noChangeAspect="1"/>
            </p:cNvSpPr>
            <p:nvPr/>
          </p:nvSpPr>
          <p:spPr>
            <a:xfrm flipH="1">
              <a:off x="2309808" y="434904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>
              <a:spLocks noChangeAspect="1"/>
            </p:cNvSpPr>
            <p:nvPr/>
          </p:nvSpPr>
          <p:spPr>
            <a:xfrm flipH="1">
              <a:off x="2309807" y="426940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Ellipszis 52"/>
            <p:cNvSpPr>
              <a:spLocks noChangeAspect="1"/>
            </p:cNvSpPr>
            <p:nvPr/>
          </p:nvSpPr>
          <p:spPr>
            <a:xfrm flipH="1">
              <a:off x="2082248" y="470183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Ellipszis 53"/>
            <p:cNvSpPr>
              <a:spLocks noChangeAspect="1"/>
            </p:cNvSpPr>
            <p:nvPr/>
          </p:nvSpPr>
          <p:spPr>
            <a:xfrm flipH="1">
              <a:off x="2109821" y="4623563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Ellipszis 54"/>
            <p:cNvSpPr>
              <a:spLocks noChangeAspect="1"/>
            </p:cNvSpPr>
            <p:nvPr/>
          </p:nvSpPr>
          <p:spPr>
            <a:xfrm flipH="1">
              <a:off x="2106302" y="4273583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/>
            <p:cNvSpPr>
              <a:spLocks noChangeAspect="1"/>
            </p:cNvSpPr>
            <p:nvPr/>
          </p:nvSpPr>
          <p:spPr>
            <a:xfrm flipH="1">
              <a:off x="2179494" y="4278844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56"/>
            <p:cNvSpPr>
              <a:spLocks noChangeAspect="1"/>
            </p:cNvSpPr>
            <p:nvPr/>
          </p:nvSpPr>
          <p:spPr>
            <a:xfrm flipH="1">
              <a:off x="2134441" y="4476963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/>
            <p:cNvSpPr>
              <a:spLocks noChangeAspect="1"/>
            </p:cNvSpPr>
            <p:nvPr/>
          </p:nvSpPr>
          <p:spPr>
            <a:xfrm flipH="1">
              <a:off x="2162014" y="439869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/>
            <p:cNvSpPr>
              <a:spLocks noChangeAspect="1"/>
            </p:cNvSpPr>
            <p:nvPr/>
          </p:nvSpPr>
          <p:spPr>
            <a:xfrm flipH="1">
              <a:off x="2444949" y="4256497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/>
            <p:cNvSpPr>
              <a:spLocks noChangeAspect="1"/>
            </p:cNvSpPr>
            <p:nvPr/>
          </p:nvSpPr>
          <p:spPr>
            <a:xfrm flipH="1">
              <a:off x="2518141" y="426175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Ellipszis 60"/>
            <p:cNvSpPr>
              <a:spLocks noChangeAspect="1"/>
            </p:cNvSpPr>
            <p:nvPr/>
          </p:nvSpPr>
          <p:spPr>
            <a:xfrm flipH="1">
              <a:off x="2473088" y="4459877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Ellipszis 61"/>
            <p:cNvSpPr>
              <a:spLocks noChangeAspect="1"/>
            </p:cNvSpPr>
            <p:nvPr/>
          </p:nvSpPr>
          <p:spPr>
            <a:xfrm flipH="1">
              <a:off x="2500661" y="438160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3" name="Szövegdoboz 62"/>
          <p:cNvSpPr txBox="1"/>
          <p:nvPr/>
        </p:nvSpPr>
        <p:spPr>
          <a:xfrm>
            <a:off x="7014639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875974" y="5122879"/>
            <a:ext cx="5213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 smtClean="0"/>
              <a:t>Mi a különbség a forrás és a párolgás között?</a:t>
            </a:r>
            <a:endParaRPr lang="hu-HU" b="1" dirty="0"/>
          </a:p>
          <a:p>
            <a:pPr algn="r"/>
            <a:r>
              <a:rPr lang="hu-HU" dirty="0" smtClean="0"/>
              <a:t>A </a:t>
            </a:r>
            <a:r>
              <a:rPr lang="hu-HU" dirty="0"/>
              <a:t>párolgáskor és forráskor is </a:t>
            </a:r>
            <a:r>
              <a:rPr lang="hu-HU" dirty="0" smtClean="0"/>
              <a:t>folyékony </a:t>
            </a:r>
            <a:r>
              <a:rPr lang="hu-HU" dirty="0"/>
              <a:t>anyagból légnemű lesz, </a:t>
            </a:r>
            <a:r>
              <a:rPr lang="hu-HU" dirty="0" smtClean="0"/>
              <a:t>de a párolgáskor </a:t>
            </a:r>
            <a:r>
              <a:rPr lang="hu-HU" dirty="0"/>
              <a:t>csak a folyadék felszínén lévő részecskék távoznak, </a:t>
            </a:r>
            <a:r>
              <a:rPr lang="hu-HU" dirty="0" smtClean="0"/>
              <a:t>forráskor azonban a </a:t>
            </a:r>
            <a:r>
              <a:rPr lang="hu-HU" dirty="0"/>
              <a:t>folyadék belsejéből is.</a:t>
            </a:r>
          </a:p>
        </p:txBody>
      </p:sp>
    </p:spTree>
    <p:extLst>
      <p:ext uri="{BB962C8B-B14F-4D97-AF65-F5344CB8AC3E}">
        <p14:creationId xmlns:p14="http://schemas.microsoft.com/office/powerpoint/2010/main" val="414320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6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969962" y="1186787"/>
            <a:ext cx="7509869" cy="2242214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133541" y="1026018"/>
            <a:ext cx="6463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>
                <a:solidFill>
                  <a:srgbClr val="3333CC"/>
                </a:solidFill>
              </a:rPr>
              <a:t>Forrás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A </a:t>
            </a:r>
            <a:r>
              <a:rPr lang="hu-HU" sz="2800" b="1" dirty="0" smtClean="0">
                <a:solidFill>
                  <a:srgbClr val="3333CC"/>
                </a:solidFill>
              </a:rPr>
              <a:t>forráspont</a:t>
            </a:r>
            <a:r>
              <a:rPr lang="hu-HU" sz="2800" dirty="0" smtClean="0">
                <a:solidFill>
                  <a:srgbClr val="3333CC"/>
                </a:solidFill>
              </a:rPr>
              <a:t> </a:t>
            </a:r>
            <a:r>
              <a:rPr lang="hu-HU" sz="2800" dirty="0" smtClean="0"/>
              <a:t>az </a:t>
            </a:r>
            <a:r>
              <a:rPr lang="hu-HU" sz="2800" dirty="0"/>
              <a:t>a hőmérséklet, amelyen a forrás </a:t>
            </a:r>
            <a:r>
              <a:rPr lang="hu-HU" sz="2800" dirty="0" smtClean="0"/>
              <a:t>megindul. </a:t>
            </a:r>
          </a:p>
          <a:p>
            <a:pPr algn="r">
              <a:lnSpc>
                <a:spcPct val="150000"/>
              </a:lnSpc>
            </a:pPr>
            <a:endParaRPr lang="hu-HU" sz="2800" b="1" dirty="0" smtClean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480744" y="2938217"/>
            <a:ext cx="1780220" cy="3634657"/>
            <a:chOff x="1480744" y="2938217"/>
            <a:chExt cx="1780220" cy="3634657"/>
          </a:xfrm>
        </p:grpSpPr>
        <p:grpSp>
          <p:nvGrpSpPr>
            <p:cNvPr id="11" name="Csoportba foglalás 10"/>
            <p:cNvGrpSpPr>
              <a:grpSpLocks noChangeAspect="1"/>
            </p:cNvGrpSpPr>
            <p:nvPr/>
          </p:nvGrpSpPr>
          <p:grpSpPr>
            <a:xfrm>
              <a:off x="1480744" y="2938217"/>
              <a:ext cx="1780220" cy="3634657"/>
              <a:chOff x="3529790" y="2411193"/>
              <a:chExt cx="2107875" cy="4303635"/>
            </a:xfrm>
          </p:grpSpPr>
          <p:graphicFrame>
            <p:nvGraphicFramePr>
              <p:cNvPr id="50" name="Objektum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7843967"/>
                  </p:ext>
                </p:extLst>
              </p:nvPr>
            </p:nvGraphicFramePr>
            <p:xfrm>
              <a:off x="4224675" y="4124738"/>
              <a:ext cx="1344855" cy="25900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56" name="CS ChemDraw Drawing" r:id="rId5" imgW="900353" imgH="1733940" progId="ChemDraw.Document.6.0">
                      <p:embed/>
                    </p:oleObj>
                  </mc:Choice>
                  <mc:Fallback>
                    <p:oleObj name="CS ChemDraw Drawing" r:id="rId5" imgW="900353" imgH="1733940" progId="ChemDraw.Document.6.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224675" y="4124738"/>
                            <a:ext cx="1344855" cy="259009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" name="Lekerekített téglalap 50"/>
              <p:cNvSpPr/>
              <p:nvPr/>
            </p:nvSpPr>
            <p:spPr>
              <a:xfrm rot="837677">
                <a:off x="3856588" y="4493766"/>
                <a:ext cx="101532" cy="2212012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Lekerekített téglalap 51"/>
              <p:cNvSpPr/>
              <p:nvPr/>
            </p:nvSpPr>
            <p:spPr>
              <a:xfrm rot="20762323" flipV="1">
                <a:off x="5270790" y="4493795"/>
                <a:ext cx="101532" cy="2212012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Ellipszis 52"/>
              <p:cNvSpPr/>
              <p:nvPr/>
            </p:nvSpPr>
            <p:spPr>
              <a:xfrm>
                <a:off x="3529790" y="4324593"/>
                <a:ext cx="2107875" cy="504701"/>
              </a:xfrm>
              <a:prstGeom prst="ellipse">
                <a:avLst/>
              </a:prstGeom>
              <a:blipFill>
                <a:blip r:embed="rId7">
                  <a:biLevel thresh="75000"/>
                </a:blip>
                <a:tile tx="0" ty="0" sx="100000" sy="100000" flip="none" algn="tl"/>
              </a:blip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Felhő 53"/>
              <p:cNvSpPr/>
              <p:nvPr/>
            </p:nvSpPr>
            <p:spPr>
              <a:xfrm rot="3889196">
                <a:off x="4116337" y="2263856"/>
                <a:ext cx="862633" cy="1157308"/>
              </a:xfrm>
              <a:prstGeom prst="cloudCallout">
                <a:avLst>
                  <a:gd name="adj1" fmla="val -12422"/>
                  <a:gd name="adj2" fmla="val 5071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Felhő 54"/>
              <p:cNvSpPr/>
              <p:nvPr/>
            </p:nvSpPr>
            <p:spPr>
              <a:xfrm>
                <a:off x="4174177" y="2452252"/>
                <a:ext cx="800834" cy="1472541"/>
              </a:xfrm>
              <a:prstGeom prst="cloudCallout">
                <a:avLst>
                  <a:gd name="adj1" fmla="val -12422"/>
                  <a:gd name="adj2" fmla="val 5071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3971545" y="4419103"/>
                <a:ext cx="1200153" cy="252351"/>
              </a:xfrm>
              <a:prstGeom prst="ellipse">
                <a:avLst/>
              </a:prstGeom>
              <a:solidFill>
                <a:srgbClr val="C5B8A1"/>
              </a:solidFill>
              <a:ln w="28575">
                <a:solidFill>
                  <a:srgbClr val="C5B8A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aphicFrame>
            <p:nvGraphicFramePr>
              <p:cNvPr id="57" name="Objektum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4027749"/>
                  </p:ext>
                </p:extLst>
              </p:nvPr>
            </p:nvGraphicFramePr>
            <p:xfrm>
              <a:off x="3999526" y="3166180"/>
              <a:ext cx="1127125" cy="1509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57" name="CS ChemDraw Drawing" r:id="rId8" imgW="1127265" imgH="1509840" progId="ChemDraw.Document.6.0">
                      <p:embed/>
                    </p:oleObj>
                  </mc:Choice>
                  <mc:Fallback>
                    <p:oleObj name="CS ChemDraw Drawing" r:id="rId8" imgW="1127265" imgH="1509840" progId="ChemDraw.Document.6.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999526" y="3166180"/>
                            <a:ext cx="1127125" cy="15097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Szabadkézi sokszög 57"/>
              <p:cNvSpPr/>
              <p:nvPr/>
            </p:nvSpPr>
            <p:spPr>
              <a:xfrm>
                <a:off x="4286612" y="2618502"/>
                <a:ext cx="154754" cy="1027216"/>
              </a:xfrm>
              <a:custGeom>
                <a:avLst/>
                <a:gdLst>
                  <a:gd name="connsiteX0" fmla="*/ 154754 w 154754"/>
                  <a:gd name="connsiteY0" fmla="*/ 1027216 h 1027216"/>
                  <a:gd name="connsiteX1" fmla="*/ 53814 w 154754"/>
                  <a:gd name="connsiteY1" fmla="*/ 878774 h 1027216"/>
                  <a:gd name="connsiteX2" fmla="*/ 107253 w 154754"/>
                  <a:gd name="connsiteY2" fmla="*/ 688769 h 1027216"/>
                  <a:gd name="connsiteX3" fmla="*/ 375 w 154754"/>
                  <a:gd name="connsiteY3" fmla="*/ 439387 h 1027216"/>
                  <a:gd name="connsiteX4" fmla="*/ 71627 w 154754"/>
                  <a:gd name="connsiteY4" fmla="*/ 225631 h 1027216"/>
                  <a:gd name="connsiteX5" fmla="*/ 65689 w 154754"/>
                  <a:gd name="connsiteY5" fmla="*/ 71252 h 1027216"/>
                  <a:gd name="connsiteX6" fmla="*/ 18188 w 154754"/>
                  <a:gd name="connsiteY6" fmla="*/ 0 h 102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754" h="1027216">
                    <a:moveTo>
                      <a:pt x="154754" y="1027216"/>
                    </a:moveTo>
                    <a:cubicBezTo>
                      <a:pt x="108242" y="981199"/>
                      <a:pt x="61731" y="935182"/>
                      <a:pt x="53814" y="878774"/>
                    </a:cubicBezTo>
                    <a:cubicBezTo>
                      <a:pt x="45897" y="822366"/>
                      <a:pt x="116159" y="762000"/>
                      <a:pt x="107253" y="688769"/>
                    </a:cubicBezTo>
                    <a:cubicBezTo>
                      <a:pt x="98346" y="615538"/>
                      <a:pt x="6313" y="516577"/>
                      <a:pt x="375" y="439387"/>
                    </a:cubicBezTo>
                    <a:cubicBezTo>
                      <a:pt x="-5563" y="362197"/>
                      <a:pt x="60741" y="286987"/>
                      <a:pt x="71627" y="225631"/>
                    </a:cubicBezTo>
                    <a:cubicBezTo>
                      <a:pt x="82513" y="164275"/>
                      <a:pt x="74595" y="108857"/>
                      <a:pt x="65689" y="71252"/>
                    </a:cubicBezTo>
                    <a:cubicBezTo>
                      <a:pt x="56783" y="33647"/>
                      <a:pt x="37485" y="16823"/>
                      <a:pt x="18188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Szabadkézi sokszög 58"/>
              <p:cNvSpPr/>
              <p:nvPr/>
            </p:nvSpPr>
            <p:spPr>
              <a:xfrm>
                <a:off x="4507831" y="2761024"/>
                <a:ext cx="117674" cy="1122218"/>
              </a:xfrm>
              <a:custGeom>
                <a:avLst/>
                <a:gdLst>
                  <a:gd name="connsiteX0" fmla="*/ 28534 w 117674"/>
                  <a:gd name="connsiteY0" fmla="*/ 1122218 h 1122218"/>
                  <a:gd name="connsiteX1" fmla="*/ 4784 w 117674"/>
                  <a:gd name="connsiteY1" fmla="*/ 1009403 h 1122218"/>
                  <a:gd name="connsiteX2" fmla="*/ 111662 w 117674"/>
                  <a:gd name="connsiteY2" fmla="*/ 831273 h 1122218"/>
                  <a:gd name="connsiteX3" fmla="*/ 34472 w 117674"/>
                  <a:gd name="connsiteY3" fmla="*/ 670956 h 1122218"/>
                  <a:gd name="connsiteX4" fmla="*/ 117599 w 117674"/>
                  <a:gd name="connsiteY4" fmla="*/ 439387 h 1122218"/>
                  <a:gd name="connsiteX5" fmla="*/ 16659 w 117674"/>
                  <a:gd name="connsiteY5" fmla="*/ 219694 h 1122218"/>
                  <a:gd name="connsiteX6" fmla="*/ 99786 w 117674"/>
                  <a:gd name="connsiteY6" fmla="*/ 0 h 1122218"/>
                  <a:gd name="connsiteX7" fmla="*/ 99786 w 117674"/>
                  <a:gd name="connsiteY7" fmla="*/ 0 h 112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74" h="1122218">
                    <a:moveTo>
                      <a:pt x="28534" y="1122218"/>
                    </a:moveTo>
                    <a:cubicBezTo>
                      <a:pt x="9731" y="1090056"/>
                      <a:pt x="-9071" y="1057894"/>
                      <a:pt x="4784" y="1009403"/>
                    </a:cubicBezTo>
                    <a:cubicBezTo>
                      <a:pt x="18639" y="960912"/>
                      <a:pt x="106714" y="887681"/>
                      <a:pt x="111662" y="831273"/>
                    </a:cubicBezTo>
                    <a:cubicBezTo>
                      <a:pt x="116610" y="774865"/>
                      <a:pt x="33483" y="736270"/>
                      <a:pt x="34472" y="670956"/>
                    </a:cubicBezTo>
                    <a:cubicBezTo>
                      <a:pt x="35461" y="605642"/>
                      <a:pt x="120568" y="514597"/>
                      <a:pt x="117599" y="439387"/>
                    </a:cubicBezTo>
                    <a:cubicBezTo>
                      <a:pt x="114630" y="364177"/>
                      <a:pt x="19628" y="292925"/>
                      <a:pt x="16659" y="219694"/>
                    </a:cubicBezTo>
                    <a:cubicBezTo>
                      <a:pt x="13690" y="146463"/>
                      <a:pt x="99786" y="0"/>
                      <a:pt x="99786" y="0"/>
                    </a:cubicBezTo>
                    <a:lnTo>
                      <a:pt x="99786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Szabadkézi sokszög 59"/>
              <p:cNvSpPr/>
              <p:nvPr/>
            </p:nvSpPr>
            <p:spPr>
              <a:xfrm>
                <a:off x="4731846" y="2654135"/>
                <a:ext cx="137707" cy="967839"/>
              </a:xfrm>
              <a:custGeom>
                <a:avLst/>
                <a:gdLst>
                  <a:gd name="connsiteX0" fmla="*/ 12344 w 137707"/>
                  <a:gd name="connsiteY0" fmla="*/ 967839 h 967839"/>
                  <a:gd name="connsiteX1" fmla="*/ 89533 w 137707"/>
                  <a:gd name="connsiteY1" fmla="*/ 849086 h 967839"/>
                  <a:gd name="connsiteX2" fmla="*/ 468 w 137707"/>
                  <a:gd name="connsiteY2" fmla="*/ 724395 h 967839"/>
                  <a:gd name="connsiteX3" fmla="*/ 137034 w 137707"/>
                  <a:gd name="connsiteY3" fmla="*/ 463138 h 967839"/>
                  <a:gd name="connsiteX4" fmla="*/ 53907 w 137707"/>
                  <a:gd name="connsiteY4" fmla="*/ 213756 h 967839"/>
                  <a:gd name="connsiteX5" fmla="*/ 77658 w 137707"/>
                  <a:gd name="connsiteY5" fmla="*/ 0 h 967839"/>
                  <a:gd name="connsiteX6" fmla="*/ 77658 w 137707"/>
                  <a:gd name="connsiteY6" fmla="*/ 0 h 96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707" h="967839">
                    <a:moveTo>
                      <a:pt x="12344" y="967839"/>
                    </a:moveTo>
                    <a:cubicBezTo>
                      <a:pt x="51928" y="928749"/>
                      <a:pt x="91512" y="889660"/>
                      <a:pt x="89533" y="849086"/>
                    </a:cubicBezTo>
                    <a:cubicBezTo>
                      <a:pt x="87554" y="808512"/>
                      <a:pt x="-7449" y="788720"/>
                      <a:pt x="468" y="724395"/>
                    </a:cubicBezTo>
                    <a:cubicBezTo>
                      <a:pt x="8385" y="660070"/>
                      <a:pt x="128128" y="548244"/>
                      <a:pt x="137034" y="463138"/>
                    </a:cubicBezTo>
                    <a:cubicBezTo>
                      <a:pt x="145940" y="378032"/>
                      <a:pt x="63803" y="290946"/>
                      <a:pt x="53907" y="213756"/>
                    </a:cubicBezTo>
                    <a:cubicBezTo>
                      <a:pt x="44011" y="136566"/>
                      <a:pt x="77658" y="0"/>
                      <a:pt x="77658" y="0"/>
                    </a:cubicBezTo>
                    <a:lnTo>
                      <a:pt x="77658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2" name="Ellipszis 11"/>
            <p:cNvSpPr>
              <a:spLocks noChangeAspect="1"/>
            </p:cNvSpPr>
            <p:nvPr/>
          </p:nvSpPr>
          <p:spPr>
            <a:xfrm flipH="1">
              <a:off x="2633655" y="456374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>
              <a:spLocks noChangeAspect="1"/>
            </p:cNvSpPr>
            <p:nvPr/>
          </p:nvSpPr>
          <p:spPr>
            <a:xfrm flipH="1">
              <a:off x="2377037" y="453562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/>
            <p:cNvSpPr>
              <a:spLocks noChangeAspect="1"/>
            </p:cNvSpPr>
            <p:nvPr/>
          </p:nvSpPr>
          <p:spPr>
            <a:xfrm flipH="1">
              <a:off x="2450229" y="454088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Ellipszis 14"/>
            <p:cNvSpPr>
              <a:spLocks noChangeAspect="1"/>
            </p:cNvSpPr>
            <p:nvPr/>
          </p:nvSpPr>
          <p:spPr>
            <a:xfrm flipH="1">
              <a:off x="2656514" y="4454204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/>
            <p:cNvSpPr>
              <a:spLocks noChangeAspect="1"/>
            </p:cNvSpPr>
            <p:nvPr/>
          </p:nvSpPr>
          <p:spPr>
            <a:xfrm flipH="1">
              <a:off x="2704158" y="440848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/>
            <p:cNvSpPr>
              <a:spLocks noChangeAspect="1"/>
            </p:cNvSpPr>
            <p:nvPr/>
          </p:nvSpPr>
          <p:spPr>
            <a:xfrm flipH="1">
              <a:off x="2697973" y="454088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/>
            <p:cNvSpPr>
              <a:spLocks noChangeAspect="1"/>
            </p:cNvSpPr>
            <p:nvPr/>
          </p:nvSpPr>
          <p:spPr>
            <a:xfrm flipH="1">
              <a:off x="2678455" y="465184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/>
            <p:cNvSpPr>
              <a:spLocks noChangeAspect="1"/>
            </p:cNvSpPr>
            <p:nvPr/>
          </p:nvSpPr>
          <p:spPr>
            <a:xfrm flipH="1">
              <a:off x="2612249" y="470932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/>
            <p:cNvSpPr>
              <a:spLocks noChangeAspect="1"/>
            </p:cNvSpPr>
            <p:nvPr/>
          </p:nvSpPr>
          <p:spPr>
            <a:xfrm flipH="1">
              <a:off x="2531238" y="470440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>
              <a:spLocks noChangeAspect="1"/>
            </p:cNvSpPr>
            <p:nvPr/>
          </p:nvSpPr>
          <p:spPr>
            <a:xfrm flipH="1">
              <a:off x="2589389" y="462898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/>
            <p:cNvSpPr>
              <a:spLocks noChangeAspect="1"/>
            </p:cNvSpPr>
            <p:nvPr/>
          </p:nvSpPr>
          <p:spPr>
            <a:xfrm flipH="1">
              <a:off x="2554097" y="4451324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/>
            <p:cNvSpPr>
              <a:spLocks noChangeAspect="1"/>
            </p:cNvSpPr>
            <p:nvPr/>
          </p:nvSpPr>
          <p:spPr>
            <a:xfrm flipH="1">
              <a:off x="2632736" y="4386214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/>
            <p:cNvSpPr>
              <a:spLocks noChangeAspect="1"/>
            </p:cNvSpPr>
            <p:nvPr/>
          </p:nvSpPr>
          <p:spPr>
            <a:xfrm flipH="1">
              <a:off x="2632735" y="4306567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/>
            <p:cNvSpPr>
              <a:spLocks noChangeAspect="1"/>
            </p:cNvSpPr>
            <p:nvPr/>
          </p:nvSpPr>
          <p:spPr>
            <a:xfrm flipH="1">
              <a:off x="2405176" y="473900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/>
            <p:cNvSpPr>
              <a:spLocks noChangeAspect="1"/>
            </p:cNvSpPr>
            <p:nvPr/>
          </p:nvSpPr>
          <p:spPr>
            <a:xfrm flipH="1">
              <a:off x="2432749" y="4660729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/>
            <p:cNvSpPr>
              <a:spLocks noChangeAspect="1"/>
            </p:cNvSpPr>
            <p:nvPr/>
          </p:nvSpPr>
          <p:spPr>
            <a:xfrm flipH="1">
              <a:off x="2310727" y="4526576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/>
            <p:cNvSpPr>
              <a:spLocks noChangeAspect="1"/>
            </p:cNvSpPr>
            <p:nvPr/>
          </p:nvSpPr>
          <p:spPr>
            <a:xfrm flipH="1">
              <a:off x="2054109" y="449845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/>
            <p:cNvSpPr>
              <a:spLocks noChangeAspect="1"/>
            </p:cNvSpPr>
            <p:nvPr/>
          </p:nvSpPr>
          <p:spPr>
            <a:xfrm flipH="1">
              <a:off x="2127301" y="4503716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/>
            <p:cNvSpPr>
              <a:spLocks noChangeAspect="1"/>
            </p:cNvSpPr>
            <p:nvPr/>
          </p:nvSpPr>
          <p:spPr>
            <a:xfrm flipH="1">
              <a:off x="2333586" y="441703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/>
            <p:cNvSpPr>
              <a:spLocks noChangeAspect="1"/>
            </p:cNvSpPr>
            <p:nvPr/>
          </p:nvSpPr>
          <p:spPr>
            <a:xfrm flipH="1">
              <a:off x="2381230" y="4371319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/>
            <p:cNvSpPr>
              <a:spLocks noChangeAspect="1"/>
            </p:cNvSpPr>
            <p:nvPr/>
          </p:nvSpPr>
          <p:spPr>
            <a:xfrm flipH="1">
              <a:off x="2375045" y="450371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/>
            <p:cNvSpPr>
              <a:spLocks noChangeAspect="1"/>
            </p:cNvSpPr>
            <p:nvPr/>
          </p:nvSpPr>
          <p:spPr>
            <a:xfrm flipH="1">
              <a:off x="2355527" y="461468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/>
            <p:cNvSpPr>
              <a:spLocks noChangeAspect="1"/>
            </p:cNvSpPr>
            <p:nvPr/>
          </p:nvSpPr>
          <p:spPr>
            <a:xfrm flipH="1">
              <a:off x="2289321" y="467216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/>
            <p:cNvSpPr>
              <a:spLocks noChangeAspect="1"/>
            </p:cNvSpPr>
            <p:nvPr/>
          </p:nvSpPr>
          <p:spPr>
            <a:xfrm flipH="1">
              <a:off x="2208310" y="466723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/>
            <p:cNvSpPr>
              <a:spLocks noChangeAspect="1"/>
            </p:cNvSpPr>
            <p:nvPr/>
          </p:nvSpPr>
          <p:spPr>
            <a:xfrm flipH="1">
              <a:off x="2266461" y="4591822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/>
            <p:cNvSpPr>
              <a:spLocks noChangeAspect="1"/>
            </p:cNvSpPr>
            <p:nvPr/>
          </p:nvSpPr>
          <p:spPr>
            <a:xfrm flipH="1">
              <a:off x="2231169" y="441415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/>
            <p:cNvSpPr>
              <a:spLocks noChangeAspect="1"/>
            </p:cNvSpPr>
            <p:nvPr/>
          </p:nvSpPr>
          <p:spPr>
            <a:xfrm flipH="1">
              <a:off x="2309808" y="434904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/>
            <p:cNvSpPr>
              <a:spLocks noChangeAspect="1"/>
            </p:cNvSpPr>
            <p:nvPr/>
          </p:nvSpPr>
          <p:spPr>
            <a:xfrm flipH="1">
              <a:off x="2309807" y="426940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Ellipszis 39"/>
            <p:cNvSpPr>
              <a:spLocks noChangeAspect="1"/>
            </p:cNvSpPr>
            <p:nvPr/>
          </p:nvSpPr>
          <p:spPr>
            <a:xfrm flipH="1">
              <a:off x="2082248" y="470183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/>
            <p:cNvSpPr>
              <a:spLocks noChangeAspect="1"/>
            </p:cNvSpPr>
            <p:nvPr/>
          </p:nvSpPr>
          <p:spPr>
            <a:xfrm flipH="1">
              <a:off x="2109821" y="4623563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Ellipszis 41"/>
            <p:cNvSpPr>
              <a:spLocks noChangeAspect="1"/>
            </p:cNvSpPr>
            <p:nvPr/>
          </p:nvSpPr>
          <p:spPr>
            <a:xfrm flipH="1">
              <a:off x="2106302" y="4273583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/>
            <p:cNvSpPr>
              <a:spLocks noChangeAspect="1"/>
            </p:cNvSpPr>
            <p:nvPr/>
          </p:nvSpPr>
          <p:spPr>
            <a:xfrm flipH="1">
              <a:off x="2179494" y="4278844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Ellipszis 43"/>
            <p:cNvSpPr>
              <a:spLocks noChangeAspect="1"/>
            </p:cNvSpPr>
            <p:nvPr/>
          </p:nvSpPr>
          <p:spPr>
            <a:xfrm flipH="1">
              <a:off x="2134441" y="4476963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/>
            <p:cNvSpPr>
              <a:spLocks noChangeAspect="1"/>
            </p:cNvSpPr>
            <p:nvPr/>
          </p:nvSpPr>
          <p:spPr>
            <a:xfrm flipH="1">
              <a:off x="2162014" y="4398691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>
              <a:spLocks noChangeAspect="1"/>
            </p:cNvSpPr>
            <p:nvPr/>
          </p:nvSpPr>
          <p:spPr>
            <a:xfrm flipH="1">
              <a:off x="2444949" y="4256497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>
              <a:spLocks noChangeAspect="1"/>
            </p:cNvSpPr>
            <p:nvPr/>
          </p:nvSpPr>
          <p:spPr>
            <a:xfrm flipH="1">
              <a:off x="2518141" y="4261758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>
              <a:spLocks noChangeAspect="1"/>
            </p:cNvSpPr>
            <p:nvPr/>
          </p:nvSpPr>
          <p:spPr>
            <a:xfrm flipH="1">
              <a:off x="2473088" y="4459877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>
              <a:spLocks noChangeAspect="1"/>
            </p:cNvSpPr>
            <p:nvPr/>
          </p:nvSpPr>
          <p:spPr>
            <a:xfrm flipH="1">
              <a:off x="2500661" y="4381605"/>
              <a:ext cx="45719" cy="45719"/>
            </a:xfrm>
            <a:prstGeom prst="ellipse">
              <a:avLst/>
            </a:prstGeom>
            <a:solidFill>
              <a:srgbClr val="D5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Téglalap 1"/>
          <p:cNvSpPr/>
          <p:nvPr/>
        </p:nvSpPr>
        <p:spPr>
          <a:xfrm>
            <a:off x="3931075" y="3960788"/>
            <a:ext cx="4851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6" indent="-457200">
              <a:lnSpc>
                <a:spcPct val="150000"/>
              </a:lnSpc>
            </a:pPr>
            <a:r>
              <a:rPr lang="hu-HU" sz="2800" b="1" dirty="0"/>
              <a:t>A forráspont függ: </a:t>
            </a:r>
          </a:p>
          <a:p>
            <a:pPr marL="457200" lvl="6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a külső nyomástól </a:t>
            </a:r>
          </a:p>
          <a:p>
            <a:pPr marL="457200" lvl="6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és az anyag minőségétől.</a:t>
            </a:r>
          </a:p>
        </p:txBody>
      </p:sp>
    </p:spTree>
    <p:extLst>
      <p:ext uri="{BB962C8B-B14F-4D97-AF65-F5344CB8AC3E}">
        <p14:creationId xmlns:p14="http://schemas.microsoft.com/office/powerpoint/2010/main" val="24135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014639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22809" y="2219366"/>
            <a:ext cx="6725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A Mount Everesten vagy </a:t>
            </a:r>
            <a:r>
              <a:rPr lang="hu-HU" sz="2400" dirty="0" smtClean="0">
                <a:solidFill>
                  <a:srgbClr val="000000"/>
                </a:solidFill>
              </a:rPr>
              <a:t>az Alföldön fő meg hamarabb a gulyásleves?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folyadékoknak van forráspontja, </a:t>
            </a:r>
            <a:r>
              <a:rPr lang="hu-HU" sz="2400" dirty="0" smtClean="0"/>
              <a:t>és van fagyáspontja. Miért </a:t>
            </a:r>
            <a:r>
              <a:rPr lang="hu-HU" sz="2400" dirty="0"/>
              <a:t>nincs „</a:t>
            </a:r>
            <a:r>
              <a:rPr lang="hu-HU" sz="2400" i="1" dirty="0"/>
              <a:t>párolgáspontjuk</a:t>
            </a:r>
            <a:r>
              <a:rPr lang="hu-HU" sz="2400" dirty="0"/>
              <a:t>”?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72772" y="1186786"/>
            <a:ext cx="7937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Néhány elem forráspontja:</a:t>
            </a:r>
            <a:endParaRPr lang="hu-HU" sz="2800" dirty="0" smtClean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36339"/>
              </p:ext>
            </p:extLst>
          </p:nvPr>
        </p:nvGraphicFramePr>
        <p:xfrm>
          <a:off x="1752600" y="2292350"/>
          <a:ext cx="6096000" cy="4114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Név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Forráspont (°C)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hélium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-268.9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oxigén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-182,96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fehér foszfor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277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kén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444,6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arany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2970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vas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2861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platina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3825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wolfram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5930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4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 kémia tárgya és jelentősége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47530" y="1264614"/>
            <a:ext cx="7726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A természet jelenségeit, változásait a </a:t>
            </a:r>
            <a:r>
              <a:rPr lang="hu-HU" sz="2400" b="1" i="1" dirty="0" smtClean="0"/>
              <a:t>természettudományok </a:t>
            </a:r>
            <a:r>
              <a:rPr lang="hu-HU" sz="2400" dirty="0" smtClean="0"/>
              <a:t>vizsgálják </a:t>
            </a:r>
            <a:r>
              <a:rPr lang="hu-HU" sz="2400" dirty="0" smtClean="0"/>
              <a:t>(</a:t>
            </a:r>
            <a:r>
              <a:rPr lang="hu-HU" sz="2400" dirty="0" smtClean="0">
                <a:solidFill>
                  <a:srgbClr val="3333CC"/>
                </a:solidFill>
              </a:rPr>
              <a:t>földrajz</a:t>
            </a:r>
            <a:r>
              <a:rPr lang="hu-HU" sz="2400" dirty="0" smtClean="0"/>
              <a:t>, </a:t>
            </a:r>
            <a:r>
              <a:rPr lang="hu-HU" sz="2400" dirty="0" smtClean="0">
                <a:solidFill>
                  <a:srgbClr val="008000"/>
                </a:solidFill>
              </a:rPr>
              <a:t>biológia</a:t>
            </a:r>
            <a:r>
              <a:rPr lang="hu-HU" sz="2400" dirty="0" smtClean="0"/>
              <a:t>, </a:t>
            </a:r>
            <a:r>
              <a:rPr lang="hu-HU" sz="2400" dirty="0">
                <a:solidFill>
                  <a:srgbClr val="FFC000"/>
                </a:solidFill>
              </a:rPr>
              <a:t>fizika</a:t>
            </a:r>
            <a:r>
              <a:rPr lang="hu-HU" sz="2400" dirty="0" smtClean="0"/>
              <a:t>, </a:t>
            </a:r>
            <a:r>
              <a:rPr lang="hu-HU" sz="2400" dirty="0" smtClean="0">
                <a:solidFill>
                  <a:srgbClr val="FF0000"/>
                </a:solidFill>
              </a:rPr>
              <a:t>kémia</a:t>
            </a:r>
            <a:r>
              <a:rPr lang="hu-HU" sz="2400" dirty="0" smtClean="0"/>
              <a:t>)… </a:t>
            </a:r>
          </a:p>
          <a:p>
            <a:endParaRPr lang="hu-HU" sz="2400" dirty="0" smtClean="0"/>
          </a:p>
          <a:p>
            <a:endParaRPr lang="hu-HU" sz="2400" b="1" dirty="0" smtClean="0"/>
          </a:p>
          <a:p>
            <a:pPr>
              <a:lnSpc>
                <a:spcPct val="150000"/>
              </a:lnSpc>
            </a:pPr>
            <a:r>
              <a:rPr lang="hu-HU" sz="2400" b="1" dirty="0" smtClean="0"/>
              <a:t>Pl.: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Sárgulnak a falevelek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i="1" dirty="0" smtClean="0"/>
              <a:t>Süt a Nap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i="1" dirty="0" smtClean="0"/>
              <a:t>…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03806" y="4676657"/>
            <a:ext cx="663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C0000"/>
                </a:solidFill>
              </a:rPr>
              <a:t>H</a:t>
            </a:r>
            <a:r>
              <a:rPr lang="hu-HU" sz="2000" b="1" baseline="-25000" dirty="0" smtClean="0">
                <a:solidFill>
                  <a:srgbClr val="CC0000"/>
                </a:solidFill>
              </a:rPr>
              <a:t>2</a:t>
            </a:r>
            <a:r>
              <a:rPr lang="hu-HU" sz="2000" b="1" dirty="0" smtClean="0">
                <a:solidFill>
                  <a:srgbClr val="CC0000"/>
                </a:solidFill>
              </a:rPr>
              <a:t>O</a:t>
            </a:r>
          </a:p>
          <a:p>
            <a:r>
              <a:rPr lang="hu-HU" sz="2000" b="1" dirty="0" smtClean="0">
                <a:solidFill>
                  <a:srgbClr val="CC0000"/>
                </a:solidFill>
              </a:rPr>
              <a:t>…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934465" y="4617463"/>
            <a:ext cx="1320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/>
              <a:t>Esik </a:t>
            </a:r>
            <a:r>
              <a:rPr lang="hu-HU" b="1" i="1" dirty="0" smtClean="0"/>
              <a:t>az</a:t>
            </a:r>
          </a:p>
          <a:p>
            <a:pPr algn="ctr"/>
            <a:r>
              <a:rPr lang="hu-HU" b="1" i="1" dirty="0" smtClean="0"/>
              <a:t> </a:t>
            </a:r>
            <a:r>
              <a:rPr lang="hu-HU" b="1" i="1" dirty="0"/>
              <a:t>eső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441338" y="2346907"/>
            <a:ext cx="1809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3333CC"/>
                </a:solidFill>
              </a:rPr>
              <a:t>mérsékelt öv,</a:t>
            </a:r>
          </a:p>
          <a:p>
            <a:pPr algn="ctr"/>
            <a:r>
              <a:rPr lang="hu-HU" sz="2000" b="1" dirty="0" smtClean="0">
                <a:solidFill>
                  <a:srgbClr val="3333CC"/>
                </a:solidFill>
              </a:rPr>
              <a:t>óceáni és kontinentális éghajlati jellemzők…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5825352" y="4100839"/>
            <a:ext cx="1522815" cy="26987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zövegdoboz 12"/>
          <p:cNvSpPr txBox="1"/>
          <p:nvPr/>
        </p:nvSpPr>
        <p:spPr>
          <a:xfrm>
            <a:off x="5884225" y="5820364"/>
            <a:ext cx="146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</a:rPr>
              <a:t>gravitáció,</a:t>
            </a:r>
          </a:p>
          <a:p>
            <a:r>
              <a:rPr lang="hu-HU" sz="2000" b="1" dirty="0" smtClean="0">
                <a:solidFill>
                  <a:srgbClr val="FFC000"/>
                </a:solidFill>
              </a:rPr>
              <a:t>cseppalak</a:t>
            </a:r>
          </a:p>
          <a:p>
            <a:r>
              <a:rPr lang="hu-HU" sz="2000" b="1" dirty="0" smtClean="0">
                <a:solidFill>
                  <a:srgbClr val="FFC000"/>
                </a:solidFill>
              </a:rPr>
              <a:t>…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6160225" y="4331059"/>
            <a:ext cx="2027989" cy="1104585"/>
          </a:xfrm>
          <a:prstGeom prst="round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kerekített téglalap 17"/>
          <p:cNvSpPr/>
          <p:nvPr/>
        </p:nvSpPr>
        <p:spPr>
          <a:xfrm>
            <a:off x="3587990" y="4223065"/>
            <a:ext cx="3442148" cy="1594077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zövegdoboz 18"/>
          <p:cNvSpPr txBox="1"/>
          <p:nvPr/>
        </p:nvSpPr>
        <p:spPr>
          <a:xfrm>
            <a:off x="3888561" y="4344452"/>
            <a:ext cx="1575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8000"/>
                </a:solidFill>
              </a:rPr>
              <a:t>erózió, növényi táplálkozás</a:t>
            </a:r>
          </a:p>
          <a:p>
            <a:r>
              <a:rPr lang="hu-HU" sz="2000" b="1" dirty="0" smtClean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5464443" y="2234110"/>
            <a:ext cx="1803495" cy="3410454"/>
          </a:xfrm>
          <a:prstGeom prst="round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/>
          <p:cNvSpPr txBox="1"/>
          <p:nvPr/>
        </p:nvSpPr>
        <p:spPr>
          <a:xfrm>
            <a:off x="2500282" y="2541512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Kristen ITC" panose="03050502040202030202" pitchFamily="66" charset="0"/>
              </a:rPr>
              <a:t>…más-más szemszögből.</a:t>
            </a:r>
            <a:endParaRPr lang="hu-HU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3" grpId="0"/>
      <p:bldP spid="17" grpId="0" animBg="1"/>
      <p:bldP spid="18" grpId="0" animBg="1"/>
      <p:bldP spid="19" grpId="0"/>
      <p:bldP spid="20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72772" y="1072486"/>
            <a:ext cx="6161559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Forrás</a:t>
            </a:r>
          </a:p>
          <a:p>
            <a:pPr>
              <a:lnSpc>
                <a:spcPct val="130000"/>
              </a:lnSpc>
            </a:pPr>
            <a:r>
              <a:rPr lang="hu-HU" sz="2800" dirty="0" smtClean="0"/>
              <a:t>A forrásban </a:t>
            </a:r>
            <a:r>
              <a:rPr lang="hu-HU" sz="2800" dirty="0"/>
              <a:t>levő </a:t>
            </a:r>
            <a:r>
              <a:rPr lang="hu-HU" sz="2800" dirty="0" smtClean="0"/>
              <a:t>anyagok </a:t>
            </a:r>
            <a:r>
              <a:rPr lang="hu-HU" sz="2800" dirty="0"/>
              <a:t>hőmérséklete </a:t>
            </a:r>
            <a:r>
              <a:rPr lang="hu-HU" sz="2800" dirty="0" smtClean="0"/>
              <a:t>állandó, mert…</a:t>
            </a:r>
          </a:p>
        </p:txBody>
      </p:sp>
      <p:sp>
        <p:nvSpPr>
          <p:cNvPr id="2" name="Téglalap 1"/>
          <p:cNvSpPr/>
          <p:nvPr/>
        </p:nvSpPr>
        <p:spPr>
          <a:xfrm>
            <a:off x="858422" y="3517150"/>
            <a:ext cx="27589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hu-HU" sz="2400" dirty="0" smtClean="0"/>
              <a:t>… a </a:t>
            </a:r>
            <a:r>
              <a:rPr lang="hu-HU" sz="2400" i="1" dirty="0"/>
              <a:t>belső energia </a:t>
            </a:r>
            <a:r>
              <a:rPr lang="hu-HU" sz="2400" dirty="0"/>
              <a:t>növekedése a </a:t>
            </a:r>
            <a:r>
              <a:rPr lang="hu-HU" sz="2400" dirty="0" smtClean="0"/>
              <a:t>halmazállapot-változásra (folyadék → gőz) fordítódik</a:t>
            </a:r>
            <a:r>
              <a:rPr lang="hu-HU" sz="2400" dirty="0"/>
              <a:t>. 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3611633" y="3627780"/>
            <a:ext cx="5356051" cy="2872409"/>
            <a:chOff x="3611633" y="3627780"/>
            <a:chExt cx="5356051" cy="2872409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633" y="3627780"/>
              <a:ext cx="5356051" cy="28724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Lekerekített téglalap 10"/>
            <p:cNvSpPr/>
            <p:nvPr/>
          </p:nvSpPr>
          <p:spPr>
            <a:xfrm>
              <a:off x="5938577" y="4354747"/>
              <a:ext cx="2391508" cy="1152940"/>
            </a:xfrm>
            <a:prstGeom prst="roundRect">
              <a:avLst>
                <a:gd name="adj" fmla="val 743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Lekerekített téglalap 11"/>
            <p:cNvSpPr/>
            <p:nvPr/>
          </p:nvSpPr>
          <p:spPr>
            <a:xfrm>
              <a:off x="4249462" y="5711644"/>
              <a:ext cx="294688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4209007" y="5675020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jég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4967763" y="5400447"/>
              <a:ext cx="756127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4942881" y="5369188"/>
              <a:ext cx="7906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jeges víz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  <p:sp>
          <p:nvSpPr>
            <p:cNvPr id="16" name="Lekerekített téglalap 15"/>
            <p:cNvSpPr/>
            <p:nvPr/>
          </p:nvSpPr>
          <p:spPr>
            <a:xfrm>
              <a:off x="6063313" y="5018917"/>
              <a:ext cx="356954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038430" y="4987658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víz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  <p:sp>
          <p:nvSpPr>
            <p:cNvPr id="18" name="Lekerekített téglalap 17"/>
            <p:cNvSpPr/>
            <p:nvPr/>
          </p:nvSpPr>
          <p:spPr>
            <a:xfrm>
              <a:off x="6895945" y="4608383"/>
              <a:ext cx="852281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883852" y="4577124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víz és gőz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  <p:sp>
          <p:nvSpPr>
            <p:cNvPr id="20" name="Lekerekített téglalap 19"/>
            <p:cNvSpPr/>
            <p:nvPr/>
          </p:nvSpPr>
          <p:spPr>
            <a:xfrm>
              <a:off x="7568532" y="4415882"/>
              <a:ext cx="406646" cy="229329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7543649" y="4384623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solidFill>
                    <a:srgbClr val="FFC000"/>
                  </a:solidFill>
                </a:rPr>
                <a:t>gőz</a:t>
              </a:r>
              <a:endParaRPr lang="hu-HU" sz="12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r="28953"/>
          <a:stretch/>
        </p:blipFill>
        <p:spPr>
          <a:xfrm>
            <a:off x="7759075" y="263564"/>
            <a:ext cx="1142020" cy="255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93762" y="1247775"/>
            <a:ext cx="8040687" cy="5076825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72772" y="1351219"/>
            <a:ext cx="79377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2800" dirty="0" smtClean="0"/>
              <a:t>Az olyan kölcsönhatásokat, melyek során az anyag </a:t>
            </a:r>
            <a:r>
              <a:rPr lang="hu-HU" sz="2800" i="1" dirty="0" smtClean="0"/>
              <a:t>belső energiája </a:t>
            </a:r>
            <a:r>
              <a:rPr lang="hu-HU" sz="2800" dirty="0" smtClean="0"/>
              <a:t>nő, a környezeté pedig csökken </a:t>
            </a:r>
            <a:r>
              <a:rPr lang="hu-HU" sz="2800" b="1" i="1" dirty="0">
                <a:solidFill>
                  <a:srgbClr val="3333CC"/>
                </a:solidFill>
              </a:rPr>
              <a:t>endoterm változásoknak</a:t>
            </a:r>
            <a:r>
              <a:rPr lang="hu-HU" sz="2800" dirty="0"/>
              <a:t> nevezzük. </a:t>
            </a:r>
            <a:endParaRPr lang="hu-HU" sz="2800" dirty="0" smtClean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hu-HU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2800" b="1" dirty="0" smtClean="0">
                <a:solidFill>
                  <a:srgbClr val="FF0000"/>
                </a:solidFill>
              </a:rPr>
              <a:t>Az </a:t>
            </a:r>
            <a:r>
              <a:rPr lang="hu-HU" sz="2800" b="1" dirty="0">
                <a:solidFill>
                  <a:srgbClr val="FF0000"/>
                </a:solidFill>
              </a:rPr>
              <a:t>olvadás, a párolgás, a forrás endoterm </a:t>
            </a:r>
            <a:r>
              <a:rPr lang="hu-HU" sz="2800" b="1" dirty="0" smtClean="0">
                <a:solidFill>
                  <a:srgbClr val="FF0000"/>
                </a:solidFill>
              </a:rPr>
              <a:t>változás.</a:t>
            </a:r>
          </a:p>
        </p:txBody>
      </p:sp>
    </p:spTree>
    <p:extLst>
      <p:ext uri="{BB962C8B-B14F-4D97-AF65-F5344CB8AC3E}">
        <p14:creationId xmlns:p14="http://schemas.microsoft.com/office/powerpoint/2010/main" val="20321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893762" y="3148930"/>
            <a:ext cx="8040687" cy="3007792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67319" y="1351441"/>
            <a:ext cx="769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Ha a vízgőzt hűtjük, akkor </a:t>
            </a:r>
            <a:r>
              <a:rPr lang="hu-HU" sz="2800" b="1" dirty="0"/>
              <a:t>lecsapódik, </a:t>
            </a:r>
            <a:r>
              <a:rPr lang="hu-HU" sz="2800" dirty="0"/>
              <a:t>folyékony </a:t>
            </a:r>
            <a:r>
              <a:rPr lang="hu-HU" sz="2800" dirty="0" smtClean="0"/>
              <a:t>halmazállapotúvá válik</a:t>
            </a:r>
            <a:r>
              <a:rPr lang="hu-HU" sz="2800" i="1" dirty="0" smtClean="0"/>
              <a:t>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13886"/>
          <a:stretch/>
        </p:blipFill>
        <p:spPr>
          <a:xfrm>
            <a:off x="8068823" y="84598"/>
            <a:ext cx="956058" cy="325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1167318" y="3293308"/>
            <a:ext cx="7692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</a:t>
            </a:r>
            <a:r>
              <a:rPr lang="hu-HU" sz="2800" b="1" dirty="0">
                <a:solidFill>
                  <a:srgbClr val="3333CC"/>
                </a:solidFill>
              </a:rPr>
              <a:t>lecsapódás</a:t>
            </a:r>
            <a:r>
              <a:rPr lang="hu-HU" sz="2800" dirty="0">
                <a:solidFill>
                  <a:srgbClr val="3333CC"/>
                </a:solidFill>
              </a:rPr>
              <a:t> </a:t>
            </a:r>
            <a:r>
              <a:rPr lang="hu-HU" sz="2800" dirty="0"/>
              <a:t>olyan halmazállapot-változás, amelynek </a:t>
            </a:r>
            <a:r>
              <a:rPr lang="hu-HU" sz="2800" dirty="0" smtClean="0"/>
              <a:t>során </a:t>
            </a:r>
            <a:r>
              <a:rPr lang="hu-HU" sz="2800" dirty="0"/>
              <a:t>légnemű anyagból folyékony </a:t>
            </a:r>
            <a:r>
              <a:rPr lang="hu-HU" sz="2800" dirty="0" smtClean="0"/>
              <a:t>halmazállapotú lesz</a:t>
            </a:r>
            <a:r>
              <a:rPr lang="hu-HU" sz="2800" dirty="0"/>
              <a:t>.</a:t>
            </a:r>
          </a:p>
          <a:p>
            <a:endParaRPr lang="hu-HU" sz="2800" dirty="0" smtClean="0"/>
          </a:p>
          <a:p>
            <a:r>
              <a:rPr lang="hu-HU" sz="2800" dirty="0" smtClean="0"/>
              <a:t>Lecsapódáskor </a:t>
            </a:r>
            <a:r>
              <a:rPr lang="hu-HU" sz="2800" dirty="0"/>
              <a:t>az </a:t>
            </a:r>
            <a:r>
              <a:rPr lang="hu-HU" sz="2800" dirty="0" smtClean="0"/>
              <a:t>anyagok </a:t>
            </a:r>
            <a:r>
              <a:rPr lang="hu-HU" sz="2800" dirty="0"/>
              <a:t>belső energiája csökken, a </a:t>
            </a:r>
            <a:r>
              <a:rPr lang="hu-HU" sz="2800" dirty="0" smtClean="0"/>
              <a:t>környezeté pedig nő</a:t>
            </a:r>
            <a:r>
              <a:rPr lang="hu-H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64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71030" y="1246223"/>
            <a:ext cx="8040687" cy="4552998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966919" y="3234959"/>
            <a:ext cx="809925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Fagyáskor: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az </a:t>
            </a:r>
            <a:r>
              <a:rPr lang="hu-HU" sz="2800" dirty="0"/>
              <a:t>anyag hőmérséklete </a:t>
            </a:r>
            <a:r>
              <a:rPr lang="hu-HU" sz="2800" dirty="0" smtClean="0"/>
              <a:t>nem változik,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belső energia csökken a </a:t>
            </a:r>
            <a:r>
              <a:rPr lang="hu-HU" sz="2800" dirty="0"/>
              <a:t>részecskék </a:t>
            </a:r>
            <a:r>
              <a:rPr lang="hu-HU" sz="2800" dirty="0" smtClean="0"/>
              <a:t> kristályrácsba rendeződése miatt.</a:t>
            </a:r>
            <a:endParaRPr lang="en-US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973953" y="1246223"/>
            <a:ext cx="79377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sz="2800" b="1" dirty="0" smtClean="0">
                <a:solidFill>
                  <a:srgbClr val="3333CC"/>
                </a:solidFill>
              </a:rPr>
              <a:t>Fagyás</a:t>
            </a:r>
            <a:r>
              <a:rPr lang="hu-HU" sz="2800" b="1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hu-HU" sz="2800" dirty="0" smtClean="0"/>
              <a:t>az </a:t>
            </a:r>
            <a:r>
              <a:rPr lang="hu-HU" sz="2800" dirty="0"/>
              <a:t>olvadással ellentétes irányú </a:t>
            </a:r>
            <a:r>
              <a:rPr lang="hu-HU" sz="2800" dirty="0" smtClean="0"/>
              <a:t>folyamat. </a:t>
            </a:r>
          </a:p>
        </p:txBody>
      </p:sp>
    </p:spTree>
    <p:extLst>
      <p:ext uri="{BB962C8B-B14F-4D97-AF65-F5344CB8AC3E}">
        <p14:creationId xmlns:p14="http://schemas.microsoft.com/office/powerpoint/2010/main" val="17664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71030" y="1246223"/>
            <a:ext cx="8040687" cy="5298956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4741" y="4182110"/>
            <a:ext cx="78345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Az ilyen kölcsönhatásokat </a:t>
            </a:r>
            <a:r>
              <a:rPr kumimoji="0" lang="hu-HU" altLang="hu-HU" sz="2800" b="1" i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</a:rPr>
              <a:t>exoterm</a:t>
            </a:r>
            <a:r>
              <a:rPr kumimoji="0" lang="hu-HU" altLang="hu-H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altLang="hu-HU" sz="2800" b="1" i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</a:rPr>
              <a:t>változásoknak</a:t>
            </a:r>
            <a:r>
              <a:rPr kumimoji="0" lang="hu-HU" altLang="hu-HU" sz="280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</a:rPr>
              <a:t> </a:t>
            </a:r>
            <a:r>
              <a:rPr kumimoji="0" lang="hu-HU" altLang="hu-H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nevezzük.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A lecsapódás és a fagyás exoterm változás.</a:t>
            </a:r>
          </a:p>
        </p:txBody>
      </p:sp>
      <p:sp>
        <p:nvSpPr>
          <p:cNvPr id="5" name="Téglalap 4"/>
          <p:cNvSpPr/>
          <p:nvPr/>
        </p:nvSpPr>
        <p:spPr>
          <a:xfrm>
            <a:off x="1044742" y="1621109"/>
            <a:ext cx="809925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Lecsapódáskor és fagyáskor:</a:t>
            </a:r>
          </a:p>
          <a:p>
            <a:pPr marL="350838" indent="-3508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i="1" dirty="0" smtClean="0"/>
              <a:t>az </a:t>
            </a:r>
            <a:r>
              <a:rPr lang="hu-HU" sz="2800" i="1" dirty="0"/>
              <a:t>anyag belső energiája</a:t>
            </a:r>
            <a:r>
              <a:rPr lang="hu-HU" sz="2800" dirty="0"/>
              <a:t> </a:t>
            </a:r>
            <a:r>
              <a:rPr lang="hu-HU" sz="2800" dirty="0" smtClean="0"/>
              <a:t>csökken (pont annyival</a:t>
            </a:r>
            <a:r>
              <a:rPr lang="hu-HU" sz="2800" i="1" dirty="0" smtClean="0"/>
              <a:t>,</a:t>
            </a:r>
            <a:r>
              <a:rPr lang="hu-HU" sz="2800" dirty="0" smtClean="0"/>
              <a:t> </a:t>
            </a:r>
            <a:r>
              <a:rPr lang="hu-HU" sz="2800" dirty="0"/>
              <a:t>amennyivel </a:t>
            </a:r>
            <a:r>
              <a:rPr lang="hu-HU" sz="2800" dirty="0" smtClean="0"/>
              <a:t>a párolgáskor és az </a:t>
            </a:r>
            <a:r>
              <a:rPr lang="hu-HU" sz="2800" dirty="0"/>
              <a:t>olvadáskor </a:t>
            </a:r>
            <a:r>
              <a:rPr lang="hu-HU" sz="2800" dirty="0" smtClean="0"/>
              <a:t>nő),</a:t>
            </a:r>
          </a:p>
          <a:p>
            <a:pPr marL="350838" indent="-3508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a</a:t>
            </a:r>
            <a:r>
              <a:rPr lang="hu-HU" sz="2800" dirty="0" smtClean="0"/>
              <a:t> </a:t>
            </a:r>
            <a:r>
              <a:rPr lang="hu-HU" sz="2800" dirty="0"/>
              <a:t>környezet belső energiája </a:t>
            </a:r>
            <a:r>
              <a:rPr lang="hu-HU" sz="2800" dirty="0" smtClean="0"/>
              <a:t>nő (felmelegszik). </a:t>
            </a:r>
          </a:p>
        </p:txBody>
      </p:sp>
    </p:spTree>
    <p:extLst>
      <p:ext uri="{BB962C8B-B14F-4D97-AF65-F5344CB8AC3E}">
        <p14:creationId xmlns:p14="http://schemas.microsoft.com/office/powerpoint/2010/main" val="17664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322971"/>
            <a:ext cx="78928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Kísérlet</a:t>
            </a:r>
            <a:r>
              <a:rPr lang="hu-HU" sz="2800" b="1" baseline="30000" dirty="0" smtClean="0"/>
              <a:t>1</a:t>
            </a:r>
            <a:r>
              <a:rPr lang="hu-HU" sz="2800" b="1" dirty="0" smtClean="0"/>
              <a:t>: </a:t>
            </a:r>
          </a:p>
          <a:p>
            <a:r>
              <a:rPr lang="hu-HU" sz="2800" dirty="0" smtClean="0"/>
              <a:t>Jódkristályok melegítése.</a:t>
            </a:r>
            <a:endParaRPr lang="hu-HU" sz="2800" dirty="0"/>
          </a:p>
          <a:p>
            <a:endParaRPr lang="hu-HU" sz="2800" dirty="0"/>
          </a:p>
          <a:p>
            <a:r>
              <a:rPr lang="hu-HU" sz="2800" b="1" dirty="0" smtClean="0"/>
              <a:t>Tapasztalat: </a:t>
            </a:r>
          </a:p>
          <a:p>
            <a:r>
              <a:rPr lang="hu-HU" sz="2800" dirty="0" smtClean="0"/>
              <a:t>A jódkristályok légneművé válnak, majd a hideg üvegfelületen ismét kiválnak. </a:t>
            </a:r>
            <a:endParaRPr lang="hu-HU" sz="2800" dirty="0"/>
          </a:p>
          <a:p>
            <a:endParaRPr lang="hu-HU" sz="2800" b="1" dirty="0" smtClean="0"/>
          </a:p>
          <a:p>
            <a:r>
              <a:rPr lang="hu-HU" sz="2800" b="1" dirty="0" smtClean="0"/>
              <a:t>Magyarázat:</a:t>
            </a:r>
          </a:p>
          <a:p>
            <a:r>
              <a:rPr lang="hu-HU" sz="2800" dirty="0" smtClean="0"/>
              <a:t>A jód „</a:t>
            </a:r>
            <a:r>
              <a:rPr lang="hu-HU" sz="2800" b="1" i="1" dirty="0" smtClean="0">
                <a:solidFill>
                  <a:srgbClr val="3333CC"/>
                </a:solidFill>
              </a:rPr>
              <a:t>szublimál</a:t>
            </a:r>
            <a:r>
              <a:rPr lang="hu-HU" sz="2800" dirty="0" smtClean="0"/>
              <a:t>”.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4927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2401556" y="6591895"/>
            <a:ext cx="67138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[1]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27-28. old.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71030" y="2890214"/>
            <a:ext cx="8040687" cy="2262104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5170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8156" y="1247178"/>
            <a:ext cx="7905211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hu-HU" sz="2800" dirty="0" smtClean="0"/>
              <a:t>Vannak olyan szilárd anyagok (pl. </a:t>
            </a:r>
            <a:r>
              <a:rPr lang="hu-HU" sz="2800" i="1" dirty="0" smtClean="0"/>
              <a:t>jód</a:t>
            </a:r>
            <a:r>
              <a:rPr lang="hu-HU" sz="2800" dirty="0" smtClean="0"/>
              <a:t>, </a:t>
            </a:r>
            <a:r>
              <a:rPr lang="hu-HU" sz="2800" i="1" dirty="0"/>
              <a:t>kámfor</a:t>
            </a:r>
            <a:r>
              <a:rPr lang="hu-HU" sz="2800" dirty="0" smtClean="0"/>
              <a:t>, </a:t>
            </a:r>
            <a:r>
              <a:rPr lang="hu-HU" sz="2800" i="1" dirty="0" smtClean="0"/>
              <a:t>naftalin</a:t>
            </a:r>
            <a:r>
              <a:rPr lang="hu-HU" sz="2800" dirty="0" smtClean="0"/>
              <a:t>), amelyek melegítés hatására légneművé válnak. </a:t>
            </a:r>
            <a:endParaRPr lang="hu-HU" altLang="hu-HU" sz="2800" b="1" dirty="0"/>
          </a:p>
          <a:p>
            <a:pPr lvl="0" algn="just"/>
            <a:endParaRPr lang="hu-HU" altLang="hu-HU" sz="2800" b="1" dirty="0" smtClean="0"/>
          </a:p>
          <a:p>
            <a:pPr>
              <a:spcAft>
                <a:spcPts val="1200"/>
              </a:spcAft>
            </a:pPr>
            <a:r>
              <a:rPr lang="hu-HU" sz="2800" dirty="0" smtClean="0"/>
              <a:t>A </a:t>
            </a:r>
            <a:r>
              <a:rPr lang="hu-HU" sz="2800" b="1" dirty="0" smtClean="0">
                <a:solidFill>
                  <a:srgbClr val="3333CC"/>
                </a:solidFill>
              </a:rPr>
              <a:t>szublimáció</a:t>
            </a:r>
            <a:r>
              <a:rPr lang="hu-HU" sz="2800" dirty="0" smtClean="0"/>
              <a:t> olyan halmazállapot-változás, </a:t>
            </a:r>
            <a:r>
              <a:rPr lang="hu-HU" sz="2800" dirty="0"/>
              <a:t>amely során a szilárd anyag légneművé </a:t>
            </a:r>
            <a:r>
              <a:rPr lang="hu-HU" sz="2800" dirty="0" smtClean="0"/>
              <a:t>válik (a </a:t>
            </a:r>
            <a:r>
              <a:rPr lang="hu-HU" sz="2800" dirty="0"/>
              <a:t>cseppfolyós halmazállapot </a:t>
            </a:r>
            <a:r>
              <a:rPr lang="hu-HU" sz="2800" dirty="0" smtClean="0"/>
              <a:t>kihagyásával).</a:t>
            </a:r>
            <a:endParaRPr lang="hu-HU" sz="2800" dirty="0"/>
          </a:p>
          <a:p>
            <a:pPr>
              <a:spcAft>
                <a:spcPts val="1200"/>
              </a:spcAft>
            </a:pPr>
            <a:r>
              <a:rPr lang="hu-HU" sz="2800" dirty="0"/>
              <a:t>A </a:t>
            </a:r>
            <a:r>
              <a:rPr lang="hu-HU" sz="2800" b="1" dirty="0" smtClean="0">
                <a:solidFill>
                  <a:srgbClr val="3333CC"/>
                </a:solidFill>
              </a:rPr>
              <a:t>szublimáció</a:t>
            </a:r>
            <a:r>
              <a:rPr lang="hu-HU" sz="2800" b="1" dirty="0" smtClean="0"/>
              <a:t> </a:t>
            </a:r>
            <a:r>
              <a:rPr lang="hu-HU" sz="2800" dirty="0" smtClean="0"/>
              <a:t>is </a:t>
            </a:r>
            <a:r>
              <a:rPr lang="hu-HU" sz="2800" b="1" dirty="0" smtClean="0">
                <a:solidFill>
                  <a:srgbClr val="FF0000"/>
                </a:solidFill>
              </a:rPr>
              <a:t>endoterm </a:t>
            </a:r>
            <a:r>
              <a:rPr lang="hu-HU" sz="2800" b="1" dirty="0">
                <a:solidFill>
                  <a:srgbClr val="FF0000"/>
                </a:solidFill>
              </a:rPr>
              <a:t>változás</a:t>
            </a:r>
            <a:r>
              <a:rPr lang="hu-HU" sz="2800" dirty="0"/>
              <a:t>. </a:t>
            </a:r>
            <a:endParaRPr lang="hu-HU" sz="28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4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914399" y="3236222"/>
            <a:ext cx="1524831" cy="1248172"/>
            <a:chOff x="914399" y="3612752"/>
            <a:chExt cx="1524831" cy="1248172"/>
          </a:xfrm>
        </p:grpSpPr>
        <p:sp>
          <p:nvSpPr>
            <p:cNvPr id="5" name="Lekerekített téglalap 4"/>
            <p:cNvSpPr/>
            <p:nvPr/>
          </p:nvSpPr>
          <p:spPr>
            <a:xfrm>
              <a:off x="984952" y="3612752"/>
              <a:ext cx="1416818" cy="12481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>
              <a:off x="914399" y="3612759"/>
              <a:ext cx="1524831" cy="184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241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Halmazállapot-változások (összefoglalás)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Csoportba foglalás 20"/>
          <p:cNvGrpSpPr/>
          <p:nvPr/>
        </p:nvGrpSpPr>
        <p:grpSpPr>
          <a:xfrm>
            <a:off x="1671766" y="1717942"/>
            <a:ext cx="5053914" cy="962531"/>
            <a:chOff x="2762655" y="1925444"/>
            <a:chExt cx="1731524" cy="315951"/>
          </a:xfrm>
        </p:grpSpPr>
        <p:cxnSp>
          <p:nvCxnSpPr>
            <p:cNvPr id="10" name="Egyenes összekötő 9"/>
            <p:cNvCxnSpPr/>
            <p:nvPr/>
          </p:nvCxnSpPr>
          <p:spPr>
            <a:xfrm>
              <a:off x="2762655" y="1929119"/>
              <a:ext cx="1731524" cy="0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flipH="1">
              <a:off x="2762655" y="1925444"/>
              <a:ext cx="2129" cy="29993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nyíllal 15"/>
            <p:cNvCxnSpPr/>
            <p:nvPr/>
          </p:nvCxnSpPr>
          <p:spPr>
            <a:xfrm>
              <a:off x="4494179" y="1925444"/>
              <a:ext cx="0" cy="315951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Csoportba foglalás 25"/>
          <p:cNvGrpSpPr/>
          <p:nvPr/>
        </p:nvGrpSpPr>
        <p:grpSpPr>
          <a:xfrm>
            <a:off x="4476750" y="2265767"/>
            <a:ext cx="2030081" cy="414706"/>
            <a:chOff x="2762655" y="1925444"/>
            <a:chExt cx="1731524" cy="315951"/>
          </a:xfrm>
        </p:grpSpPr>
        <p:cxnSp>
          <p:nvCxnSpPr>
            <p:cNvPr id="27" name="Egyenes összekötő 26"/>
            <p:cNvCxnSpPr/>
            <p:nvPr/>
          </p:nvCxnSpPr>
          <p:spPr>
            <a:xfrm>
              <a:off x="2762655" y="1933175"/>
              <a:ext cx="1731524" cy="0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27"/>
            <p:cNvCxnSpPr/>
            <p:nvPr/>
          </p:nvCxnSpPr>
          <p:spPr>
            <a:xfrm>
              <a:off x="2773252" y="1925444"/>
              <a:ext cx="0" cy="278780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/>
            <p:cNvCxnSpPr/>
            <p:nvPr/>
          </p:nvCxnSpPr>
          <p:spPr>
            <a:xfrm>
              <a:off x="4494179" y="1925444"/>
              <a:ext cx="0" cy="315951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Csoportba foglalás 29"/>
          <p:cNvGrpSpPr/>
          <p:nvPr/>
        </p:nvGrpSpPr>
        <p:grpSpPr>
          <a:xfrm>
            <a:off x="1862730" y="2265767"/>
            <a:ext cx="2030081" cy="414706"/>
            <a:chOff x="2762655" y="1925444"/>
            <a:chExt cx="1731524" cy="315951"/>
          </a:xfrm>
        </p:grpSpPr>
        <p:cxnSp>
          <p:nvCxnSpPr>
            <p:cNvPr id="31" name="Egyenes összekötő 30"/>
            <p:cNvCxnSpPr/>
            <p:nvPr/>
          </p:nvCxnSpPr>
          <p:spPr>
            <a:xfrm>
              <a:off x="2762655" y="1933175"/>
              <a:ext cx="1731524" cy="0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31"/>
            <p:cNvCxnSpPr/>
            <p:nvPr/>
          </p:nvCxnSpPr>
          <p:spPr>
            <a:xfrm>
              <a:off x="2773252" y="1925444"/>
              <a:ext cx="0" cy="278780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/>
            <p:nvPr/>
          </p:nvCxnSpPr>
          <p:spPr>
            <a:xfrm>
              <a:off x="4494179" y="1925444"/>
              <a:ext cx="0" cy="315951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Csoportba foglalás 34"/>
          <p:cNvGrpSpPr/>
          <p:nvPr/>
        </p:nvGrpSpPr>
        <p:grpSpPr>
          <a:xfrm rot="10800000">
            <a:off x="1671766" y="5049442"/>
            <a:ext cx="5053914" cy="962531"/>
            <a:chOff x="2762655" y="1925444"/>
            <a:chExt cx="1731524" cy="315951"/>
          </a:xfrm>
        </p:grpSpPr>
        <p:cxnSp>
          <p:nvCxnSpPr>
            <p:cNvPr id="36" name="Egyenes összekötő 35"/>
            <p:cNvCxnSpPr/>
            <p:nvPr/>
          </p:nvCxnSpPr>
          <p:spPr>
            <a:xfrm>
              <a:off x="2762655" y="1929119"/>
              <a:ext cx="17315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36"/>
            <p:cNvCxnSpPr/>
            <p:nvPr/>
          </p:nvCxnSpPr>
          <p:spPr>
            <a:xfrm flipH="1">
              <a:off x="2762655" y="1925444"/>
              <a:ext cx="2129" cy="2999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nyíllal 37"/>
            <p:cNvCxnSpPr/>
            <p:nvPr/>
          </p:nvCxnSpPr>
          <p:spPr>
            <a:xfrm>
              <a:off x="4494179" y="1925444"/>
              <a:ext cx="0" cy="315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Csoportba foglalás 38"/>
          <p:cNvGrpSpPr/>
          <p:nvPr/>
        </p:nvGrpSpPr>
        <p:grpSpPr>
          <a:xfrm rot="10800000">
            <a:off x="4476750" y="5063867"/>
            <a:ext cx="2030081" cy="414706"/>
            <a:chOff x="2762655" y="1925444"/>
            <a:chExt cx="1731524" cy="315951"/>
          </a:xfrm>
        </p:grpSpPr>
        <p:cxnSp>
          <p:nvCxnSpPr>
            <p:cNvPr id="40" name="Egyenes összekötő 39"/>
            <p:cNvCxnSpPr/>
            <p:nvPr/>
          </p:nvCxnSpPr>
          <p:spPr>
            <a:xfrm>
              <a:off x="2762655" y="1933175"/>
              <a:ext cx="17315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/>
            <p:cNvCxnSpPr/>
            <p:nvPr/>
          </p:nvCxnSpPr>
          <p:spPr>
            <a:xfrm>
              <a:off x="2773252" y="1925444"/>
              <a:ext cx="0" cy="278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nyíllal 41"/>
            <p:cNvCxnSpPr/>
            <p:nvPr/>
          </p:nvCxnSpPr>
          <p:spPr>
            <a:xfrm>
              <a:off x="4494179" y="1925444"/>
              <a:ext cx="0" cy="315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Csoportba foglalás 42"/>
          <p:cNvGrpSpPr/>
          <p:nvPr/>
        </p:nvGrpSpPr>
        <p:grpSpPr>
          <a:xfrm rot="10800000">
            <a:off x="1862730" y="5063867"/>
            <a:ext cx="2030081" cy="414706"/>
            <a:chOff x="2762655" y="1925444"/>
            <a:chExt cx="1731524" cy="315951"/>
          </a:xfrm>
        </p:grpSpPr>
        <p:cxnSp>
          <p:nvCxnSpPr>
            <p:cNvPr id="44" name="Egyenes összekötő 43"/>
            <p:cNvCxnSpPr/>
            <p:nvPr/>
          </p:nvCxnSpPr>
          <p:spPr>
            <a:xfrm>
              <a:off x="2762655" y="1933175"/>
              <a:ext cx="17315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/>
            <p:cNvCxnSpPr/>
            <p:nvPr/>
          </p:nvCxnSpPr>
          <p:spPr>
            <a:xfrm>
              <a:off x="2773252" y="1925444"/>
              <a:ext cx="0" cy="278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nyíllal 45"/>
            <p:cNvCxnSpPr/>
            <p:nvPr/>
          </p:nvCxnSpPr>
          <p:spPr>
            <a:xfrm>
              <a:off x="4494179" y="1925444"/>
              <a:ext cx="0" cy="315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zövegdoboz 22"/>
          <p:cNvSpPr txBox="1"/>
          <p:nvPr/>
        </p:nvSpPr>
        <p:spPr>
          <a:xfrm>
            <a:off x="1386015" y="450027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szilárd</a:t>
            </a:r>
            <a:endParaRPr lang="en-US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3595815" y="450027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folyadék</a:t>
            </a:r>
            <a:endParaRPr lang="en-US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6281865" y="450027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gáz</a:t>
            </a:r>
            <a:endParaRPr lang="en-US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2352381" y="1881681"/>
            <a:ext cx="114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3333CC"/>
                </a:solidFill>
              </a:rPr>
              <a:t>olvadás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4452666" y="1881681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3333CC"/>
                </a:solidFill>
              </a:rPr>
              <a:t>párolgás, forrás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4721973" y="507983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lecsapódás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2366573" y="5079831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fagyás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2401770" y="5613231"/>
            <a:ext cx="3403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lecsapódás/kristálykiválás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3411157" y="1348281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3333CC"/>
                </a:solidFill>
              </a:rPr>
              <a:t>szublimáció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7044985" y="5264514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exoterm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6862485" y="1881681"/>
            <a:ext cx="182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333CC"/>
                </a:solidFill>
              </a:rPr>
              <a:t>endoterm</a:t>
            </a:r>
            <a:endParaRPr lang="en-US" sz="2800" b="1" dirty="0">
              <a:solidFill>
                <a:srgbClr val="3333CC"/>
              </a:solidFill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076705"/>
              </p:ext>
            </p:extLst>
          </p:nvPr>
        </p:nvGraphicFramePr>
        <p:xfrm>
          <a:off x="1147656" y="3588868"/>
          <a:ext cx="1111506" cy="91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CS ChemDraw Drawing" r:id="rId5" imgW="4355353" imgH="3571830" progId="ChemDraw.Document.6.0">
                  <p:embed/>
                </p:oleObj>
              </mc:Choice>
              <mc:Fallback>
                <p:oleObj name="CS ChemDraw Drawing" r:id="rId5" imgW="4355353" imgH="3571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656" y="3588868"/>
                        <a:ext cx="1111506" cy="91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Csoportba foglalás 46"/>
          <p:cNvGrpSpPr/>
          <p:nvPr/>
        </p:nvGrpSpPr>
        <p:grpSpPr>
          <a:xfrm>
            <a:off x="3341102" y="3236222"/>
            <a:ext cx="1524831" cy="1248172"/>
            <a:chOff x="914399" y="3612752"/>
            <a:chExt cx="1524831" cy="1248172"/>
          </a:xfrm>
        </p:grpSpPr>
        <p:sp>
          <p:nvSpPr>
            <p:cNvPr id="58" name="Lekerekített téglalap 57"/>
            <p:cNvSpPr/>
            <p:nvPr/>
          </p:nvSpPr>
          <p:spPr>
            <a:xfrm>
              <a:off x="984952" y="3612752"/>
              <a:ext cx="1416818" cy="12481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14399" y="3612759"/>
              <a:ext cx="1524831" cy="184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0" name="Csoportba foglalás 59"/>
          <p:cNvGrpSpPr/>
          <p:nvPr/>
        </p:nvGrpSpPr>
        <p:grpSpPr>
          <a:xfrm>
            <a:off x="5761821" y="3236222"/>
            <a:ext cx="1524831" cy="1248172"/>
            <a:chOff x="914399" y="3612752"/>
            <a:chExt cx="1524831" cy="1248172"/>
          </a:xfrm>
        </p:grpSpPr>
        <p:sp>
          <p:nvSpPr>
            <p:cNvPr id="61" name="Lekerekített téglalap 60"/>
            <p:cNvSpPr/>
            <p:nvPr/>
          </p:nvSpPr>
          <p:spPr>
            <a:xfrm>
              <a:off x="984952" y="3612752"/>
              <a:ext cx="1416818" cy="12481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Téglalap 61"/>
            <p:cNvSpPr/>
            <p:nvPr/>
          </p:nvSpPr>
          <p:spPr>
            <a:xfrm>
              <a:off x="914399" y="3612759"/>
              <a:ext cx="1524831" cy="184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74768"/>
              </p:ext>
            </p:extLst>
          </p:nvPr>
        </p:nvGraphicFramePr>
        <p:xfrm>
          <a:off x="3416680" y="3652757"/>
          <a:ext cx="1416818" cy="84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CS ChemDraw Drawing" r:id="rId7" imgW="5238958" imgH="3134430" progId="ChemDraw.Document.6.0">
                  <p:embed/>
                </p:oleObj>
              </mc:Choice>
              <mc:Fallback>
                <p:oleObj name="CS ChemDraw Drawing" r:id="rId7" imgW="5238958" imgH="3134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6680" y="3652757"/>
                        <a:ext cx="1416818" cy="847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74952"/>
              </p:ext>
            </p:extLst>
          </p:nvPr>
        </p:nvGraphicFramePr>
        <p:xfrm>
          <a:off x="5896838" y="2783677"/>
          <a:ext cx="1270225" cy="166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CS ChemDraw Drawing" r:id="rId9" imgW="5831900" imgH="7656120" progId="ChemDraw.Document.6.0">
                  <p:embed/>
                </p:oleObj>
              </mc:Choice>
              <mc:Fallback>
                <p:oleObj name="CS ChemDraw Drawing" r:id="rId9" imgW="5831900" imgH="7656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96838" y="2783677"/>
                        <a:ext cx="1270225" cy="1665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1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ekerekített téglalap 57"/>
          <p:cNvSpPr/>
          <p:nvPr/>
        </p:nvSpPr>
        <p:spPr>
          <a:xfrm>
            <a:off x="871030" y="1656678"/>
            <a:ext cx="8040687" cy="4991771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67000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 kölcsönhatások csoportosítása</a:t>
            </a:r>
          </a:p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(összefoglalás)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979106" y="1812676"/>
            <a:ext cx="7905211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Aft>
                <a:spcPts val="1200"/>
              </a:spcAft>
            </a:pPr>
            <a:r>
              <a:rPr lang="hu-HU" sz="2800" b="1" dirty="0" smtClean="0"/>
              <a:t>A szerkezetváltozás szerint: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3333CC"/>
                </a:solidFill>
              </a:rPr>
              <a:t>fizikai változás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kémiai változás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biológiai változás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hu-HU" altLang="hu-HU" sz="2800" b="1" dirty="0" smtClean="0"/>
              <a:t>A belső energia változása szerint: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400" b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</a:rPr>
              <a:t>exoterm változás:</a:t>
            </a:r>
            <a:r>
              <a:rPr kumimoji="0" lang="hu-HU" altLang="hu-H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u-HU" altLang="hu-H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az anyagok belső energiája csökken,</a:t>
            </a:r>
            <a:r>
              <a:rPr kumimoji="0" lang="hu-HU" altLang="hu-HU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 környezeté nő</a:t>
            </a:r>
            <a:r>
              <a:rPr kumimoji="0" lang="hu-HU" altLang="hu-H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457200" lvl="0" indent="-4572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sz="2400" b="1" dirty="0">
                <a:solidFill>
                  <a:srgbClr val="3333CC"/>
                </a:solidFill>
              </a:rPr>
              <a:t>endoterm változás: </a:t>
            </a:r>
            <a:r>
              <a:rPr lang="hu-HU" altLang="hu-HU" sz="2400" dirty="0"/>
              <a:t>az anyagok belső energiája </a:t>
            </a:r>
            <a:r>
              <a:rPr lang="hu-HU" altLang="hu-HU" sz="2400" dirty="0" smtClean="0"/>
              <a:t>nő, </a:t>
            </a:r>
            <a:r>
              <a:rPr lang="hu-HU" altLang="hu-HU" sz="2400" dirty="0"/>
              <a:t>a környezeté </a:t>
            </a:r>
            <a:r>
              <a:rPr lang="hu-HU" altLang="hu-HU" sz="2400" dirty="0" smtClean="0"/>
              <a:t>csökken</a:t>
            </a:r>
            <a:endParaRPr kumimoji="0" lang="hu-HU" altLang="hu-HU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72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2143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Kísérletek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3" y="1087571"/>
            <a:ext cx="7954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Tanulmányozzuk a víz és az aceton párolgását!</a:t>
            </a:r>
          </a:p>
          <a:p>
            <a:endParaRPr lang="hu-HU" sz="2400" dirty="0" smtClean="0"/>
          </a:p>
          <a:p>
            <a:pPr marL="457200" indent="-457200">
              <a:buAutoNum type="arabicPeriod"/>
            </a:pPr>
            <a:r>
              <a:rPr lang="hu-HU" sz="2400" b="1" dirty="0" smtClean="0"/>
              <a:t>Kísérlet: </a:t>
            </a:r>
            <a:r>
              <a:rPr lang="hu-HU" sz="2400" dirty="0"/>
              <a:t>Cseppentsünk az egyik kézfejükre acetont, a másikra vizet</a:t>
            </a:r>
            <a:r>
              <a:rPr lang="hu-HU" sz="2400" dirty="0" smtClean="0"/>
              <a:t>!</a:t>
            </a:r>
          </a:p>
          <a:p>
            <a:pPr marL="457200" indent="-457200">
              <a:buAutoNum type="arabicPeriod"/>
            </a:pPr>
            <a:endParaRPr lang="hu-HU" sz="2400" dirty="0" smtClean="0"/>
          </a:p>
          <a:p>
            <a:pPr marL="457200" indent="-457200">
              <a:buFontTx/>
              <a:buAutoNum type="arabicPeriod"/>
            </a:pPr>
            <a:r>
              <a:rPr lang="hu-HU" sz="2400" b="1" dirty="0"/>
              <a:t>Tapasztalat: </a:t>
            </a:r>
            <a:r>
              <a:rPr lang="hu-HU" sz="2400" dirty="0"/>
              <a:t>Az acetont hidegebbnek érezzük, mint a vizet. </a:t>
            </a:r>
            <a:endParaRPr lang="hu-HU" sz="2400" dirty="0" smtClean="0"/>
          </a:p>
          <a:p>
            <a:pPr marL="457200" indent="-457200">
              <a:buFontTx/>
              <a:buAutoNum type="arabicPeriod"/>
            </a:pPr>
            <a:endParaRPr lang="hu-HU" sz="2400" b="1" dirty="0" smtClean="0"/>
          </a:p>
          <a:p>
            <a:pPr marL="457200" indent="-457200">
              <a:buAutoNum type="arabicPeriod"/>
            </a:pPr>
            <a:r>
              <a:rPr lang="hu-HU" sz="2400" b="1" dirty="0"/>
              <a:t>Magyarázat: </a:t>
            </a:r>
            <a:r>
              <a:rPr lang="hu-HU" sz="2400" dirty="0" smtClean="0"/>
              <a:t>A párolgás endoterm folyamat. A párolgáshoz energiára van szükség. A szükséges energiát az anyagok a környezetéből veszik fel, úgy, hogy azok lehűlnek</a:t>
            </a:r>
            <a:r>
              <a:rPr lang="hu-HU" sz="2400" dirty="0"/>
              <a:t>. Az aceton gyorsabban párolog mint a </a:t>
            </a:r>
            <a:r>
              <a:rPr lang="hu-HU" sz="2400" dirty="0" smtClean="0"/>
              <a:t>víz, gyorsabban vonja el a hőt a környezetétől </a:t>
            </a:r>
            <a:r>
              <a:rPr lang="pt-BR" sz="2400" dirty="0"/>
              <a:t>(a bőrünktől és a levegőből</a:t>
            </a:r>
            <a:r>
              <a:rPr lang="pt-BR" sz="2400" dirty="0" smtClean="0"/>
              <a:t>)</a:t>
            </a:r>
            <a:r>
              <a:rPr lang="hu-HU" sz="2400" dirty="0" smtClean="0"/>
              <a:t>.</a:t>
            </a:r>
            <a:endParaRPr lang="hu-HU" sz="2400" b="1" dirty="0" smtClean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4927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4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833778" y="2832240"/>
            <a:ext cx="8031797" cy="2796702"/>
          </a:xfrm>
          <a:prstGeom prst="roundRect">
            <a:avLst>
              <a:gd name="adj" fmla="val 831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 kémia tárgya és jelentősége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7726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</a:t>
            </a:r>
            <a:r>
              <a:rPr lang="hu-HU" sz="2400" dirty="0"/>
              <a:t>A természet jelenségeit, változásait a </a:t>
            </a:r>
            <a:r>
              <a:rPr lang="hu-HU" sz="2400" b="1" i="1" dirty="0"/>
              <a:t>természettudományok </a:t>
            </a:r>
            <a:r>
              <a:rPr lang="hu-HU" sz="2400" dirty="0"/>
              <a:t>vizsgálják (</a:t>
            </a:r>
            <a:r>
              <a:rPr lang="hu-HU" sz="2400" dirty="0">
                <a:solidFill>
                  <a:srgbClr val="009900"/>
                </a:solidFill>
              </a:rPr>
              <a:t>biológia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3333CC"/>
                </a:solidFill>
              </a:rPr>
              <a:t>földrajz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FFC000"/>
                </a:solidFill>
              </a:rPr>
              <a:t>fizika</a:t>
            </a:r>
            <a:r>
              <a:rPr lang="hu-HU" sz="2400" dirty="0"/>
              <a:t>, </a:t>
            </a:r>
            <a:r>
              <a:rPr lang="hu-HU" sz="2400" dirty="0">
                <a:solidFill>
                  <a:srgbClr val="FF0000"/>
                </a:solidFill>
              </a:rPr>
              <a:t>kémia</a:t>
            </a:r>
            <a:r>
              <a:rPr lang="hu-HU" sz="2400" dirty="0" smtClean="0"/>
              <a:t>).</a:t>
            </a:r>
          </a:p>
          <a:p>
            <a:endParaRPr lang="hu-HU" sz="2400" b="1" dirty="0" smtClean="0"/>
          </a:p>
          <a:p>
            <a:endParaRPr lang="hu-HU" sz="2400" b="1" dirty="0" smtClean="0"/>
          </a:p>
          <a:p>
            <a:r>
              <a:rPr lang="hu-HU" sz="2400" b="1" dirty="0" smtClean="0"/>
              <a:t>A kémia a természettudományok közé tartozik. </a:t>
            </a:r>
          </a:p>
          <a:p>
            <a:endParaRPr lang="hu-HU" sz="2400" dirty="0" smtClean="0"/>
          </a:p>
          <a:p>
            <a:r>
              <a:rPr lang="hu-HU" sz="2400" b="1" dirty="0" smtClean="0"/>
              <a:t>Mivel foglalkozik a kémia?</a:t>
            </a:r>
          </a:p>
          <a:p>
            <a:r>
              <a:rPr lang="hu-HU" sz="2400" b="1" dirty="0" smtClean="0">
                <a:solidFill>
                  <a:srgbClr val="FF0000"/>
                </a:solidFill>
              </a:rPr>
              <a:t>A kémia az anyagok összetételének, szerkezetének, tulajdonságainak, előállításának, felhasználásának és változásainak a vizsgálatával foglalkozik.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2143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Kísérletek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3" y="846419"/>
            <a:ext cx="79549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Cukor vagy só?</a:t>
            </a:r>
          </a:p>
          <a:p>
            <a:endParaRPr lang="hu-HU" sz="2400" dirty="0" smtClean="0"/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hu-HU" sz="2400" b="1" dirty="0" smtClean="0"/>
              <a:t>Kísérlet: </a:t>
            </a:r>
            <a:r>
              <a:rPr lang="hu-HU" sz="2400" dirty="0"/>
              <a:t>Két számozott kémcsőben fehér porok vannak. A fehér porok egyike cukor, a másik só. Hogyan állapítható meg, hogy melyik kémcsőben melyik anyag van (anélkül, hogy megkóstolnánk őket</a:t>
            </a:r>
            <a:r>
              <a:rPr lang="hu-HU" sz="2400" dirty="0" smtClean="0"/>
              <a:t>)? 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hu-HU" sz="2400" b="1" dirty="0" smtClean="0"/>
              <a:t>Tapasztalat: </a:t>
            </a:r>
            <a:r>
              <a:rPr lang="hu-HU" sz="2400" dirty="0"/>
              <a:t>A só hevítése során nem történik változás. A cukor megbarnul, majd megfeketedik, közben a kémcső falán vízpára csapódik </a:t>
            </a:r>
            <a:r>
              <a:rPr lang="hu-HU" sz="2400" dirty="0" smtClean="0"/>
              <a:t>le.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hu-HU" sz="2400" b="1" dirty="0" smtClean="0"/>
              <a:t>Magyarázat: </a:t>
            </a:r>
            <a:r>
              <a:rPr lang="hu-HU" sz="2400" dirty="0"/>
              <a:t>A só hevítése nem jár sem kémiai, sem fizikai változással. A </a:t>
            </a:r>
            <a:r>
              <a:rPr lang="hu-HU" sz="2400" dirty="0" smtClean="0"/>
              <a:t>cukor </a:t>
            </a:r>
            <a:r>
              <a:rPr lang="hu-HU" sz="2400" dirty="0"/>
              <a:t>hevítés hatására kémiai változáson megy keresztül: cukorból </a:t>
            </a:r>
            <a:r>
              <a:rPr lang="hu-HU" sz="2400" dirty="0" smtClean="0"/>
              <a:t>szén </a:t>
            </a:r>
            <a:r>
              <a:rPr lang="hu-HU" sz="2400" dirty="0"/>
              <a:t>és </a:t>
            </a:r>
            <a:r>
              <a:rPr lang="hu-HU" sz="2400" dirty="0" smtClean="0"/>
              <a:t>vízgőz képződik. A </a:t>
            </a:r>
            <a:r>
              <a:rPr lang="hu-HU" sz="2400" dirty="0"/>
              <a:t>cukor elszenesedése az anyag belső energiája szempontjából endoterm folyamat</a:t>
            </a:r>
            <a:r>
              <a:rPr lang="hu-HU" sz="2400" dirty="0" smtClean="0"/>
              <a:t>.</a:t>
            </a:r>
            <a:endParaRPr lang="hu-HU" sz="2400" b="1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4927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0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390329"/>
            <a:ext cx="80317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Mióta alkalmazzuk a kémiai ismereteket?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/>
              <a:t>Őskor</a:t>
            </a:r>
            <a:r>
              <a:rPr lang="hu-HU" sz="2400" dirty="0" smtClean="0"/>
              <a:t>: tűz, fémek és cserépedények előállítása, főzés, sütés…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/>
              <a:t>Ókor</a:t>
            </a:r>
            <a:r>
              <a:rPr lang="hu-HU" sz="2400" dirty="0" smtClean="0"/>
              <a:t>: üveg, szappan, festékek előállítása, balzsamozás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/>
              <a:t>Középkor</a:t>
            </a:r>
            <a:r>
              <a:rPr lang="hu-HU" sz="2400" dirty="0" smtClean="0"/>
              <a:t>: alkímia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/>
              <a:t>16. század</a:t>
            </a:r>
            <a:r>
              <a:rPr lang="hu-HU" sz="2400" dirty="0" smtClean="0"/>
              <a:t>: </a:t>
            </a:r>
            <a:r>
              <a:rPr lang="hu-HU" sz="2400" dirty="0" err="1" smtClean="0"/>
              <a:t>jatrokémia</a:t>
            </a:r>
            <a:r>
              <a:rPr lang="hu-HU" sz="2400" dirty="0" smtClean="0"/>
              <a:t> („</a:t>
            </a:r>
            <a:r>
              <a:rPr lang="hu-HU" sz="2400" i="1" dirty="0" err="1" smtClean="0"/>
              <a:t>jatro</a:t>
            </a:r>
            <a:r>
              <a:rPr lang="hu-HU" sz="2400" dirty="0" smtClean="0"/>
              <a:t>” = orvosi)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/>
              <a:t>19. század</a:t>
            </a:r>
            <a:r>
              <a:rPr lang="hu-HU" sz="2400" dirty="0" smtClean="0"/>
              <a:t>.: szervetlen és szerves kémia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 smtClean="0"/>
              <a:t>Napjaink</a:t>
            </a:r>
            <a:r>
              <a:rPr lang="hu-HU" sz="2400" dirty="0" smtClean="0"/>
              <a:t>: vegyipar, élelmiszeripar, …</a:t>
            </a:r>
          </a:p>
          <a:p>
            <a:endParaRPr lang="hu-HU" sz="2400" dirty="0"/>
          </a:p>
          <a:p>
            <a:r>
              <a:rPr lang="hu-HU" sz="2400" b="1" dirty="0" smtClean="0"/>
              <a:t>Hol találkozunk a mindennapi élet során a kémiával?</a:t>
            </a:r>
          </a:p>
          <a:p>
            <a:endParaRPr lang="hu-HU" sz="24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 kémia tárgya és jelentősége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487604"/>
            <a:ext cx="75189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</a:t>
            </a:r>
            <a:r>
              <a:rPr lang="hu-HU" sz="2400" b="1" dirty="0"/>
              <a:t>kémia </a:t>
            </a:r>
            <a:r>
              <a:rPr lang="hu-HU" sz="2400" b="1" dirty="0" smtClean="0"/>
              <a:t>a mindennapi életünk nélkülözhetetlen része. </a:t>
            </a:r>
          </a:p>
          <a:p>
            <a:endParaRPr lang="hu-HU" sz="2400" dirty="0" smtClean="0"/>
          </a:p>
          <a:p>
            <a:pPr>
              <a:spcAft>
                <a:spcPts val="1200"/>
              </a:spcAft>
            </a:pPr>
            <a:r>
              <a:rPr lang="hu-HU" sz="2400" b="1" dirty="0" smtClean="0"/>
              <a:t>Milyen veszélyei vannak a kémiának?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balesetek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környezeti károk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háborúk (atombomba, vegyi fegyverek)</a:t>
            </a:r>
          </a:p>
          <a:p>
            <a:endParaRPr lang="hu-HU" sz="2400" dirty="0" smtClean="0"/>
          </a:p>
          <a:p>
            <a:r>
              <a:rPr lang="hu-HU" sz="2400" b="1" dirty="0" smtClean="0"/>
              <a:t>Én mit tehetek ezek elkerülése érdekében?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A kémia tárgya és jelentősége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8" y="956250"/>
            <a:ext cx="8031797" cy="5736380"/>
          </a:xfrm>
          <a:prstGeom prst="roundRect">
            <a:avLst>
              <a:gd name="adj" fmla="val 492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851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Hogyan kísérletezzünk?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31404" y="1126799"/>
            <a:ext cx="795591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4638" indent="-274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1. Kísérletezni csak tanári engedéllyel, a tanár felügyeletével szabad! 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2. Pontosan olvasd el a kísérlet leírását! 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3. Mindig legyen kéznél tiszta törlőrongy!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4. Csak tiszta eszközökkel dolgozz!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5. Vegyszert megkóstolni, és azokhoz kézzel hozzányúlni tilos! 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6. A vegyszerek gőzeit magunk felé legyezve szagoljuk meg! 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7. </a:t>
            </a:r>
            <a:r>
              <a:rPr lang="hu-HU" sz="2000" dirty="0">
                <a:solidFill>
                  <a:srgbClr val="FF0000"/>
                </a:solidFill>
              </a:rPr>
              <a:t>K</a:t>
            </a:r>
            <a:r>
              <a:rPr lang="hu-HU" sz="2000" dirty="0" smtClean="0">
                <a:solidFill>
                  <a:srgbClr val="FF0000"/>
                </a:solidFill>
              </a:rPr>
              <a:t>émcsőben lévő anyagot állandó rázogatás mellett szabad csak melegíteni! 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8. Ha a bőrre maró folyadék kerül, akkor azt először száraz ruhával le kell törölni, majd bő vízzel alaposan le kell mosni! 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9. Ha bármilyen baleset történik, jelzed a tanárnak! 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FF0000"/>
                </a:solidFill>
              </a:rPr>
              <a:t>10. Vegyszert hazavinni TILOS! </a:t>
            </a:r>
            <a:endParaRPr lang="hu-HU" altLang="hu-HU" sz="2000" dirty="0">
              <a:solidFill>
                <a:srgbClr val="FF0000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4927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6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2143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Kísérletek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89190" y="1103255"/>
            <a:ext cx="485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A kísérleteket a füzetbe is írd le!</a:t>
            </a:r>
            <a:endParaRPr lang="en-US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57412" y="1861297"/>
            <a:ext cx="27494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400" dirty="0" smtClean="0"/>
              <a:t>Kísérlet: …</a:t>
            </a:r>
          </a:p>
          <a:p>
            <a:pPr marL="457200" indent="-457200">
              <a:buAutoNum type="arabicPeriod"/>
            </a:pPr>
            <a:endParaRPr lang="hu-HU" sz="2400" dirty="0"/>
          </a:p>
          <a:p>
            <a:pPr marL="457200" indent="-457200">
              <a:buAutoNum type="arabicPeriod"/>
            </a:pPr>
            <a:endParaRPr lang="hu-HU" sz="2400" dirty="0" smtClean="0"/>
          </a:p>
          <a:p>
            <a:pPr marL="457200" indent="-457200">
              <a:buAutoNum type="arabicPeriod"/>
            </a:pPr>
            <a:r>
              <a:rPr lang="hu-HU" sz="2400" dirty="0" smtClean="0"/>
              <a:t>Tapasztalat: …</a:t>
            </a:r>
          </a:p>
          <a:p>
            <a:pPr marL="457200" indent="-457200">
              <a:buAutoNum type="arabicPeriod"/>
            </a:pPr>
            <a:endParaRPr lang="hu-HU" sz="2400" dirty="0"/>
          </a:p>
          <a:p>
            <a:pPr marL="457200" indent="-457200">
              <a:buAutoNum type="arabicPeriod"/>
            </a:pPr>
            <a:endParaRPr lang="hu-HU" sz="2400" dirty="0" smtClean="0"/>
          </a:p>
          <a:p>
            <a:pPr marL="457200" indent="-457200">
              <a:buAutoNum type="arabicPeriod"/>
            </a:pPr>
            <a:r>
              <a:rPr lang="hu-HU" sz="2400" dirty="0" smtClean="0"/>
              <a:t>Magyarázat: …</a:t>
            </a:r>
            <a:endParaRPr lang="en-US" sz="2400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4927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5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2120</Words>
  <Application>Microsoft Office PowerPoint</Application>
  <PresentationFormat>Diavetítés a képernyőre (4:3 oldalarány)</PresentationFormat>
  <Paragraphs>508</Paragraphs>
  <Slides>51</Slides>
  <Notes>39</Notes>
  <HiddenSlides>0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5" baseType="lpstr">
      <vt:lpstr>Alapértelmezett terv</vt:lpstr>
      <vt:lpstr>Office-téma</vt:lpstr>
      <vt:lpstr>1_Office-téma</vt:lpstr>
      <vt:lpstr>CS ChemDraw Drawing</vt:lpstr>
      <vt:lpstr>Kémiai alapismeretek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</dc:creator>
  <cp:lastModifiedBy>F</cp:lastModifiedBy>
  <cp:revision>187</cp:revision>
  <dcterms:created xsi:type="dcterms:W3CDTF">2013-08-15T20:21:11Z</dcterms:created>
  <dcterms:modified xsi:type="dcterms:W3CDTF">2015-09-01T20:16:27Z</dcterms:modified>
</cp:coreProperties>
</file>