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2"/>
  </p:notesMasterIdLst>
  <p:sldIdLst>
    <p:sldId id="564" r:id="rId3"/>
    <p:sldId id="360" r:id="rId4"/>
    <p:sldId id="376" r:id="rId5"/>
    <p:sldId id="378" r:id="rId6"/>
    <p:sldId id="375" r:id="rId7"/>
    <p:sldId id="374" r:id="rId8"/>
    <p:sldId id="361" r:id="rId9"/>
    <p:sldId id="565" r:id="rId10"/>
    <p:sldId id="382" r:id="rId11"/>
    <p:sldId id="383" r:id="rId12"/>
    <p:sldId id="381" r:id="rId13"/>
    <p:sldId id="384" r:id="rId14"/>
    <p:sldId id="392" r:id="rId15"/>
    <p:sldId id="393" r:id="rId16"/>
    <p:sldId id="395" r:id="rId17"/>
    <p:sldId id="386" r:id="rId18"/>
    <p:sldId id="390" r:id="rId19"/>
    <p:sldId id="391" r:id="rId20"/>
    <p:sldId id="389" r:id="rId21"/>
    <p:sldId id="373" r:id="rId22"/>
    <p:sldId id="38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9" r:id="rId34"/>
    <p:sldId id="421" r:id="rId35"/>
    <p:sldId id="423" r:id="rId36"/>
    <p:sldId id="377" r:id="rId37"/>
    <p:sldId id="363" r:id="rId38"/>
    <p:sldId id="424" r:id="rId39"/>
    <p:sldId id="427" r:id="rId40"/>
    <p:sldId id="428" r:id="rId41"/>
    <p:sldId id="433" r:id="rId42"/>
    <p:sldId id="432" r:id="rId43"/>
    <p:sldId id="429" r:id="rId44"/>
    <p:sldId id="365" r:id="rId45"/>
    <p:sldId id="436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2" r:id="rId54"/>
    <p:sldId id="454" r:id="rId55"/>
    <p:sldId id="453" r:id="rId56"/>
    <p:sldId id="366" r:id="rId57"/>
    <p:sldId id="456" r:id="rId58"/>
    <p:sldId id="462" r:id="rId59"/>
    <p:sldId id="463" r:id="rId60"/>
    <p:sldId id="465" r:id="rId61"/>
    <p:sldId id="466" r:id="rId62"/>
    <p:sldId id="467" r:id="rId63"/>
    <p:sldId id="469" r:id="rId64"/>
    <p:sldId id="443" r:id="rId65"/>
    <p:sldId id="435" r:id="rId66"/>
    <p:sldId id="437" r:id="rId67"/>
    <p:sldId id="470" r:id="rId68"/>
    <p:sldId id="471" r:id="rId69"/>
    <p:sldId id="438" r:id="rId70"/>
    <p:sldId id="439" r:id="rId71"/>
    <p:sldId id="441" r:id="rId72"/>
    <p:sldId id="442" r:id="rId73"/>
    <p:sldId id="440" r:id="rId74"/>
    <p:sldId id="367" r:id="rId75"/>
    <p:sldId id="473" r:id="rId76"/>
    <p:sldId id="477" r:id="rId77"/>
    <p:sldId id="479" r:id="rId78"/>
    <p:sldId id="484" r:id="rId79"/>
    <p:sldId id="480" r:id="rId80"/>
    <p:sldId id="481" r:id="rId81"/>
    <p:sldId id="482" r:id="rId82"/>
    <p:sldId id="488" r:id="rId83"/>
    <p:sldId id="485" r:id="rId84"/>
    <p:sldId id="486" r:id="rId85"/>
    <p:sldId id="489" r:id="rId86"/>
    <p:sldId id="487" r:id="rId87"/>
    <p:sldId id="501" r:id="rId88"/>
    <p:sldId id="495" r:id="rId89"/>
    <p:sldId id="494" r:id="rId90"/>
    <p:sldId id="491" r:id="rId91"/>
    <p:sldId id="496" r:id="rId92"/>
    <p:sldId id="368" r:id="rId93"/>
    <p:sldId id="500" r:id="rId94"/>
    <p:sldId id="502" r:id="rId95"/>
    <p:sldId id="534" r:id="rId96"/>
    <p:sldId id="504" r:id="rId97"/>
    <p:sldId id="506" r:id="rId98"/>
    <p:sldId id="503" r:id="rId99"/>
    <p:sldId id="493" r:id="rId100"/>
    <p:sldId id="524" r:id="rId101"/>
    <p:sldId id="523" r:id="rId102"/>
    <p:sldId id="522" r:id="rId103"/>
    <p:sldId id="525" r:id="rId104"/>
    <p:sldId id="518" r:id="rId105"/>
    <p:sldId id="520" r:id="rId106"/>
    <p:sldId id="521" r:id="rId107"/>
    <p:sldId id="526" r:id="rId108"/>
    <p:sldId id="567" r:id="rId109"/>
    <p:sldId id="527" r:id="rId110"/>
    <p:sldId id="529" r:id="rId111"/>
    <p:sldId id="528" r:id="rId112"/>
    <p:sldId id="370" r:id="rId113"/>
    <p:sldId id="535" r:id="rId114"/>
    <p:sldId id="536" r:id="rId115"/>
    <p:sldId id="537" r:id="rId116"/>
    <p:sldId id="539" r:id="rId117"/>
    <p:sldId id="540" r:id="rId118"/>
    <p:sldId id="555" r:id="rId119"/>
    <p:sldId id="549" r:id="rId120"/>
    <p:sldId id="566" r:id="rId1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99"/>
    <a:srgbClr val="009999"/>
    <a:srgbClr val="669900"/>
    <a:srgbClr val="99CC00"/>
    <a:srgbClr val="BEE116"/>
    <a:srgbClr val="E9E6A0"/>
    <a:srgbClr val="DDF99F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18" autoAdjust="0"/>
  </p:normalViewPr>
  <p:slideViewPr>
    <p:cSldViewPr snapToGrid="0">
      <p:cViewPr varScale="1">
        <p:scale>
          <a:sx n="65" d="100"/>
          <a:sy n="65" d="100"/>
        </p:scale>
        <p:origin x="1536" y="66"/>
      </p:cViewPr>
      <p:guideLst>
        <p:guide orient="horz" pos="219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D531B-EF0E-47DF-A590-EEDCBEC8F5E5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5C3E-0D29-4A9A-83DF-B8326D319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 smtClean="0"/>
              <a:t>CO2 előállítása és égésének vizsgálata: LKK. 4.88, 4.89., 3.25.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u="none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5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5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5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3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3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(citrom, ecet, stb. is lehet)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5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7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5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4EB9-954C-4474-8865-39DB077011DF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0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119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[3] O2 előállítása és égésének vizsgálata: LKK. 4.54. és 4.56.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[4] CO2 előállítása és égésének vizsgálata: LKK. 4.88, 4.89., 3.25.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O2 előállítása és égésének vizsgálata: LKK. 4.54. és 4.56.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CO2 előállítása és égésének vizsgálata: LKK. 4.88, 4.89., 3.25.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O2 előállítása és égésének vizsgálata: LKK. 4.54. és 4.56.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CO2 előállítása és égésének vizsgálata: LKK. 4.88, 4.89., 3.25.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 smtClean="0"/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N2 előállítása: LKK. 4.71.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N2 előállítása: LKK. 4.71.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N2 előállítása: LKK. 4.71.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5C3E-0D29-4A9A-83DF-B8326D3199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9D2E1-2729-4434-9BB3-280AE74580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07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2191-EEFE-4AAE-997C-00ECB68C13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812A-1854-4C12-BD28-2E44D783E7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528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4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86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85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53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10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3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9063-EAA7-4B4F-A5F5-1564B0DE1D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5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45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2015.10.04.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28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722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87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6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89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C4E8-1D0F-4873-81ED-5CB73AD3D7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11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744B-F4D3-4CB5-9F88-F27F3BC9C4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13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E453-7B7B-4854-B68E-160F542302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90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4ED2-C934-4937-BC3E-8CFF9206F3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32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DF62-4C86-4886-B6AC-49FCC71D43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7A93-B077-4E82-A5E3-2564E531E3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03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8E79-E2D6-452D-8B4F-F12F889F2B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13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EDD082-E1C2-46DB-BD5A-062BCB6A44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2015.10.04.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hyperlink" Target="http://www.uni-miskolc.hu/home/web/wwwkoh/www/hun/kemiai_int/kollegak/j_lakatos/2011/5_gyakorla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://gyereketeto.hu/tanulas/otletek-szunidore-5-nap-kemiai-joj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gyereketeto.hu/tanulas/otletek-szunidore-5-nap-kemiai-jojo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aweb.hu/course/kemia_7/jpg_big/keplet_06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5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8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0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488832" cy="1440160"/>
          </a:xfrm>
        </p:spPr>
        <p:txBody>
          <a:bodyPr/>
          <a:lstStyle/>
          <a:p>
            <a:r>
              <a:rPr lang="hu-HU" dirty="0" smtClean="0"/>
              <a:t>A minket körülvevő anyagok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53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9" y="1264029"/>
            <a:ext cx="5948021" cy="2164971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levegőszennyezés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489700"/>
            <a:ext cx="5926485" cy="241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/>
              <a:t> </a:t>
            </a:r>
            <a:r>
              <a:rPr lang="hu-HU" sz="2800" b="1" dirty="0" smtClean="0"/>
              <a:t>A gépjárművek légszennyezése: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benzingőz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városi szmog képződése</a:t>
            </a:r>
          </a:p>
          <a:p>
            <a:pPr>
              <a:lnSpc>
                <a:spcPct val="150000"/>
              </a:lnSpc>
            </a:pPr>
            <a:endParaRPr lang="hu-HU" sz="28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76" y="1973113"/>
            <a:ext cx="2160000" cy="145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4859" r="9514" b="12450"/>
          <a:stretch/>
        </p:blipFill>
        <p:spPr bwMode="auto">
          <a:xfrm>
            <a:off x="6896448" y="156341"/>
            <a:ext cx="2160000" cy="155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8466" y="1113208"/>
            <a:ext cx="7907520" cy="3143482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vizes oldatok kémhatása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264614"/>
            <a:ext cx="7385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A laboratóriumban található legfontosabb savas kémhatású oldatok: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22362" y="2094952"/>
            <a:ext cx="6523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sósavoldat (</a:t>
            </a:r>
            <a:r>
              <a:rPr lang="hu-HU" sz="2800" dirty="0" err="1" smtClean="0"/>
              <a:t>HCl-oldat</a:t>
            </a:r>
            <a:r>
              <a:rPr lang="hu-HU" sz="28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kénsavoldat (H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SO</a:t>
            </a:r>
            <a:r>
              <a:rPr lang="hu-HU" sz="2800" baseline="-25000" dirty="0" smtClean="0"/>
              <a:t>4</a:t>
            </a:r>
            <a:r>
              <a:rPr lang="hu-HU" sz="2800" dirty="0" smtClean="0"/>
              <a:t>-oldat)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salétromsavoldat (HNO</a:t>
            </a:r>
            <a:r>
              <a:rPr lang="hu-HU" sz="2800" baseline="-25000" dirty="0" smtClean="0"/>
              <a:t>3</a:t>
            </a:r>
            <a:r>
              <a:rPr lang="hu-HU" sz="2800" dirty="0" smtClean="0"/>
              <a:t>-oldat)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173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968466" y="1113208"/>
            <a:ext cx="7907520" cy="5177233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vizes oldatok kémhatása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803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Ismerünk </a:t>
            </a:r>
            <a:r>
              <a:rPr lang="hu-HU" sz="2800" b="1" i="1" dirty="0" smtClean="0">
                <a:solidFill>
                  <a:srgbClr val="FF0000"/>
                </a:solidFill>
              </a:rPr>
              <a:t>lúgos kémhatású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smtClean="0"/>
              <a:t>oldatokat is…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59441" y="1711308"/>
            <a:ext cx="76958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szappan oldat</a:t>
            </a:r>
            <a:endParaRPr lang="hu-HU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lefolyó tisztító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/>
              <a:t>hypo</a:t>
            </a:r>
            <a:endParaRPr lang="hu-HU" sz="28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969962" y="4023664"/>
            <a:ext cx="8031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A laboratóriumban található legfontosabb lúgoldatok: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22362" y="4854002"/>
            <a:ext cx="652391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nátrium-hidroxidoldat (</a:t>
            </a:r>
            <a:r>
              <a:rPr lang="hu-HU" sz="2800" dirty="0" err="1" smtClean="0"/>
              <a:t>NaOH-oldat</a:t>
            </a:r>
            <a:r>
              <a:rPr lang="hu-HU" sz="28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ammóniaoldat (NH</a:t>
            </a:r>
            <a:r>
              <a:rPr lang="hu-HU" sz="2800" baseline="-25000" dirty="0" smtClean="0"/>
              <a:t>3</a:t>
            </a:r>
            <a:r>
              <a:rPr lang="hu-HU" sz="2800" dirty="0" smtClean="0"/>
              <a:t>-oldat)</a:t>
            </a:r>
          </a:p>
        </p:txBody>
      </p:sp>
    </p:spTree>
    <p:extLst>
      <p:ext uri="{BB962C8B-B14F-4D97-AF65-F5344CB8AC3E}">
        <p14:creationId xmlns:p14="http://schemas.microsoft.com/office/powerpoint/2010/main" val="259951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968466" y="1113208"/>
            <a:ext cx="4675578" cy="3253840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vizes oldatok kémhatása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803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A vizes oldatok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38630" y="1984604"/>
            <a:ext cx="4105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semleges,</a:t>
            </a:r>
            <a:endParaRPr lang="hu-HU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vagy savas,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FF0000"/>
                </a:solidFill>
              </a:rPr>
              <a:t>vagy lúgos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76036" y="3592722"/>
            <a:ext cx="528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kémhatásúak lehetnek. 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3" y="1529019"/>
            <a:ext cx="79549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Kísérlet: </a:t>
            </a:r>
          </a:p>
          <a:p>
            <a:r>
              <a:rPr lang="hu-HU" sz="2800" dirty="0" smtClean="0"/>
              <a:t>Mártsunk desztillált vízbe, sósavoldatba és ammóniaoldatba </a:t>
            </a:r>
            <a:r>
              <a:rPr lang="hu-HU" sz="2800" i="1" dirty="0" smtClean="0"/>
              <a:t>univerzális indikátorpapírt</a:t>
            </a:r>
            <a:r>
              <a:rPr lang="hu-HU" sz="2800" dirty="0" smtClean="0"/>
              <a:t>. </a:t>
            </a:r>
          </a:p>
          <a:p>
            <a:endParaRPr lang="hu-HU" sz="2800" b="1" dirty="0" smtClean="0"/>
          </a:p>
          <a:p>
            <a:r>
              <a:rPr lang="hu-HU" sz="2800" b="1" dirty="0" smtClean="0"/>
              <a:t>Tapasztalat: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desztillált víz esetében nem tapasztalunk színváltozást (sárgás-zöldes színű marad).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savas oldatok esetében az </a:t>
            </a:r>
            <a:r>
              <a:rPr lang="hu-HU" sz="2800" i="1" dirty="0" smtClean="0"/>
              <a:t>univerzális indikátorpapír</a:t>
            </a:r>
            <a:r>
              <a:rPr lang="hu-HU" sz="2800" dirty="0" smtClean="0"/>
              <a:t> </a:t>
            </a:r>
            <a:r>
              <a:rPr lang="hu-HU" sz="2800" dirty="0" smtClean="0">
                <a:solidFill>
                  <a:srgbClr val="FF0000"/>
                </a:solidFill>
              </a:rPr>
              <a:t>piros</a:t>
            </a:r>
            <a:r>
              <a:rPr lang="hu-HU" sz="2800" dirty="0" smtClean="0"/>
              <a:t> színű lesz, az ammóniaoldat esetében </a:t>
            </a:r>
            <a:r>
              <a:rPr lang="hu-HU" sz="2800" dirty="0" smtClean="0">
                <a:solidFill>
                  <a:srgbClr val="3333CC"/>
                </a:solidFill>
              </a:rPr>
              <a:t>kék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4" y="371475"/>
            <a:ext cx="71666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Láthatóvá tehető-e az anyagok kémhatása </a:t>
            </a:r>
            <a:r>
              <a:rPr lang="hu-HU" altLang="hu-HU" sz="2000" b="1" dirty="0" smtClean="0">
                <a:solidFill>
                  <a:srgbClr val="3333CC"/>
                </a:solidFill>
              </a:rPr>
              <a:t>(savassága, lúgossága)</a:t>
            </a:r>
            <a:r>
              <a:rPr lang="hu-HU" altLang="hu-HU" sz="3600" b="1" dirty="0" smtClean="0">
                <a:solidFill>
                  <a:srgbClr val="3333CC"/>
                </a:solidFill>
              </a:rPr>
              <a:t>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64703" y="6080133"/>
            <a:ext cx="795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</a:t>
            </a:r>
            <a:r>
              <a:rPr lang="hu-HU" sz="2000" dirty="0" smtClean="0"/>
              <a:t>iért változik meg a tea színe ha citromlevet adunk hozzá?</a:t>
            </a:r>
            <a:endParaRPr lang="hu-HU" sz="20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968466" y="1113208"/>
            <a:ext cx="7907520" cy="5508309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3" y="1260997"/>
            <a:ext cx="795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Az </a:t>
            </a:r>
            <a:r>
              <a:rPr lang="hu-HU" sz="2800" b="1" dirty="0" smtClean="0">
                <a:solidFill>
                  <a:srgbClr val="FF0000"/>
                </a:solidFill>
              </a:rPr>
              <a:t>indikátor</a:t>
            </a:r>
            <a:r>
              <a:rPr lang="hu-HU" sz="2800" b="1" dirty="0" smtClean="0"/>
              <a:t>ok olyan anyagok, amelyek </a:t>
            </a:r>
            <a:r>
              <a:rPr lang="hu-HU" sz="2800" b="1" dirty="0" smtClean="0">
                <a:solidFill>
                  <a:srgbClr val="FF0000"/>
                </a:solidFill>
              </a:rPr>
              <a:t>színváltozással jelzik </a:t>
            </a:r>
            <a:r>
              <a:rPr lang="hu-HU" sz="2800" b="1" dirty="0" smtClean="0"/>
              <a:t>az oldat </a:t>
            </a:r>
            <a:r>
              <a:rPr lang="hu-HU" sz="2800" b="1" i="1" dirty="0" smtClean="0">
                <a:solidFill>
                  <a:srgbClr val="3333CC"/>
                </a:solidFill>
              </a:rPr>
              <a:t>kémhatását</a:t>
            </a:r>
            <a:r>
              <a:rPr lang="hu-HU" sz="2800" b="1" dirty="0" smtClean="0"/>
              <a:t>.</a:t>
            </a:r>
            <a:endParaRPr lang="hu-HU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4" y="371475"/>
            <a:ext cx="62294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Sav-bázis indikátorok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64704" y="2920307"/>
            <a:ext cx="62294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Laboratóriumi indikátorok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64703" y="3699467"/>
            <a:ext cx="6019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univerzális indikátorpapír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lakmusz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fenolftalein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/>
              <a:t>metilnarancs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118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4" y="371475"/>
            <a:ext cx="7969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Természetes eredetű indikátorok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69963" y="1264614"/>
            <a:ext cx="5525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/>
              <a:t>meggylé</a:t>
            </a:r>
            <a:endParaRPr lang="hu-H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vörös káposzta leve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lila hagyma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tea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cékla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virágszirmok színanyagai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084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209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Milyen színűek az indikátorok?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69963" y="1296195"/>
            <a:ext cx="7954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Kísérlet: </a:t>
            </a:r>
          </a:p>
          <a:p>
            <a:r>
              <a:rPr lang="hu-HU" sz="2400" dirty="0" smtClean="0"/>
              <a:t>Három kémcsőbe kevés </a:t>
            </a:r>
            <a:r>
              <a:rPr lang="hu-HU" sz="2400" dirty="0" err="1" smtClean="0"/>
              <a:t>HCl-oldatot</a:t>
            </a:r>
            <a:r>
              <a:rPr lang="hu-HU" sz="2400" dirty="0" smtClean="0"/>
              <a:t> öntünk, három kémcsőbe pedig </a:t>
            </a:r>
            <a:r>
              <a:rPr lang="hu-HU" sz="2400" dirty="0" err="1" smtClean="0"/>
              <a:t>NaOH-oldatot</a:t>
            </a:r>
            <a:r>
              <a:rPr lang="hu-HU" sz="2400" dirty="0" smtClean="0"/>
              <a:t>. </a:t>
            </a:r>
          </a:p>
          <a:p>
            <a:r>
              <a:rPr lang="hu-HU" sz="2400" dirty="0" smtClean="0"/>
              <a:t>A kémcsövekbe rendre lakmuszt, fenolftaleint és univerzális indikátort cseppentünk. 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Tapasztalat: 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06946"/>
              </p:ext>
            </p:extLst>
          </p:nvPr>
        </p:nvGraphicFramePr>
        <p:xfrm>
          <a:off x="1142694" y="4180529"/>
          <a:ext cx="6456285" cy="21945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6630"/>
                <a:gridCol w="2286000"/>
                <a:gridCol w="244365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savas közeg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lúgos közeg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lakmusz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piros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kék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fenolftalein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színtelen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lila</a:t>
                      </a:r>
                      <a:r>
                        <a:rPr lang="hu-HU" sz="2400" baseline="0" dirty="0" smtClean="0"/>
                        <a:t> (rózsaszín)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univerzális indikátor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piros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kék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8466" y="1571804"/>
            <a:ext cx="7907520" cy="5160072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3" y="1579801"/>
            <a:ext cx="795496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i="1" dirty="0" smtClean="0"/>
              <a:t>kémhatás</a:t>
            </a:r>
            <a:r>
              <a:rPr lang="hu-HU" sz="2400" dirty="0" smtClean="0"/>
              <a:t> a vizes oldatok egyik jellemző tulajdonsága.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kémhatást </a:t>
            </a:r>
            <a:r>
              <a:rPr lang="hu-HU" sz="2400" b="1" i="1" dirty="0" err="1" smtClean="0">
                <a:solidFill>
                  <a:srgbClr val="FF0000"/>
                </a:solidFill>
              </a:rPr>
              <a:t>pH</a:t>
            </a:r>
            <a:r>
              <a:rPr lang="hu-HU" sz="2400" dirty="0" err="1" smtClean="0"/>
              <a:t>-val</a:t>
            </a:r>
            <a:r>
              <a:rPr lang="hu-HU" sz="2400" dirty="0" smtClean="0"/>
              <a:t> jellemezzük.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közönséges oldatok </a:t>
            </a:r>
            <a:r>
              <a:rPr lang="hu-HU" sz="2400" b="1" i="1" dirty="0">
                <a:solidFill>
                  <a:srgbClr val="FF0000"/>
                </a:solidFill>
              </a:rPr>
              <a:t>pH</a:t>
            </a:r>
            <a:r>
              <a:rPr lang="hu-HU" sz="2400" dirty="0"/>
              <a:t>-ját </a:t>
            </a:r>
            <a:r>
              <a:rPr lang="hu-HU" sz="2400" b="1" dirty="0">
                <a:solidFill>
                  <a:srgbClr val="3333CC"/>
                </a:solidFill>
              </a:rPr>
              <a:t>0-14</a:t>
            </a:r>
            <a:r>
              <a:rPr lang="hu-HU" sz="2400" dirty="0"/>
              <a:t>-ig </a:t>
            </a:r>
            <a:r>
              <a:rPr lang="hu-HU" sz="2400" dirty="0" smtClean="0"/>
              <a:t>terjedő skálán ábrázoljuk: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semleges oldatok pH-ja 7, a savasoké 7-nél kisebb, a lúgosaké 7-nél nagyobb.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4" y="371475"/>
            <a:ext cx="60456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Hogyan mérhetjük az anyagok kémhatását?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05319" y="3895644"/>
            <a:ext cx="7656844" cy="1908297"/>
            <a:chOff x="1105319" y="3709668"/>
            <a:chExt cx="7656844" cy="1908297"/>
          </a:xfrm>
        </p:grpSpPr>
        <p:sp>
          <p:nvSpPr>
            <p:cNvPr id="10" name="Téglalap 9"/>
            <p:cNvSpPr/>
            <p:nvPr/>
          </p:nvSpPr>
          <p:spPr>
            <a:xfrm>
              <a:off x="1105319" y="3740150"/>
              <a:ext cx="7656844" cy="18650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" name="Csoportba foglalás 10"/>
            <p:cNvGrpSpPr/>
            <p:nvPr/>
          </p:nvGrpSpPr>
          <p:grpSpPr>
            <a:xfrm>
              <a:off x="1666997" y="3709668"/>
              <a:ext cx="5883259" cy="1908297"/>
              <a:chOff x="1666997" y="2483812"/>
              <a:chExt cx="5883259" cy="1908297"/>
            </a:xfrm>
          </p:grpSpPr>
          <p:grpSp>
            <p:nvGrpSpPr>
              <p:cNvPr id="12" name="Csoportba foglalás 11"/>
              <p:cNvGrpSpPr>
                <a:grpSpLocks noChangeAspect="1"/>
              </p:cNvGrpSpPr>
              <p:nvPr/>
            </p:nvGrpSpPr>
            <p:grpSpPr>
              <a:xfrm>
                <a:off x="2130251" y="3210950"/>
                <a:ext cx="5391758" cy="735691"/>
                <a:chOff x="231109" y="3021692"/>
                <a:chExt cx="5968727" cy="814417"/>
              </a:xfrm>
            </p:grpSpPr>
            <p:sp>
              <p:nvSpPr>
                <p:cNvPr id="32" name="Téglalap 31"/>
                <p:cNvSpPr/>
                <p:nvPr/>
              </p:nvSpPr>
              <p:spPr>
                <a:xfrm>
                  <a:off x="231110" y="3021693"/>
                  <a:ext cx="366765" cy="718457"/>
                </a:xfrm>
                <a:prstGeom prst="rect">
                  <a:avLst/>
                </a:prstGeom>
                <a:solidFill>
                  <a:srgbClr val="A50021"/>
                </a:solidFill>
                <a:ln>
                  <a:solidFill>
                    <a:srgbClr val="A500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" name="Téglalap 32"/>
                <p:cNvSpPr/>
                <p:nvPr/>
              </p:nvSpPr>
              <p:spPr>
                <a:xfrm>
                  <a:off x="1093594" y="3021693"/>
                  <a:ext cx="366765" cy="718457"/>
                </a:xfrm>
                <a:prstGeom prst="rect">
                  <a:avLst/>
                </a:prstGeom>
                <a:solidFill>
                  <a:srgbClr val="FF3300"/>
                </a:solidFill>
                <a:ln>
                  <a:solidFill>
                    <a:srgbClr val="FF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" name="Téglalap 33"/>
                <p:cNvSpPr/>
                <p:nvPr/>
              </p:nvSpPr>
              <p:spPr>
                <a:xfrm>
                  <a:off x="1951053" y="3021693"/>
                  <a:ext cx="366765" cy="718457"/>
                </a:xfrm>
                <a:prstGeom prst="rect">
                  <a:avLst/>
                </a:prstGeom>
                <a:solidFill>
                  <a:srgbClr val="FF9966"/>
                </a:solidFill>
                <a:ln>
                  <a:solidFill>
                    <a:srgbClr val="FF99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" name="Téglalap 34"/>
                <p:cNvSpPr/>
                <p:nvPr/>
              </p:nvSpPr>
              <p:spPr>
                <a:xfrm>
                  <a:off x="2805163" y="3021693"/>
                  <a:ext cx="366765" cy="718457"/>
                </a:xfrm>
                <a:prstGeom prst="rect">
                  <a:avLst/>
                </a:prstGeom>
                <a:solidFill>
                  <a:srgbClr val="FFCC66"/>
                </a:solidFill>
                <a:ln>
                  <a:solidFill>
                    <a:srgbClr val="FFCC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Téglalap 35"/>
                <p:cNvSpPr/>
                <p:nvPr/>
              </p:nvSpPr>
              <p:spPr>
                <a:xfrm>
                  <a:off x="3671471" y="3021693"/>
                  <a:ext cx="366766" cy="718457"/>
                </a:xfrm>
                <a:prstGeom prst="rect">
                  <a:avLst/>
                </a:prstGeom>
                <a:solidFill>
                  <a:srgbClr val="99CC00"/>
                </a:solidFill>
                <a:ln>
                  <a:solidFill>
                    <a:srgbClr val="99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Téglalap 36"/>
                <p:cNvSpPr/>
                <p:nvPr/>
              </p:nvSpPr>
              <p:spPr>
                <a:xfrm>
                  <a:off x="4503334" y="3021693"/>
                  <a:ext cx="366765" cy="718457"/>
                </a:xfrm>
                <a:prstGeom prst="rect">
                  <a:avLst/>
                </a:prstGeom>
                <a:solidFill>
                  <a:srgbClr val="009999"/>
                </a:solidFill>
                <a:ln>
                  <a:solidFill>
                    <a:srgbClr val="00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Téglalap 37"/>
                <p:cNvSpPr/>
                <p:nvPr/>
              </p:nvSpPr>
              <p:spPr>
                <a:xfrm>
                  <a:off x="5367492" y="3021693"/>
                  <a:ext cx="366765" cy="718457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9" name="Téglalap 38"/>
                <p:cNvSpPr/>
                <p:nvPr/>
              </p:nvSpPr>
              <p:spPr>
                <a:xfrm>
                  <a:off x="667371" y="3021693"/>
                  <a:ext cx="366765" cy="718457"/>
                </a:xfrm>
                <a:prstGeom prst="rect">
                  <a:avLst/>
                </a:prstGeom>
                <a:solidFill>
                  <a:srgbClr val="CC0000"/>
                </a:solidFill>
                <a:ln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" name="Téglalap 39"/>
                <p:cNvSpPr/>
                <p:nvPr/>
              </p:nvSpPr>
              <p:spPr>
                <a:xfrm>
                  <a:off x="2387314" y="3021693"/>
                  <a:ext cx="366765" cy="71845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" name="Téglalap 40"/>
                <p:cNvSpPr/>
                <p:nvPr/>
              </p:nvSpPr>
              <p:spPr>
                <a:xfrm>
                  <a:off x="3231376" y="3021693"/>
                  <a:ext cx="366765" cy="718457"/>
                </a:xfrm>
                <a:prstGeom prst="rect">
                  <a:avLst/>
                </a:prstGeom>
                <a:solidFill>
                  <a:srgbClr val="E9E6A0"/>
                </a:solidFill>
                <a:ln>
                  <a:solidFill>
                    <a:srgbClr val="E9E6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" name="Téglalap 41"/>
                <p:cNvSpPr/>
                <p:nvPr/>
              </p:nvSpPr>
              <p:spPr>
                <a:xfrm>
                  <a:off x="4085485" y="3021693"/>
                  <a:ext cx="366765" cy="718457"/>
                </a:xfrm>
                <a:prstGeom prst="rect">
                  <a:avLst/>
                </a:prstGeom>
                <a:solidFill>
                  <a:srgbClr val="669900"/>
                </a:solidFill>
                <a:ln>
                  <a:solidFill>
                    <a:srgbClr val="66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" name="Téglalap 42"/>
                <p:cNvSpPr/>
                <p:nvPr/>
              </p:nvSpPr>
              <p:spPr>
                <a:xfrm>
                  <a:off x="4939595" y="3021693"/>
                  <a:ext cx="366765" cy="718457"/>
                </a:xfrm>
                <a:prstGeom prst="rect">
                  <a:avLst/>
                </a:prstGeom>
                <a:solidFill>
                  <a:srgbClr val="006699"/>
                </a:solidFill>
                <a:ln>
                  <a:solidFill>
                    <a:srgbClr val="0066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" name="Téglalap 43"/>
                <p:cNvSpPr/>
                <p:nvPr/>
              </p:nvSpPr>
              <p:spPr>
                <a:xfrm>
                  <a:off x="5803753" y="3021693"/>
                  <a:ext cx="366765" cy="718457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" name="Téglalap 44"/>
                <p:cNvSpPr/>
                <p:nvPr/>
              </p:nvSpPr>
              <p:spPr>
                <a:xfrm>
                  <a:off x="1513110" y="3021692"/>
                  <a:ext cx="366765" cy="718457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" name="Téglalap 45"/>
                <p:cNvSpPr/>
                <p:nvPr/>
              </p:nvSpPr>
              <p:spPr>
                <a:xfrm>
                  <a:off x="231109" y="3790390"/>
                  <a:ext cx="5968727" cy="45719"/>
                </a:xfrm>
                <a:prstGeom prst="rect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3" name="Szövegdoboz 12"/>
              <p:cNvSpPr txBox="1"/>
              <p:nvPr/>
            </p:nvSpPr>
            <p:spPr>
              <a:xfrm>
                <a:off x="4031952" y="2483812"/>
                <a:ext cx="1172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semleges</a:t>
                </a:r>
                <a:endParaRPr lang="en-US" dirty="0"/>
              </a:p>
            </p:txBody>
          </p:sp>
          <p:sp>
            <p:nvSpPr>
              <p:cNvPr id="14" name="Szövegdoboz 13"/>
              <p:cNvSpPr txBox="1"/>
              <p:nvPr/>
            </p:nvSpPr>
            <p:spPr>
              <a:xfrm>
                <a:off x="2818288" y="2781902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savas</a:t>
                </a:r>
                <a:endParaRPr lang="en-US" dirty="0"/>
              </a:p>
            </p:txBody>
          </p:sp>
          <p:sp>
            <p:nvSpPr>
              <p:cNvPr id="15" name="Szövegdoboz 14"/>
              <p:cNvSpPr txBox="1"/>
              <p:nvPr/>
            </p:nvSpPr>
            <p:spPr>
              <a:xfrm>
                <a:off x="5652081" y="2791856"/>
                <a:ext cx="7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lúgos</a:t>
                </a:r>
                <a:endParaRPr lang="en-US" dirty="0"/>
              </a:p>
            </p:txBody>
          </p:sp>
          <p:cxnSp>
            <p:nvCxnSpPr>
              <p:cNvPr id="16" name="Egyenes összekötő 15"/>
              <p:cNvCxnSpPr/>
              <p:nvPr/>
            </p:nvCxnSpPr>
            <p:spPr>
              <a:xfrm flipV="1">
                <a:off x="4621139" y="2845992"/>
                <a:ext cx="0" cy="105934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zövegdoboz 16"/>
              <p:cNvSpPr txBox="1"/>
              <p:nvPr/>
            </p:nvSpPr>
            <p:spPr>
              <a:xfrm>
                <a:off x="3700948" y="400156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5</a:t>
                </a:r>
                <a:endParaRPr lang="hu-HU" dirty="0"/>
              </a:p>
            </p:txBody>
          </p:sp>
          <p:sp>
            <p:nvSpPr>
              <p:cNvPr id="18" name="Szövegdoboz 17"/>
              <p:cNvSpPr txBox="1"/>
              <p:nvPr/>
            </p:nvSpPr>
            <p:spPr>
              <a:xfrm>
                <a:off x="2120449" y="400816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1</a:t>
                </a:r>
                <a:endParaRPr lang="hu-HU" dirty="0"/>
              </a:p>
            </p:txBody>
          </p:sp>
          <p:sp>
            <p:nvSpPr>
              <p:cNvPr id="19" name="Szövegdoboz 18"/>
              <p:cNvSpPr txBox="1"/>
              <p:nvPr/>
            </p:nvSpPr>
            <p:spPr>
              <a:xfrm>
                <a:off x="2526695" y="400748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2</a:t>
                </a:r>
                <a:endParaRPr lang="hu-HU" dirty="0"/>
              </a:p>
            </p:txBody>
          </p:sp>
          <p:sp>
            <p:nvSpPr>
              <p:cNvPr id="20" name="Szövegdoboz 19"/>
              <p:cNvSpPr txBox="1"/>
              <p:nvPr/>
            </p:nvSpPr>
            <p:spPr>
              <a:xfrm>
                <a:off x="2905085" y="4020889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3</a:t>
                </a:r>
                <a:endParaRPr lang="hu-HU" dirty="0"/>
              </a:p>
            </p:txBody>
          </p:sp>
          <p:sp>
            <p:nvSpPr>
              <p:cNvPr id="21" name="Szövegdoboz 20"/>
              <p:cNvSpPr txBox="1"/>
              <p:nvPr/>
            </p:nvSpPr>
            <p:spPr>
              <a:xfrm>
                <a:off x="3286637" y="400765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4</a:t>
                </a:r>
                <a:endParaRPr lang="hu-HU" dirty="0"/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5562234" y="4003451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10</a:t>
                </a:r>
                <a:endParaRPr lang="hu-HU" dirty="0"/>
              </a:p>
            </p:txBody>
          </p:sp>
          <p:sp>
            <p:nvSpPr>
              <p:cNvPr id="23" name="Szövegdoboz 22"/>
              <p:cNvSpPr txBox="1"/>
              <p:nvPr/>
            </p:nvSpPr>
            <p:spPr>
              <a:xfrm>
                <a:off x="4075999" y="401005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6</a:t>
                </a:r>
                <a:endParaRPr lang="hu-HU" dirty="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4472197" y="400936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7</a:t>
                </a:r>
                <a:endParaRPr lang="hu-HU" dirty="0"/>
              </a:p>
            </p:txBody>
          </p:sp>
          <p:sp>
            <p:nvSpPr>
              <p:cNvPr id="25" name="Szövegdoboz 24"/>
              <p:cNvSpPr txBox="1"/>
              <p:nvPr/>
            </p:nvSpPr>
            <p:spPr>
              <a:xfrm>
                <a:off x="4850587" y="402277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8</a:t>
                </a:r>
                <a:endParaRPr lang="hu-HU" dirty="0"/>
              </a:p>
            </p:txBody>
          </p:sp>
          <p:sp>
            <p:nvSpPr>
              <p:cNvPr id="26" name="Szövegdoboz 25"/>
              <p:cNvSpPr txBox="1"/>
              <p:nvPr/>
            </p:nvSpPr>
            <p:spPr>
              <a:xfrm>
                <a:off x="5242187" y="400954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9</a:t>
                </a:r>
                <a:endParaRPr lang="hu-HU" dirty="0"/>
              </a:p>
            </p:txBody>
          </p:sp>
          <p:sp>
            <p:nvSpPr>
              <p:cNvPr id="27" name="Szövegdoboz 26"/>
              <p:cNvSpPr txBox="1"/>
              <p:nvPr/>
            </p:nvSpPr>
            <p:spPr>
              <a:xfrm>
                <a:off x="7109109" y="3999278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14</a:t>
                </a:r>
                <a:endParaRPr lang="hu-HU" dirty="0"/>
              </a:p>
            </p:txBody>
          </p:sp>
          <p:sp>
            <p:nvSpPr>
              <p:cNvPr id="28" name="Szövegdoboz 27"/>
              <p:cNvSpPr txBox="1"/>
              <p:nvPr/>
            </p:nvSpPr>
            <p:spPr>
              <a:xfrm>
                <a:off x="5943416" y="4005195"/>
                <a:ext cx="424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11</a:t>
                </a:r>
                <a:endParaRPr lang="hu-HU" dirty="0"/>
              </a:p>
            </p:txBody>
          </p:sp>
          <p:sp>
            <p:nvSpPr>
              <p:cNvPr id="29" name="Szövegdoboz 28"/>
              <p:cNvSpPr txBox="1"/>
              <p:nvPr/>
            </p:nvSpPr>
            <p:spPr>
              <a:xfrm>
                <a:off x="6323294" y="4018604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12</a:t>
                </a:r>
                <a:endParaRPr lang="hu-HU" dirty="0"/>
              </a:p>
            </p:txBody>
          </p:sp>
          <p:sp>
            <p:nvSpPr>
              <p:cNvPr id="30" name="Szövegdoboz 29"/>
              <p:cNvSpPr txBox="1"/>
              <p:nvPr/>
            </p:nvSpPr>
            <p:spPr>
              <a:xfrm>
                <a:off x="6714894" y="4005367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dirty="0" smtClean="0"/>
                  <a:t>13</a:t>
                </a:r>
                <a:endParaRPr lang="hu-HU" dirty="0"/>
              </a:p>
            </p:txBody>
          </p:sp>
          <p:sp>
            <p:nvSpPr>
              <p:cNvPr id="31" name="Szövegdoboz 30"/>
              <p:cNvSpPr txBox="1"/>
              <p:nvPr/>
            </p:nvSpPr>
            <p:spPr>
              <a:xfrm>
                <a:off x="1666997" y="3999797"/>
                <a:ext cx="4796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i="1" dirty="0" smtClean="0"/>
                  <a:t>pH</a:t>
                </a:r>
                <a:endParaRPr lang="hu-HU" i="1" dirty="0"/>
              </a:p>
            </p:txBody>
          </p:sp>
        </p:grpSp>
        <p:sp>
          <p:nvSpPr>
            <p:cNvPr id="3" name="Jobbra nyíl 2"/>
            <p:cNvSpPr/>
            <p:nvPr/>
          </p:nvSpPr>
          <p:spPr>
            <a:xfrm>
              <a:off x="4751410" y="4101992"/>
              <a:ext cx="850533" cy="18466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Jobbra nyíl 47"/>
            <p:cNvSpPr/>
            <p:nvPr/>
          </p:nvSpPr>
          <p:spPr>
            <a:xfrm rot="10800000">
              <a:off x="3636853" y="4098231"/>
              <a:ext cx="850533" cy="18466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554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5907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Hogyan változik az a pH, ha hígítjuk a savas és lúgos oldatokat?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69963" y="1565047"/>
            <a:ext cx="75907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Kísérlet: </a:t>
            </a:r>
          </a:p>
          <a:p>
            <a:r>
              <a:rPr lang="hu-HU" sz="2400" dirty="0" smtClean="0"/>
              <a:t>Kémcsőben lévő, különböző töménységű </a:t>
            </a:r>
            <a:r>
              <a:rPr lang="hu-HU" sz="2400" dirty="0" err="1" smtClean="0"/>
              <a:t>HCl-</a:t>
            </a:r>
            <a:r>
              <a:rPr lang="hu-HU" sz="2400" dirty="0" smtClean="0"/>
              <a:t> és </a:t>
            </a:r>
            <a:r>
              <a:rPr lang="hu-HU" sz="2400" dirty="0" err="1" smtClean="0"/>
              <a:t>NaOH-oldatokba</a:t>
            </a:r>
            <a:r>
              <a:rPr lang="hu-HU" sz="2400" dirty="0" smtClean="0"/>
              <a:t> univerzális indikátorpapírt teszünk. 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Tapasztalat: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különböző töménységű oldatokba mártott indikátorpapír színe különbözik.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(Az </a:t>
            </a:r>
            <a:r>
              <a:rPr lang="hu-HU" sz="2400" dirty="0"/>
              <a:t>univerzális indikátor a savas és lúgos jelleg mértékét is </a:t>
            </a:r>
            <a:r>
              <a:rPr lang="hu-HU" sz="2400" dirty="0" smtClean="0"/>
              <a:t>mutatja.)</a:t>
            </a:r>
            <a:endParaRPr lang="hu-HU" sz="2400" b="1" dirty="0" smtClean="0"/>
          </a:p>
          <a:p>
            <a:endParaRPr lang="hu-HU" sz="2400" b="1" dirty="0" smtClean="0"/>
          </a:p>
          <a:p>
            <a:r>
              <a:rPr lang="hu-HU" sz="2400" b="1" dirty="0" smtClean="0"/>
              <a:t>Magyarázat: </a:t>
            </a: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/>
              <a:t>Ha a savas, vagy lúgos oldatokat hígítjuk, akkor azok pH-ja közelít a semleges </a:t>
            </a:r>
            <a:r>
              <a:rPr lang="hu-HU" sz="2400" dirty="0" err="1" smtClean="0"/>
              <a:t>pH-hoz</a:t>
            </a:r>
            <a:r>
              <a:rPr lang="hu-HU" sz="2400" dirty="0" smtClean="0"/>
              <a:t>. 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6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4" y="371475"/>
            <a:ext cx="6045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oldatok közömbösítése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69963" y="1119103"/>
            <a:ext cx="79549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Kísérlet: </a:t>
            </a:r>
          </a:p>
          <a:p>
            <a:r>
              <a:rPr lang="hu-HU" sz="2400" dirty="0" smtClean="0"/>
              <a:t>Főzőpohárban lévő </a:t>
            </a:r>
            <a:r>
              <a:rPr lang="hu-HU" sz="2400" dirty="0" err="1" smtClean="0"/>
              <a:t>NaOH-oldatba</a:t>
            </a:r>
            <a:r>
              <a:rPr lang="hu-HU" sz="2400" dirty="0" smtClean="0"/>
              <a:t> fenolftalein indikátort cseppentünk, majd bürettából </a:t>
            </a:r>
            <a:r>
              <a:rPr lang="hu-HU" sz="2400" dirty="0" err="1" smtClean="0"/>
              <a:t>HCl-oldatot</a:t>
            </a:r>
            <a:r>
              <a:rPr lang="hu-HU" sz="2400" dirty="0" smtClean="0"/>
              <a:t> csepegtetünk a </a:t>
            </a:r>
            <a:r>
              <a:rPr lang="hu-HU" sz="2400" dirty="0" err="1" smtClean="0"/>
              <a:t>NaOH-oldatba</a:t>
            </a:r>
            <a:r>
              <a:rPr lang="hu-HU" sz="2400" dirty="0" smtClean="0"/>
              <a:t>. 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Tapasztalat: </a:t>
            </a:r>
          </a:p>
          <a:p>
            <a:r>
              <a:rPr lang="hu-HU" sz="2400" dirty="0" smtClean="0"/>
              <a:t>Az oldat színe halványodik, majd eltűnik, jelezve, hogy az oldat lúgossága csökken, s végül semleges kémhatású lesz.</a:t>
            </a:r>
          </a:p>
          <a:p>
            <a:endParaRPr lang="hu-HU" sz="2400" dirty="0"/>
          </a:p>
          <a:p>
            <a:r>
              <a:rPr lang="hu-HU" sz="2400" b="1" dirty="0" smtClean="0"/>
              <a:t>Magyarázat:</a:t>
            </a:r>
          </a:p>
          <a:p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418509" y="5148646"/>
            <a:ext cx="697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800" dirty="0" err="1" smtClean="0"/>
              <a:t>HCl</a:t>
            </a:r>
            <a:r>
              <a:rPr lang="hu-HU" sz="2800" dirty="0" smtClean="0"/>
              <a:t> + </a:t>
            </a:r>
            <a:r>
              <a:rPr lang="hu-HU" sz="2800" dirty="0" err="1" smtClean="0"/>
              <a:t>NaOH</a:t>
            </a:r>
            <a:r>
              <a:rPr lang="hu-HU" sz="2800" dirty="0" smtClean="0"/>
              <a:t>		</a:t>
            </a:r>
            <a:r>
              <a:rPr lang="hu-HU" sz="2800" dirty="0" err="1" smtClean="0"/>
              <a:t>NaCl</a:t>
            </a:r>
            <a:r>
              <a:rPr lang="hu-HU" sz="2800" dirty="0" smtClean="0"/>
              <a:t> + H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O</a:t>
            </a:r>
            <a:endParaRPr lang="hu-HU" sz="2800" dirty="0"/>
          </a:p>
        </p:txBody>
      </p:sp>
      <p:sp>
        <p:nvSpPr>
          <p:cNvPr id="10" name="Jobbra nyíl 9"/>
          <p:cNvSpPr/>
          <p:nvPr/>
        </p:nvSpPr>
        <p:spPr>
          <a:xfrm>
            <a:off x="4572000" y="5227088"/>
            <a:ext cx="978408" cy="366336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9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9" y="1242844"/>
            <a:ext cx="7505462" cy="2716207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levegőszennyezés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357988"/>
            <a:ext cx="7369279" cy="28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/>
              <a:t> </a:t>
            </a:r>
            <a:r>
              <a:rPr lang="hu-HU" sz="2800" b="1" dirty="0" smtClean="0"/>
              <a:t>A mezőgazdasági légszennyezők: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feleslegben alkalmazott műtrágyák és növényvédő szerek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mezőgazdasági gépek</a:t>
            </a:r>
          </a:p>
          <a:p>
            <a:pPr>
              <a:lnSpc>
                <a:spcPct val="150000"/>
              </a:lnSpc>
            </a:pP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6018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968466" y="1113207"/>
            <a:ext cx="7907520" cy="4562379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4" y="371475"/>
            <a:ext cx="6045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oldatok közömbösítése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69963" y="1197933"/>
            <a:ext cx="79549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savas és lúgos </a:t>
            </a:r>
            <a:r>
              <a:rPr lang="hu-HU" sz="2800" dirty="0"/>
              <a:t>oldatok </a:t>
            </a:r>
            <a:r>
              <a:rPr lang="hu-HU" sz="2800" dirty="0" smtClean="0"/>
              <a:t>reakciója során </a:t>
            </a:r>
            <a:r>
              <a:rPr lang="hu-HU" sz="2800" b="1" dirty="0"/>
              <a:t>só</a:t>
            </a:r>
            <a:r>
              <a:rPr lang="hu-HU" sz="2800" dirty="0"/>
              <a:t> és </a:t>
            </a:r>
            <a:r>
              <a:rPr lang="hu-HU" sz="2800" b="1" dirty="0"/>
              <a:t>víz</a:t>
            </a:r>
            <a:r>
              <a:rPr lang="hu-HU" sz="2800" dirty="0"/>
              <a:t> </a:t>
            </a:r>
            <a:r>
              <a:rPr lang="hu-HU" sz="2800" dirty="0" smtClean="0"/>
              <a:t>keletkezik. Ezt a folyamatot </a:t>
            </a:r>
            <a:r>
              <a:rPr lang="hu-HU" sz="2800" b="1" i="1" dirty="0" smtClean="0">
                <a:solidFill>
                  <a:srgbClr val="3333CC"/>
                </a:solidFill>
              </a:rPr>
              <a:t>közömbösítés</a:t>
            </a:r>
            <a:r>
              <a:rPr lang="hu-HU" sz="2800" dirty="0" smtClean="0"/>
              <a:t>nek nevezzük.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közömbösítés :</a:t>
            </a:r>
          </a:p>
          <a:p>
            <a:pPr>
              <a:spcAft>
                <a:spcPts val="1200"/>
              </a:spcAft>
            </a:pPr>
            <a:endParaRPr lang="hu-HU" sz="2000" dirty="0" smtClean="0"/>
          </a:p>
          <a:p>
            <a:pPr>
              <a:spcAft>
                <a:spcPts val="1200"/>
              </a:spcAft>
            </a:pPr>
            <a:endParaRPr lang="hu-HU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Ha a közömbösítés eredményeképpen semleges kémhatású oldatot kapunk, akkor ezt a folyamatot </a:t>
            </a:r>
            <a:r>
              <a:rPr lang="hu-HU" sz="2800" b="1" i="1" dirty="0" smtClean="0">
                <a:solidFill>
                  <a:srgbClr val="FF0000"/>
                </a:solidFill>
              </a:rPr>
              <a:t>semlegesítés</a:t>
            </a:r>
            <a:r>
              <a:rPr lang="hu-HU" sz="2800" dirty="0" smtClean="0"/>
              <a:t>nek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dirty="0" smtClean="0"/>
              <a:t>nevezzük.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392237" y="3167390"/>
            <a:ext cx="697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800" dirty="0" smtClean="0"/>
              <a:t>sav + lúg 			</a:t>
            </a:r>
            <a:r>
              <a:rPr lang="hu-HU" sz="2800" i="1" dirty="0" smtClean="0"/>
              <a:t>só</a:t>
            </a:r>
            <a:r>
              <a:rPr lang="hu-HU" sz="2800" dirty="0" smtClean="0"/>
              <a:t>* + víz</a:t>
            </a:r>
            <a:endParaRPr lang="hu-HU" sz="2800" dirty="0"/>
          </a:p>
        </p:txBody>
      </p:sp>
      <p:sp>
        <p:nvSpPr>
          <p:cNvPr id="2" name="Jobbra nyíl 1"/>
          <p:cNvSpPr/>
          <p:nvPr/>
        </p:nvSpPr>
        <p:spPr>
          <a:xfrm>
            <a:off x="4458240" y="3205978"/>
            <a:ext cx="978408" cy="4846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>
            <a:off x="968466" y="6328046"/>
            <a:ext cx="795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000" dirty="0" smtClean="0"/>
              <a:t>* A </a:t>
            </a:r>
            <a:r>
              <a:rPr lang="hu-HU" sz="2000" i="1" dirty="0" smtClean="0"/>
              <a:t>só</a:t>
            </a:r>
            <a:r>
              <a:rPr lang="hu-HU" sz="2000" dirty="0" smtClean="0"/>
              <a:t> nem csupán a konyhasót, hanem egy vegyületcsoportot jelöl.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244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44281" y="1979607"/>
            <a:ext cx="80317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6000" b="1" dirty="0" smtClean="0">
                <a:solidFill>
                  <a:srgbClr val="3333CC"/>
                </a:solidFill>
              </a:rPr>
              <a:t>Az anyagok csoportosítása</a:t>
            </a:r>
            <a:endParaRPr lang="hu-HU" altLang="hu-HU" sz="60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0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ekerekített téglalap 44"/>
          <p:cNvSpPr/>
          <p:nvPr/>
        </p:nvSpPr>
        <p:spPr>
          <a:xfrm>
            <a:off x="189188" y="1113208"/>
            <a:ext cx="8838364" cy="5492544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3764383" y="1124744"/>
            <a:ext cx="1643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/>
              <a:t>Anyagok</a:t>
            </a:r>
            <a:endParaRPr lang="en-US" sz="3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4653" y="2060848"/>
            <a:ext cx="3526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T</a:t>
            </a:r>
            <a:r>
              <a:rPr lang="hu-HU" sz="3200" b="1" dirty="0" smtClean="0">
                <a:solidFill>
                  <a:srgbClr val="FF0000"/>
                </a:solidFill>
              </a:rPr>
              <a:t>iszta anyagok</a:t>
            </a:r>
          </a:p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(egykomponensű anyagok)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04048" y="2060848"/>
            <a:ext cx="3674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00CC"/>
                </a:solidFill>
              </a:rPr>
              <a:t>Keverékek</a:t>
            </a:r>
          </a:p>
          <a:p>
            <a:pPr algn="ctr"/>
            <a:r>
              <a:rPr lang="hu-HU" sz="2400" dirty="0" smtClean="0">
                <a:solidFill>
                  <a:srgbClr val="0000CC"/>
                </a:solidFill>
              </a:rPr>
              <a:t>(többkomponensű anyagok)</a:t>
            </a:r>
            <a:endParaRPr lang="en-US" sz="2400" dirty="0">
              <a:solidFill>
                <a:srgbClr val="0000CC"/>
              </a:solidFill>
            </a:endParaRPr>
          </a:p>
        </p:txBody>
      </p:sp>
      <p:cxnSp>
        <p:nvCxnSpPr>
          <p:cNvPr id="19" name="Egyenes összekötő 18"/>
          <p:cNvCxnSpPr>
            <a:stCxn id="8" idx="2"/>
            <a:endCxn id="10" idx="0"/>
          </p:cNvCxnSpPr>
          <p:nvPr/>
        </p:nvCxnSpPr>
        <p:spPr>
          <a:xfrm flipH="1">
            <a:off x="1190026" y="3014955"/>
            <a:ext cx="1127866" cy="530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8" idx="2"/>
            <a:endCxn id="11" idx="0"/>
          </p:cNvCxnSpPr>
          <p:nvPr/>
        </p:nvCxnSpPr>
        <p:spPr>
          <a:xfrm>
            <a:off x="2317892" y="3014955"/>
            <a:ext cx="1052578" cy="530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9" idx="2"/>
            <a:endCxn id="16" idx="0"/>
          </p:cNvCxnSpPr>
          <p:nvPr/>
        </p:nvCxnSpPr>
        <p:spPr>
          <a:xfrm flipH="1">
            <a:off x="5798126" y="3014955"/>
            <a:ext cx="1042995" cy="5580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9" idx="2"/>
            <a:endCxn id="17" idx="0"/>
          </p:cNvCxnSpPr>
          <p:nvPr/>
        </p:nvCxnSpPr>
        <p:spPr>
          <a:xfrm>
            <a:off x="6841121" y="3014955"/>
            <a:ext cx="1118911" cy="5580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5" idx="2"/>
            <a:endCxn id="9" idx="0"/>
          </p:cNvCxnSpPr>
          <p:nvPr/>
        </p:nvCxnSpPr>
        <p:spPr>
          <a:xfrm>
            <a:off x="4586051" y="1709519"/>
            <a:ext cx="2255070" cy="351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8" idx="0"/>
            <a:endCxn id="5" idx="2"/>
          </p:cNvCxnSpPr>
          <p:nvPr/>
        </p:nvCxnSpPr>
        <p:spPr>
          <a:xfrm flipV="1">
            <a:off x="2317892" y="1709519"/>
            <a:ext cx="2268159" cy="351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ím 76"/>
          <p:cNvSpPr>
            <a:spLocks noGrp="1"/>
          </p:cNvSpPr>
          <p:nvPr>
            <p:ph type="title"/>
          </p:nvPr>
        </p:nvSpPr>
        <p:spPr>
          <a:xfrm>
            <a:off x="806896" y="-18256"/>
            <a:ext cx="7184668" cy="11430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3333CC"/>
                </a:solidFill>
              </a:rPr>
              <a:t>… a bennük lévő részecskék száma szerint</a:t>
            </a:r>
            <a:endParaRPr lang="en-US" sz="3600" b="1" dirty="0">
              <a:solidFill>
                <a:srgbClr val="3333CC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91255" y="3620249"/>
            <a:ext cx="1974821" cy="44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églalap 51"/>
          <p:cNvSpPr/>
          <p:nvPr/>
        </p:nvSpPr>
        <p:spPr>
          <a:xfrm>
            <a:off x="257585" y="3614989"/>
            <a:ext cx="1974821" cy="44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églalap 55"/>
          <p:cNvSpPr/>
          <p:nvPr/>
        </p:nvSpPr>
        <p:spPr>
          <a:xfrm>
            <a:off x="6958135" y="3630755"/>
            <a:ext cx="1974821" cy="44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églalap 56"/>
          <p:cNvSpPr/>
          <p:nvPr/>
        </p:nvSpPr>
        <p:spPr>
          <a:xfrm>
            <a:off x="4808699" y="3625495"/>
            <a:ext cx="1974821" cy="448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/>
        </p:nvSpPr>
        <p:spPr>
          <a:xfrm>
            <a:off x="552672" y="3545141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Elemek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453969" y="3545141"/>
            <a:ext cx="1833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Vegyületek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026923" y="3573016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00CC"/>
                </a:solidFill>
              </a:rPr>
              <a:t>Heterogén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925130" y="3573016"/>
            <a:ext cx="1745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00CC"/>
                </a:solidFill>
              </a:rPr>
              <a:t>Homogén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t="19160" r="22471" b="23383"/>
          <a:stretch/>
        </p:blipFill>
        <p:spPr>
          <a:xfrm>
            <a:off x="389735" y="4143060"/>
            <a:ext cx="1730616" cy="1722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7" t="14496" r="13154" b="13229"/>
          <a:stretch/>
        </p:blipFill>
        <p:spPr>
          <a:xfrm>
            <a:off x="2453969" y="4372568"/>
            <a:ext cx="1932111" cy="1493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2917209" y="5939509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pl.: </a:t>
            </a:r>
            <a:r>
              <a:rPr lang="hu-HU" dirty="0" err="1" smtClean="0"/>
              <a:t>NaCl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714489" y="5934798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pl.: </a:t>
            </a:r>
            <a:r>
              <a:rPr lang="hu-HU" dirty="0" err="1" smtClean="0"/>
              <a:t>Ag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t="13627" r="14624" b="16961"/>
          <a:stretch/>
        </p:blipFill>
        <p:spPr>
          <a:xfrm>
            <a:off x="7147499" y="4157102"/>
            <a:ext cx="1768809" cy="2023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Szövegdoboz 35"/>
          <p:cNvSpPr txBox="1"/>
          <p:nvPr/>
        </p:nvSpPr>
        <p:spPr>
          <a:xfrm>
            <a:off x="7315840" y="593950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homokos víz</a:t>
            </a:r>
            <a:endParaRPr lang="hu-HU" dirty="0"/>
          </a:p>
        </p:txBody>
      </p:sp>
      <p:cxnSp>
        <p:nvCxnSpPr>
          <p:cNvPr id="39" name="Egyenes összekötő 38"/>
          <p:cNvCxnSpPr>
            <a:endCxn id="42" idx="0"/>
          </p:cNvCxnSpPr>
          <p:nvPr/>
        </p:nvCxnSpPr>
        <p:spPr>
          <a:xfrm flipH="1">
            <a:off x="5234721" y="4096236"/>
            <a:ext cx="563405" cy="501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endCxn id="43" idx="0"/>
          </p:cNvCxnSpPr>
          <p:nvPr/>
        </p:nvCxnSpPr>
        <p:spPr>
          <a:xfrm>
            <a:off x="5798126" y="4096236"/>
            <a:ext cx="654436" cy="533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zövegdoboz 41"/>
          <p:cNvSpPr txBox="1"/>
          <p:nvPr/>
        </p:nvSpPr>
        <p:spPr>
          <a:xfrm>
            <a:off x="4812971" y="4598104"/>
            <a:ext cx="84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00CC"/>
                </a:solidFill>
              </a:rPr>
              <a:t>Elegy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6018629" y="4629462"/>
            <a:ext cx="86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0000CC"/>
                </a:solidFill>
              </a:rPr>
              <a:t>Oldat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4572000" y="5174168"/>
            <a:ext cx="114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pl.: levegő</a:t>
            </a:r>
            <a:endParaRPr lang="en-US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5838285" y="5164876"/>
            <a:ext cx="131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pl.: cukros víz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2" grpId="0" animBg="1"/>
      <p:bldP spid="56" grpId="0" animBg="1"/>
      <p:bldP spid="57" grpId="0" animBg="1"/>
      <p:bldP spid="10" grpId="0"/>
      <p:bldP spid="11" grpId="0"/>
      <p:bldP spid="17" grpId="0"/>
      <p:bldP spid="16" grpId="0"/>
      <p:bldP spid="6" grpId="0"/>
      <p:bldP spid="34" grpId="0"/>
      <p:bldP spid="36" grpId="0"/>
      <p:bldP spid="42" grpId="0"/>
      <p:bldP spid="43" grpId="0"/>
      <p:bldP spid="46" grpId="0"/>
      <p:bldP spid="4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788276" y="1491592"/>
            <a:ext cx="8103476" cy="293973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3600" b="1" dirty="0">
                <a:solidFill>
                  <a:srgbClr val="FF0000"/>
                </a:solidFill>
              </a:rPr>
              <a:t>K</a:t>
            </a:r>
            <a:r>
              <a:rPr lang="hu-HU" altLang="hu-HU" sz="3600" b="1" dirty="0" smtClean="0">
                <a:solidFill>
                  <a:srgbClr val="FF0000"/>
                </a:solidFill>
              </a:rPr>
              <a:t>émiailag tiszta anyagok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 smtClean="0">
                <a:solidFill>
                  <a:srgbClr val="FF0000"/>
                </a:solidFill>
              </a:rPr>
              <a:t>Kémiailag </a:t>
            </a:r>
            <a:r>
              <a:rPr lang="hu-HU" b="1" dirty="0">
                <a:solidFill>
                  <a:srgbClr val="FF0000"/>
                </a:solidFill>
              </a:rPr>
              <a:t>tiszta </a:t>
            </a:r>
            <a:r>
              <a:rPr lang="hu-HU" b="1" dirty="0" smtClean="0">
                <a:solidFill>
                  <a:srgbClr val="FF0000"/>
                </a:solidFill>
              </a:rPr>
              <a:t>anyagok: </a:t>
            </a:r>
            <a:r>
              <a:rPr lang="hu-HU" dirty="0" smtClean="0"/>
              <a:t>egyfajta </a:t>
            </a:r>
            <a:r>
              <a:rPr lang="hu-HU" i="1" dirty="0" smtClean="0"/>
              <a:t>összetevőből</a:t>
            </a:r>
            <a:r>
              <a:rPr lang="hu-HU" dirty="0" smtClean="0"/>
              <a:t> </a:t>
            </a:r>
            <a:r>
              <a:rPr lang="hu-HU" dirty="0"/>
              <a:t>felépülő anyagok (pl. vas, nitrogén, víz, nátrium-klorid).</a:t>
            </a:r>
            <a:endParaRPr lang="hu-HU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b="1" dirty="0" smtClean="0">
                <a:solidFill>
                  <a:srgbClr val="FF0000"/>
                </a:solidFill>
              </a:rPr>
              <a:t>Elemek:</a:t>
            </a:r>
            <a:r>
              <a:rPr lang="hu-HU" altLang="hu-HU" dirty="0" smtClean="0"/>
              <a:t> Az elemek olyan </a:t>
            </a:r>
            <a:r>
              <a:rPr lang="hu-HU" altLang="hu-HU" i="1" dirty="0" smtClean="0"/>
              <a:t>egyszerű anyagok</a:t>
            </a:r>
            <a:r>
              <a:rPr lang="hu-HU" altLang="hu-HU" dirty="0" smtClean="0"/>
              <a:t>, amelyek </a:t>
            </a:r>
            <a:r>
              <a:rPr lang="hu-HU" dirty="0" smtClean="0"/>
              <a:t>kémiai </a:t>
            </a:r>
            <a:r>
              <a:rPr lang="hu-HU" dirty="0"/>
              <a:t>reakcióval nem bonthatók más </a:t>
            </a:r>
            <a:r>
              <a:rPr lang="hu-HU" dirty="0" smtClean="0"/>
              <a:t>anyagokra.</a:t>
            </a:r>
          </a:p>
        </p:txBody>
      </p:sp>
      <p:pic>
        <p:nvPicPr>
          <p:cNvPr id="7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1328861" y="4615584"/>
            <a:ext cx="2613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altLang="hu-HU" sz="2400" b="1" dirty="0"/>
              <a:t>Elemek: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/>
              <a:t>fémek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/>
              <a:t>félfémek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400" dirty="0" err="1"/>
              <a:t>nemfémek</a:t>
            </a:r>
            <a:endParaRPr lang="hu-HU" altLang="hu-HU" sz="24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38" y="5767075"/>
            <a:ext cx="1260000" cy="1090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46" y="4843489"/>
            <a:ext cx="1615096" cy="12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7" y="4995137"/>
            <a:ext cx="1385931" cy="12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11" y="5625137"/>
            <a:ext cx="1357459" cy="12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zövegdoboz 18"/>
          <p:cNvSpPr txBox="1"/>
          <p:nvPr/>
        </p:nvSpPr>
        <p:spPr>
          <a:xfrm>
            <a:off x="4273186" y="5516145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ezüst</a:t>
            </a:r>
            <a:endParaRPr lang="hu-HU" sz="1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476985" y="486486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ólom</a:t>
            </a:r>
            <a:endParaRPr lang="hu-HU" sz="16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467821" y="561822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ón</a:t>
            </a:r>
            <a:endParaRPr lang="hu-HU" sz="16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318444" y="482586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réz</a:t>
            </a:r>
            <a:endParaRPr lang="hu-HU" sz="160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15808" r="13944" b="16350"/>
          <a:stretch/>
        </p:blipFill>
        <p:spPr>
          <a:xfrm>
            <a:off x="7788444" y="5824944"/>
            <a:ext cx="1355556" cy="985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Szövegdoboz 23"/>
          <p:cNvSpPr txBox="1"/>
          <p:nvPr/>
        </p:nvSpPr>
        <p:spPr>
          <a:xfrm>
            <a:off x="8115922" y="552619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nátrium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856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788276" y="1255102"/>
            <a:ext cx="8103476" cy="5350650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3600" b="1" dirty="0">
                <a:solidFill>
                  <a:srgbClr val="FF0000"/>
                </a:solidFill>
              </a:rPr>
              <a:t>K</a:t>
            </a:r>
            <a:r>
              <a:rPr lang="hu-HU" altLang="hu-HU" sz="3600" b="1" dirty="0" smtClean="0">
                <a:solidFill>
                  <a:srgbClr val="FF0000"/>
                </a:solidFill>
              </a:rPr>
              <a:t>émiailag tiszta anyagok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96486"/>
            <a:ext cx="8229600" cy="5303866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hu-HU" b="1" dirty="0" smtClean="0">
                <a:solidFill>
                  <a:srgbClr val="FF0000"/>
                </a:solidFill>
              </a:rPr>
              <a:t>Vegyületek: </a:t>
            </a:r>
            <a:r>
              <a:rPr lang="hu-HU" altLang="hu-HU" dirty="0" smtClean="0"/>
              <a:t>A vegyületek olyan </a:t>
            </a:r>
            <a:r>
              <a:rPr lang="hu-HU" altLang="hu-HU" i="1" dirty="0" smtClean="0"/>
              <a:t>összetett anyagok</a:t>
            </a:r>
            <a:r>
              <a:rPr lang="hu-HU" altLang="hu-HU" dirty="0" smtClean="0"/>
              <a:t>, amelyek kémiai reakcióval </a:t>
            </a:r>
            <a:r>
              <a:rPr lang="hu-HU" altLang="hu-HU" i="1" dirty="0" smtClean="0"/>
              <a:t>egyszerű anyagokra </a:t>
            </a:r>
            <a:r>
              <a:rPr lang="hu-HU" altLang="hu-HU" dirty="0" smtClean="0"/>
              <a:t>bonthatók.</a:t>
            </a:r>
          </a:p>
          <a:p>
            <a:pPr marL="895350" lvl="1" indent="0">
              <a:spcBef>
                <a:spcPts val="1800"/>
              </a:spcBef>
              <a:buNone/>
            </a:pPr>
            <a:r>
              <a:rPr lang="hu-HU" b="1" dirty="0" smtClean="0">
                <a:solidFill>
                  <a:srgbClr val="FF0000"/>
                </a:solidFill>
              </a:rPr>
              <a:t>A vegyületek fontos jellemzői, hogy:</a:t>
            </a:r>
          </a:p>
          <a:p>
            <a:pPr marL="1352550" lvl="1" indent="-457200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hu-HU" dirty="0" smtClean="0"/>
              <a:t>alkotórészei </a:t>
            </a:r>
            <a:r>
              <a:rPr lang="hu-HU" dirty="0"/>
              <a:t>az eredeti tulajdonságaikat nem tartják </a:t>
            </a:r>
            <a:r>
              <a:rPr lang="hu-HU" dirty="0" smtClean="0"/>
              <a:t>meg, </a:t>
            </a:r>
            <a:endParaRPr lang="hu-HU" altLang="hu-HU" b="1" dirty="0"/>
          </a:p>
          <a:p>
            <a:pPr marL="1352550" lvl="1" indent="-457200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hu-HU" dirty="0" smtClean="0"/>
              <a:t>kémiai </a:t>
            </a:r>
            <a:r>
              <a:rPr lang="hu-HU" dirty="0"/>
              <a:t>reakcióval egyszerű anyagokra </a:t>
            </a:r>
            <a:r>
              <a:rPr lang="hu-HU" dirty="0" smtClean="0"/>
              <a:t>bonthatók (pl.: víz → hidrogén + oxigén),</a:t>
            </a:r>
          </a:p>
          <a:p>
            <a:pPr marL="1352550" lvl="1" indent="-457200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hu-HU" dirty="0" smtClean="0"/>
              <a:t>összetétele </a:t>
            </a:r>
            <a:r>
              <a:rPr lang="hu-HU" dirty="0"/>
              <a:t>állandó és az anyagra </a:t>
            </a:r>
            <a:r>
              <a:rPr lang="hu-HU" dirty="0" smtClean="0"/>
              <a:t>jellemző.</a:t>
            </a:r>
          </a:p>
        </p:txBody>
      </p:sp>
      <p:pic>
        <p:nvPicPr>
          <p:cNvPr id="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788276" y="1255102"/>
            <a:ext cx="8103476" cy="4373188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3600" b="1" dirty="0" smtClean="0">
                <a:solidFill>
                  <a:srgbClr val="0000CC"/>
                </a:solidFill>
              </a:rPr>
              <a:t>Keverékek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5285184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 smtClean="0">
                <a:solidFill>
                  <a:srgbClr val="0000CC"/>
                </a:solidFill>
              </a:rPr>
              <a:t>Keverékek: </a:t>
            </a:r>
            <a:r>
              <a:rPr lang="hu-HU" dirty="0" smtClean="0"/>
              <a:t>többkomponensű anyagi halmazok.</a:t>
            </a:r>
            <a:endParaRPr lang="hu-HU" b="1" dirty="0" smtClean="0">
              <a:solidFill>
                <a:srgbClr val="0000CC"/>
              </a:solidFill>
            </a:endParaRPr>
          </a:p>
          <a:p>
            <a:pPr marL="1166813" lvl="1" indent="-363538">
              <a:spcBef>
                <a:spcPts val="600"/>
              </a:spcBef>
              <a:spcAft>
                <a:spcPts val="600"/>
              </a:spcAft>
              <a:buNone/>
            </a:pPr>
            <a:endParaRPr lang="hu-HU" b="1" dirty="0" smtClean="0">
              <a:solidFill>
                <a:srgbClr val="0000CC"/>
              </a:solidFill>
            </a:endParaRPr>
          </a:p>
          <a:p>
            <a:pPr marL="1166813" lvl="1" indent="-363538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 smtClean="0">
                <a:solidFill>
                  <a:srgbClr val="0000CC"/>
                </a:solidFill>
              </a:rPr>
              <a:t>A keverékek fontos jellemzői, hogy:</a:t>
            </a:r>
          </a:p>
          <a:p>
            <a:pPr marL="1166813" lvl="1" indent="-363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összetevőik tulajdonságai az összekeverés után nem változnak </a:t>
            </a:r>
            <a:r>
              <a:rPr lang="hu-HU" dirty="0" smtClean="0"/>
              <a:t>meg,</a:t>
            </a:r>
            <a:endParaRPr lang="hu-HU" altLang="hu-HU" b="1" dirty="0"/>
          </a:p>
          <a:p>
            <a:pPr marL="1166813" lvl="1" indent="-363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alkotórészei </a:t>
            </a:r>
            <a:r>
              <a:rPr lang="hu-HU" dirty="0"/>
              <a:t>fizikai úton </a:t>
            </a:r>
            <a:r>
              <a:rPr lang="hu-HU" dirty="0" smtClean="0"/>
              <a:t>szétválaszthatók,</a:t>
            </a:r>
          </a:p>
          <a:p>
            <a:pPr marL="1166813" lvl="1" indent="-3635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alkotórészeinek </a:t>
            </a:r>
            <a:r>
              <a:rPr lang="hu-HU" dirty="0"/>
              <a:t>aránya </a:t>
            </a:r>
            <a:r>
              <a:rPr lang="hu-HU" dirty="0" smtClean="0"/>
              <a:t>változhat.</a:t>
            </a:r>
          </a:p>
        </p:txBody>
      </p:sp>
      <p:pic>
        <p:nvPicPr>
          <p:cNvPr id="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chemeClr val="tx2"/>
                </a:solidFill>
              </a:rPr>
              <a:t>Kísérlet: vegyület vs. keverék</a:t>
            </a:r>
            <a:r>
              <a:rPr lang="hu-HU" sz="3600" b="1" baseline="30000" dirty="0" smtClean="0">
                <a:solidFill>
                  <a:schemeClr val="tx2"/>
                </a:solidFill>
              </a:rPr>
              <a:t>12</a:t>
            </a:r>
            <a:r>
              <a:rPr lang="hu-HU" sz="3600" b="1" dirty="0" smtClean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5222" y="1489838"/>
            <a:ext cx="8229600" cy="505285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hu-HU" sz="2000" b="1" dirty="0" smtClean="0"/>
              <a:t>Kísérlet: </a:t>
            </a:r>
          </a:p>
          <a:p>
            <a:pPr marL="0" indent="0">
              <a:buNone/>
            </a:pPr>
            <a:r>
              <a:rPr lang="hu-HU" sz="2000" dirty="0" smtClean="0"/>
              <a:t>Tegyünk kevés vasport, kénport </a:t>
            </a:r>
            <a:r>
              <a:rPr lang="hu-HU" sz="2000" dirty="0"/>
              <a:t>é</a:t>
            </a:r>
            <a:r>
              <a:rPr lang="hu-HU" sz="2000" dirty="0" smtClean="0"/>
              <a:t>s vas-kénpor keveréket egy-egy kémcsőbe és adjunk hozzájuk kevés sósavat. Figyeljük meg melyik esetben tapasztalható reakció. Ahol gázfejlődést tapasztalunk, kézzel az orr felé legyezve szagoljuk meg a keletkezett gázt. A kísérlet alapján adjuk meg melyik komponens reagált a vas és kénpor keverékben. Vizsgáljuk meg a maradékot, adjuk meg mi maradt vissza?</a:t>
            </a:r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 smtClean="0"/>
              <a:t>2. Kísérlet: </a:t>
            </a:r>
          </a:p>
          <a:p>
            <a:pPr marL="0" indent="0">
              <a:buNone/>
            </a:pPr>
            <a:r>
              <a:rPr lang="hu-HU" sz="2000" dirty="0" smtClean="0"/>
              <a:t>Vas- és a kénport reagáltatva egymással, vas-szulfid keletkezett. Hasonlítsuk össze a vas-szulfid színét a vas es kénport tartalmazó keverékkel. </a:t>
            </a:r>
          </a:p>
          <a:p>
            <a:pPr marL="0" indent="0">
              <a:buNone/>
            </a:pPr>
            <a:r>
              <a:rPr lang="hu-HU" sz="2000" dirty="0" smtClean="0"/>
              <a:t>Tegyünk késhegynyi vas-szulfidot egy kémcsőbe es adjunk hozza kevés sósavat. A fejlődő gáz szaga jelzi, hogy nem ugyanaz a gáz keletkezett, mint a keverék esetében.</a:t>
            </a:r>
            <a:endParaRPr lang="hu-HU" sz="2000" dirty="0"/>
          </a:p>
        </p:txBody>
      </p:sp>
      <p:pic>
        <p:nvPicPr>
          <p:cNvPr id="5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>
          <a:xfrm>
            <a:off x="1205802" y="6476446"/>
            <a:ext cx="7909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000" dirty="0" smtClean="0">
                <a:solidFill>
                  <a:srgbClr val="000000"/>
                </a:solidFill>
              </a:rPr>
              <a:t>[12]</a:t>
            </a:r>
            <a:r>
              <a:rPr lang="hu-HU" sz="1000" dirty="0"/>
              <a:t> Lakatos J.: Általános és szerves kémiai </a:t>
            </a:r>
            <a:r>
              <a:rPr lang="hu-HU" sz="1000" dirty="0" smtClean="0"/>
              <a:t>laboratóriumi </a:t>
            </a:r>
            <a:r>
              <a:rPr lang="hu-HU" sz="1000" dirty="0"/>
              <a:t>gyakorlatok a </a:t>
            </a:r>
            <a:r>
              <a:rPr lang="hu-HU" sz="1000" dirty="0" smtClean="0"/>
              <a:t>Műszaki </a:t>
            </a:r>
            <a:r>
              <a:rPr lang="hu-HU" sz="1000" dirty="0"/>
              <a:t>Földtudományi Kar </a:t>
            </a:r>
            <a:r>
              <a:rPr lang="hu-HU" sz="1000" dirty="0" smtClean="0"/>
              <a:t>Hallgatói számára (2009</a:t>
            </a:r>
            <a:r>
              <a:rPr lang="hu-HU" sz="1000" dirty="0"/>
              <a:t>)  </a:t>
            </a:r>
            <a:r>
              <a:rPr lang="hu-HU" sz="1000" dirty="0" smtClean="0"/>
              <a:t>3. old.</a:t>
            </a:r>
          </a:p>
          <a:p>
            <a:pPr algn="r"/>
            <a:r>
              <a:rPr lang="hu-HU" sz="100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hu-HU" sz="1000" dirty="0" smtClean="0">
                <a:solidFill>
                  <a:srgbClr val="000000"/>
                </a:solidFill>
                <a:hlinkClick r:id="rId7"/>
              </a:rPr>
              <a:t>www.uni-miskolc.hu/home/web/wwwkoh/www/hun/kemiai_int/kollegak/j_lakatos/2011/5_gyakorlat.pdf</a:t>
            </a:r>
            <a:r>
              <a:rPr lang="hu-HU" sz="1000" dirty="0" smtClean="0">
                <a:solidFill>
                  <a:srgbClr val="000000"/>
                </a:solidFill>
              </a:rPr>
              <a:t>  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788276" y="1343815"/>
            <a:ext cx="8103476" cy="129890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965576" y="1371392"/>
            <a:ext cx="7342842" cy="4824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sz="2800" dirty="0" smtClean="0"/>
              <a:t>A keverékek szétválasztása a komponensek különböző tulajdonságai alapján történik.</a:t>
            </a:r>
          </a:p>
          <a:p>
            <a:pPr algn="l"/>
            <a:endParaRPr lang="hu-HU" sz="2800" dirty="0" smtClean="0"/>
          </a:p>
          <a:p>
            <a:pPr algn="l"/>
            <a:endParaRPr lang="hu-HU" sz="2800" dirty="0" smtClean="0"/>
          </a:p>
          <a:p>
            <a:pPr algn="l"/>
            <a:r>
              <a:rPr lang="hu-HU" sz="2800" dirty="0" smtClean="0"/>
              <a:t>pl.: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/>
              <a:t>halmazállapot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/>
              <a:t>méret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/>
              <a:t>sűrűség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/>
              <a:t>oldhatóság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/>
              <a:t>forráspont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2800" dirty="0" smtClean="0"/>
              <a:t>mágnesesség</a:t>
            </a:r>
          </a:p>
        </p:txBody>
      </p:sp>
      <p:pic>
        <p:nvPicPr>
          <p:cNvPr id="11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hu-HU" altLang="hu-HU" sz="3600" b="1" dirty="0" smtClean="0">
                <a:solidFill>
                  <a:srgbClr val="3333CC"/>
                </a:solidFill>
                <a:latin typeface="+mn-lt"/>
              </a:rPr>
              <a:t>Keverékek szétválasztási módszerei</a:t>
            </a:r>
            <a:endParaRPr lang="en-US" sz="3600" dirty="0">
              <a:solidFill>
                <a:srgbClr val="33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6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sz="3600" b="1" dirty="0" smtClean="0">
                <a:solidFill>
                  <a:srgbClr val="3333CC"/>
                </a:solidFill>
                <a:latin typeface="+mn-lt"/>
              </a:rPr>
              <a:t>Keverékek szétválasztási módszerei</a:t>
            </a:r>
            <a:endParaRPr lang="en-US" sz="3600" dirty="0">
              <a:solidFill>
                <a:srgbClr val="3333CC"/>
              </a:solidFill>
              <a:latin typeface="+mn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25252"/>
              </p:ext>
            </p:extLst>
          </p:nvPr>
        </p:nvGraphicFramePr>
        <p:xfrm>
          <a:off x="851338" y="1482206"/>
          <a:ext cx="8041142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20571"/>
                <a:gridCol w="4020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Anyagok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Eljárás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Szilárd anyagok keveréke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smtClean="0"/>
                        <a:t>szitálás, </a:t>
                      </a:r>
                      <a:r>
                        <a:rPr lang="hu-HU" sz="2800" dirty="0" smtClean="0"/>
                        <a:t>oldás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folyadék és benne nem oldódó anyag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ülepítés, centrifugálás, szűrés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oldat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bepárlás, kristályosítás, desztillálás, </a:t>
                      </a:r>
                      <a:r>
                        <a:rPr lang="hu-HU" sz="2800" dirty="0" err="1" smtClean="0"/>
                        <a:t>extrakcó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folyadékelegy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desztillálás, </a:t>
                      </a:r>
                      <a:r>
                        <a:rPr lang="hu-HU" sz="2800" dirty="0" err="1" smtClean="0"/>
                        <a:t>extrakció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gázelegy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cseppfolyósítás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9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58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9" y="1261221"/>
            <a:ext cx="5866566" cy="1823623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levegőszennyezés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406508"/>
            <a:ext cx="5730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/>
              <a:t> A lakások </a:t>
            </a:r>
            <a:r>
              <a:rPr lang="hu-HU" sz="2800" b="1" dirty="0" smtClean="0"/>
              <a:t>fűtés</a:t>
            </a:r>
            <a:r>
              <a:rPr lang="hu-HU" sz="2800" dirty="0" smtClean="0"/>
              <a:t>ekor füst, szén-dioxid és egyéb mérgező gázok is képződhetnek.</a:t>
            </a:r>
            <a:endParaRPr lang="hu-HU" sz="28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53" y="192283"/>
            <a:ext cx="1837738" cy="112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8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1072028"/>
            <a:ext cx="8042207" cy="5209343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247727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1692" y="1264613"/>
            <a:ext cx="77265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O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és CO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2,3</a:t>
            </a:r>
            <a:endParaRPr lang="hu-HU" sz="2800" b="1" baseline="30000" dirty="0">
              <a:solidFill>
                <a:srgbClr val="3333CC"/>
              </a:solidFill>
            </a:endParaRPr>
          </a:p>
          <a:p>
            <a:endParaRPr lang="hu-HU" sz="2800" b="1" dirty="0" smtClean="0"/>
          </a:p>
          <a:p>
            <a:r>
              <a:rPr lang="hu-HU" sz="2000" b="1" dirty="0" smtClean="0"/>
              <a:t>Anyagok: 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kálium-permanganát (KMnO</a:t>
            </a:r>
            <a:r>
              <a:rPr lang="hu-HU" sz="2000" baseline="-25000" dirty="0" smtClean="0"/>
              <a:t>4</a:t>
            </a:r>
            <a:r>
              <a:rPr lang="hu-HU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kalcium-karbonát (CaCO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sósavoldat</a:t>
            </a:r>
          </a:p>
          <a:p>
            <a:endParaRPr lang="hu-HU" sz="2000" b="1" dirty="0"/>
          </a:p>
          <a:p>
            <a:r>
              <a:rPr lang="hu-HU" sz="2000" b="1" dirty="0" smtClean="0"/>
              <a:t>Eszközök:</a:t>
            </a:r>
            <a:r>
              <a:rPr lang="hu-HU" sz="2000" dirty="0" smtClean="0"/>
              <a:t> 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3 db kémcső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kémcsőállvány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facsipesz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gyújtópálca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gyufa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Bunsen-égő</a:t>
            </a:r>
          </a:p>
        </p:txBody>
      </p:sp>
      <p:sp>
        <p:nvSpPr>
          <p:cNvPr id="8" name="Téglalap 7"/>
          <p:cNvSpPr/>
          <p:nvPr/>
        </p:nvSpPr>
        <p:spPr>
          <a:xfrm>
            <a:off x="2609850" y="6397335"/>
            <a:ext cx="65055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[2]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188. old.</a:t>
            </a:r>
          </a:p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[3]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216.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1072028"/>
            <a:ext cx="8042207" cy="5241223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22868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86393" y="1264613"/>
            <a:ext cx="35892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O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2</a:t>
            </a:r>
            <a:endParaRPr lang="hu-HU" sz="2800" b="1" baseline="30000" dirty="0">
              <a:solidFill>
                <a:srgbClr val="3333CC"/>
              </a:solidFill>
            </a:endParaRPr>
          </a:p>
          <a:p>
            <a:endParaRPr lang="hu-HU" sz="2800" b="1" dirty="0" smtClean="0"/>
          </a:p>
          <a:p>
            <a:r>
              <a:rPr lang="hu-HU" sz="2000" b="1" dirty="0" smtClean="0"/>
              <a:t>Kísérlet: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660033"/>
                </a:solidFill>
              </a:rPr>
              <a:t>Szórjunk kiskanálnyi kálium-permanganátot egy száraz kémcsőbe, és melegítsük kis lánggal.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66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Parázsló gyújtópálcát mártunk a kémcsőbe.</a:t>
            </a:r>
            <a:endParaRPr lang="hu-H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75670" y="1264613"/>
            <a:ext cx="42845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CO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3</a:t>
            </a:r>
            <a:endParaRPr lang="hu-HU" sz="2800" b="1" dirty="0">
              <a:solidFill>
                <a:srgbClr val="3333CC"/>
              </a:solidFill>
            </a:endParaRPr>
          </a:p>
          <a:p>
            <a:endParaRPr lang="hu-HU" sz="2800" b="1" dirty="0" smtClean="0"/>
          </a:p>
          <a:p>
            <a:r>
              <a:rPr lang="hu-HU" sz="2000" b="1" dirty="0" smtClean="0"/>
              <a:t>Kísérlet: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660033"/>
                </a:solidFill>
              </a:rPr>
              <a:t>Szórjunk kevés kalcium-karbonátot a kémcsőbe, majd öntsünk hozzá kevés sósav oldatot.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Mártsunk égő gyújtópálcát a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kémcsőbe.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609850" y="6397335"/>
            <a:ext cx="65055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[2]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188. old.</a:t>
            </a:r>
          </a:p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[3]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216.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949294"/>
            <a:ext cx="8042207" cy="5363957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98841" y="949293"/>
            <a:ext cx="39560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O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endParaRPr lang="hu-HU" sz="2800" b="1" dirty="0">
              <a:solidFill>
                <a:srgbClr val="3333CC"/>
              </a:solidFill>
            </a:endParaRPr>
          </a:p>
          <a:p>
            <a:endParaRPr lang="hu-HU" sz="1000" b="1" dirty="0" smtClean="0"/>
          </a:p>
          <a:p>
            <a:r>
              <a:rPr lang="hu-HU" sz="2000" b="1" dirty="0" smtClean="0"/>
              <a:t>Tapasztalat: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A parázsló gyújtópálca lángra </a:t>
            </a:r>
            <a:r>
              <a:rPr lang="hu-HU" sz="2000" dirty="0" smtClean="0"/>
              <a:t>lobban.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  <a:p>
            <a:r>
              <a:rPr lang="hu-HU" sz="2000" b="1" dirty="0" smtClean="0"/>
              <a:t>Magyarázat: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660033"/>
                </a:solidFill>
              </a:rPr>
              <a:t>A kálium-permanganát hő hatására elbomlik, a bomlás során oxigén gáz képződik.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A tiszta oxigénben hevesebb az égés, mint a levegőn, ezért gyullad meg a parázsló gyújtópálca.</a:t>
            </a:r>
            <a:endParaRPr lang="hu-H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575670" y="949293"/>
            <a:ext cx="428455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CO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endParaRPr lang="hu-HU" sz="2800" b="1" dirty="0">
              <a:solidFill>
                <a:srgbClr val="3333CC"/>
              </a:solidFill>
            </a:endParaRPr>
          </a:p>
          <a:p>
            <a:endParaRPr lang="hu-HU" sz="1000" b="1" dirty="0" smtClean="0"/>
          </a:p>
          <a:p>
            <a:r>
              <a:rPr lang="hu-HU" sz="2000" b="1" dirty="0" smtClean="0"/>
              <a:t>Tapasztalat: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Mészkőre sósavat öntve heves gázfejlődés tapasztalható.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/>
              <a:t>égő gyújtópálca elalszik </a:t>
            </a:r>
            <a:r>
              <a:rPr lang="hu-HU" sz="2000" dirty="0" smtClean="0"/>
              <a:t>a kémcsőben.</a:t>
            </a:r>
          </a:p>
          <a:p>
            <a:endParaRPr lang="hu-HU" sz="2000" dirty="0" smtClean="0"/>
          </a:p>
          <a:p>
            <a:r>
              <a:rPr lang="hu-HU" sz="2000" b="1" dirty="0" smtClean="0"/>
              <a:t>Magyarázat: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660033"/>
                </a:solidFill>
              </a:rPr>
              <a:t>A sósav a kalcium-karbonáttal reakcióba lép. és szén-dioxid gáz képződik.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accent2">
                    <a:lumMod val="75000"/>
                  </a:schemeClr>
                </a:solidFill>
              </a:rPr>
              <a:t>A szén-dioxid az égést nem táplálja, ezért alszik el az égő gyújtópálca.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609850" y="6397335"/>
            <a:ext cx="65055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[2]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188. old.</a:t>
            </a:r>
          </a:p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[3]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216.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821123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86393" y="1264613"/>
            <a:ext cx="4276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N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4</a:t>
            </a:r>
            <a:endParaRPr lang="hu-HU" sz="2800" b="1" baseline="30000" dirty="0">
              <a:solidFill>
                <a:srgbClr val="3333CC"/>
              </a:solidFill>
            </a:endParaRPr>
          </a:p>
          <a:p>
            <a:pPr>
              <a:spcAft>
                <a:spcPts val="1200"/>
              </a:spcAft>
            </a:pPr>
            <a:endParaRPr lang="hu-HU" sz="2000" b="1" dirty="0" smtClean="0"/>
          </a:p>
          <a:p>
            <a:pPr>
              <a:spcAft>
                <a:spcPts val="1200"/>
              </a:spcAft>
            </a:pPr>
            <a:r>
              <a:rPr lang="hu-HU" sz="2000" b="1" dirty="0" smtClean="0"/>
              <a:t>Anyagok: </a:t>
            </a:r>
            <a:endParaRPr lang="hu-HU" sz="20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ammónium-klorid (NH</a:t>
            </a:r>
            <a:r>
              <a:rPr lang="hu-HU" sz="2000" baseline="-25000" dirty="0" smtClean="0"/>
              <a:t>4</a:t>
            </a:r>
            <a:r>
              <a:rPr lang="hu-HU" sz="2000" dirty="0" smtClean="0"/>
              <a:t>Cl)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nátrium-nitrit (NaNO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víz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82397" y="2144247"/>
            <a:ext cx="4269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Eszközök:</a:t>
            </a:r>
            <a:r>
              <a:rPr lang="hu-HU" sz="2000" dirty="0" smtClean="0"/>
              <a:t> </a:t>
            </a:r>
            <a:endParaRPr lang="hu-HU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2 db 100 cm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-es főzőpohár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250 cm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-es frakcionáló lombik dugóval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üvegkád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gázfelfogó henger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üveglap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gyújtópálca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Bunsen-égő</a:t>
            </a:r>
          </a:p>
        </p:txBody>
      </p:sp>
      <p:sp>
        <p:nvSpPr>
          <p:cNvPr id="9" name="Téglalap 8"/>
          <p:cNvSpPr/>
          <p:nvPr/>
        </p:nvSpPr>
        <p:spPr>
          <a:xfrm>
            <a:off x="2217906" y="6591895"/>
            <a:ext cx="689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[4]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199-200. old.</a:t>
            </a:r>
          </a:p>
        </p:txBody>
      </p:sp>
    </p:spTree>
    <p:extLst>
      <p:ext uri="{BB962C8B-B14F-4D97-AF65-F5344CB8AC3E}">
        <p14:creationId xmlns:p14="http://schemas.microsoft.com/office/powerpoint/2010/main" val="41819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288298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86393" y="1108965"/>
            <a:ext cx="772656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N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4</a:t>
            </a:r>
            <a:endParaRPr lang="hu-HU" sz="2800" b="1" dirty="0">
              <a:solidFill>
                <a:srgbClr val="3333CC"/>
              </a:solidFill>
            </a:endParaRPr>
          </a:p>
          <a:p>
            <a:endParaRPr lang="hu-HU" sz="2800" b="1" dirty="0" smtClean="0"/>
          </a:p>
          <a:p>
            <a:pPr>
              <a:spcAft>
                <a:spcPts val="1200"/>
              </a:spcAft>
            </a:pPr>
            <a:r>
              <a:rPr lang="hu-HU" sz="2000" b="1" dirty="0" smtClean="0"/>
              <a:t>Kísérlet:</a:t>
            </a:r>
            <a:endParaRPr lang="hu-HU" sz="20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50 cm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 telített ammónium-klorid (NH</a:t>
            </a:r>
            <a:r>
              <a:rPr lang="hu-HU" sz="2000" baseline="-25000" dirty="0" smtClean="0"/>
              <a:t>4</a:t>
            </a:r>
            <a:r>
              <a:rPr lang="hu-HU" sz="2000" dirty="0" smtClean="0"/>
              <a:t>Cl) oldatot készítünk.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50 cm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 telített nátrium-nitrit (NaNO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) oldatot készítünk.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két oldatot a frakcionáló lombikba öntjük.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lombikot lezárjuk a gumidugóval.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lombikot Bunsen-égővel melegítjük.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fejlődő gázt víz alatt lévő gázfelfogó hengerben gyűjtjük.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gázzal telt hengert üveglappal lefedve kiemeljük a vízből.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Megfigyeljük a gáz színét, szagát.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Égő gyújtópálcát mártunk a hengerbe.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2217906" y="6591895"/>
            <a:ext cx="689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[4]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199-200. old.</a:t>
            </a:r>
          </a:p>
        </p:txBody>
      </p:sp>
    </p:spTree>
    <p:extLst>
      <p:ext uri="{BB962C8B-B14F-4D97-AF65-F5344CB8AC3E}">
        <p14:creationId xmlns:p14="http://schemas.microsoft.com/office/powerpoint/2010/main" val="29576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93959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kerekített téglalap 4"/>
          <p:cNvSpPr/>
          <p:nvPr/>
        </p:nvSpPr>
        <p:spPr>
          <a:xfrm>
            <a:off x="833778" y="4240902"/>
            <a:ext cx="8042207" cy="140114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86393" y="1264613"/>
            <a:ext cx="772656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N</a:t>
            </a:r>
            <a:r>
              <a:rPr lang="hu-HU" sz="2800" b="1" baseline="-25000" dirty="0" smtClean="0">
                <a:solidFill>
                  <a:srgbClr val="3333CC"/>
                </a:solidFill>
              </a:rPr>
              <a:t>2</a:t>
            </a:r>
            <a:r>
              <a:rPr lang="hu-HU" sz="2800" b="1" dirty="0" smtClean="0">
                <a:solidFill>
                  <a:srgbClr val="3333CC"/>
                </a:solidFill>
              </a:rPr>
              <a:t> előállítása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4</a:t>
            </a:r>
            <a:endParaRPr lang="hu-HU" sz="2800" b="1" dirty="0">
              <a:solidFill>
                <a:srgbClr val="3333CC"/>
              </a:solidFill>
            </a:endParaRPr>
          </a:p>
          <a:p>
            <a:endParaRPr lang="hu-HU" sz="2000" b="1" dirty="0" smtClean="0"/>
          </a:p>
          <a:p>
            <a:pPr>
              <a:spcAft>
                <a:spcPts val="1200"/>
              </a:spcAft>
            </a:pPr>
            <a:r>
              <a:rPr lang="hu-HU" sz="2000" b="1" dirty="0" smtClean="0"/>
              <a:t>Tapasztalatok:</a:t>
            </a:r>
            <a:endParaRPr lang="hu-HU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nitrogén gáz színtelen, szagtalan gáz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Az égő gyújtópálca elalszik.</a:t>
            </a:r>
          </a:p>
          <a:p>
            <a:pPr>
              <a:spcAft>
                <a:spcPts val="1200"/>
              </a:spcAft>
            </a:pPr>
            <a:endParaRPr lang="hu-HU" sz="2000" dirty="0"/>
          </a:p>
          <a:p>
            <a:pPr>
              <a:spcAft>
                <a:spcPts val="1200"/>
              </a:spcAft>
            </a:pPr>
            <a:r>
              <a:rPr lang="hu-HU" sz="2000" b="1" dirty="0" smtClean="0"/>
              <a:t>Magyarázat:</a:t>
            </a:r>
            <a:endParaRPr lang="hu-HU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FF0000"/>
                </a:solidFill>
              </a:rPr>
              <a:t>A nitrogén gáz színtelen, </a:t>
            </a:r>
            <a:r>
              <a:rPr lang="hu-HU" sz="2000" b="1" dirty="0" smtClean="0">
                <a:solidFill>
                  <a:srgbClr val="FF0000"/>
                </a:solidFill>
              </a:rPr>
              <a:t>szagtalan, vízben rosszul oldódó gáz.</a:t>
            </a:r>
            <a:endParaRPr lang="hu-HU" sz="2000" b="1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A nitrogén nem ég és az égést nem táplálja</a:t>
            </a:r>
          </a:p>
        </p:txBody>
      </p:sp>
      <p:sp>
        <p:nvSpPr>
          <p:cNvPr id="7" name="Téglalap 6"/>
          <p:cNvSpPr/>
          <p:nvPr/>
        </p:nvSpPr>
        <p:spPr>
          <a:xfrm>
            <a:off x="2217906" y="6591895"/>
            <a:ext cx="689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[4]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199-200. old.</a:t>
            </a:r>
          </a:p>
        </p:txBody>
      </p:sp>
    </p:spTree>
    <p:extLst>
      <p:ext uri="{BB962C8B-B14F-4D97-AF65-F5344CB8AC3E}">
        <p14:creationId xmlns:p14="http://schemas.microsoft.com/office/powerpoint/2010/main" val="15058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165110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kerekített téglalap 4"/>
          <p:cNvSpPr/>
          <p:nvPr/>
        </p:nvSpPr>
        <p:spPr>
          <a:xfrm>
            <a:off x="833778" y="4336481"/>
            <a:ext cx="8042207" cy="1913757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</a:p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(tanári kísérletek)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86393" y="1721827"/>
            <a:ext cx="77265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</a:t>
            </a:r>
            <a:r>
              <a:rPr lang="hu-HU" sz="2400" dirty="0"/>
              <a:t>előállítása és égésének </a:t>
            </a:r>
            <a:r>
              <a:rPr lang="hu-HU" sz="2400" dirty="0" smtClean="0"/>
              <a:t>vizsgálata</a:t>
            </a:r>
            <a:r>
              <a:rPr lang="hu-HU" sz="2400" baseline="30000" dirty="0" smtClean="0"/>
              <a:t>5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</a:t>
            </a:r>
            <a:r>
              <a:rPr lang="hu-HU" sz="2400" dirty="0"/>
              <a:t>előállítása és az égésre gyakorolt hatásának vizsgálata</a:t>
            </a:r>
            <a:r>
              <a:rPr lang="hu-HU" sz="2400" baseline="30000" dirty="0" smtClean="0"/>
              <a:t>6</a:t>
            </a:r>
            <a:endParaRPr lang="hu-HU" sz="2400" dirty="0" smtClean="0"/>
          </a:p>
          <a:p>
            <a:endParaRPr lang="hu-HU" sz="2400" b="1" i="1" dirty="0" smtClean="0">
              <a:solidFill>
                <a:srgbClr val="FF0000"/>
              </a:solidFill>
            </a:endParaRPr>
          </a:p>
          <a:p>
            <a:r>
              <a:rPr lang="hu-HU" sz="2400" b="1" dirty="0" smtClean="0"/>
              <a:t>A kísérletek tapasztalatai alapján megállapítható, hogy: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szén-dioxid sűrűsége nagyobb mint a levegőé, ezért alacsonyabb helyen nagyobb a levegő 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tartalma.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Tiszta oxigénben gyorsabb az égés mint a levegőben.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2217906" y="6397335"/>
            <a:ext cx="689751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[5]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199-200. old.</a:t>
            </a:r>
          </a:p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[6]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61. </a:t>
            </a:r>
            <a:r>
              <a:rPr lang="hu-HU" sz="1000" dirty="0">
                <a:solidFill>
                  <a:srgbClr val="000000"/>
                </a:solidFill>
              </a:rPr>
              <a:t>old.</a:t>
            </a:r>
            <a:endParaRPr lang="hu-HU" sz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74365" y="558772"/>
            <a:ext cx="71784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4000" b="1" dirty="0" smtClean="0">
                <a:solidFill>
                  <a:srgbClr val="3333CC"/>
                </a:solidFill>
              </a:rPr>
              <a:t>A minket körülvevő anyagok</a:t>
            </a:r>
            <a:endParaRPr lang="hu-HU" altLang="hu-HU" sz="4000" b="1" dirty="0">
              <a:solidFill>
                <a:srgbClr val="33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59001" y="2187666"/>
            <a:ext cx="2552815" cy="2482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 smtClean="0"/>
              <a:t>A levegő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 smtClean="0"/>
              <a:t>A tűz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600" b="1" dirty="0"/>
              <a:t>A </a:t>
            </a:r>
            <a:r>
              <a:rPr lang="hu-HU" sz="3600" b="1" dirty="0" smtClean="0"/>
              <a:t>víz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8192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144926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Kémiai jojó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1</a:t>
            </a:r>
          </a:p>
          <a:p>
            <a:endParaRPr lang="hu-HU" sz="2400" dirty="0" smtClean="0"/>
          </a:p>
          <a:p>
            <a:r>
              <a:rPr lang="hu-HU" sz="2000" b="1" dirty="0" smtClean="0"/>
              <a:t>Anyagok: </a:t>
            </a:r>
          </a:p>
          <a:p>
            <a:r>
              <a:rPr lang="hu-HU" sz="2000" dirty="0" smtClean="0"/>
              <a:t>sütőpor </a:t>
            </a:r>
            <a:r>
              <a:rPr lang="hu-HU" sz="2000" dirty="0"/>
              <a:t>(vagy szódabikarbóna), olaj, ecet, festék (lehet ez </a:t>
            </a:r>
            <a:r>
              <a:rPr lang="hu-HU" sz="2000" dirty="0" err="1"/>
              <a:t>meggylé</a:t>
            </a:r>
            <a:r>
              <a:rPr lang="hu-HU" sz="2000" dirty="0"/>
              <a:t>, </a:t>
            </a:r>
            <a:r>
              <a:rPr lang="hu-HU" sz="2000" dirty="0" err="1" smtClean="0"/>
              <a:t>vöröskáposztalé</a:t>
            </a:r>
            <a:r>
              <a:rPr lang="hu-HU" sz="2000" dirty="0"/>
              <a:t>, ételfesték)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Eszközök: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kémcső, kémcsőállvány, kanál, cseppentő</a:t>
            </a:r>
          </a:p>
          <a:p>
            <a:endParaRPr lang="hu-HU" sz="2000" dirty="0"/>
          </a:p>
          <a:p>
            <a:r>
              <a:rPr lang="hu-HU" sz="2000" b="1" dirty="0" smtClean="0"/>
              <a:t>A kísérlet menete: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 smtClean="0"/>
              <a:t>A kémcső </a:t>
            </a:r>
            <a:r>
              <a:rPr lang="hu-HU" sz="2000" dirty="0"/>
              <a:t>aljára beleöntjük a </a:t>
            </a:r>
            <a:r>
              <a:rPr lang="hu-HU" sz="2000" dirty="0" smtClean="0"/>
              <a:t>sütőport (vagy szódabikarbónát).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 smtClean="0"/>
              <a:t>A </a:t>
            </a:r>
            <a:r>
              <a:rPr lang="hu-HU" sz="2000" dirty="0"/>
              <a:t>tetejére óvatosan ráöntjük az </a:t>
            </a:r>
            <a:r>
              <a:rPr lang="hu-HU" sz="2000" dirty="0" err="1"/>
              <a:t>olajat</a:t>
            </a:r>
            <a:r>
              <a:rPr lang="hu-HU" sz="2000" dirty="0"/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/>
              <a:t>Egy kis tálkában </a:t>
            </a:r>
            <a:r>
              <a:rPr lang="hu-HU" sz="2000" dirty="0" smtClean="0"/>
              <a:t>összekeverjük </a:t>
            </a:r>
            <a:r>
              <a:rPr lang="hu-HU" sz="2000" dirty="0"/>
              <a:t>az ecetet a festékkel. </a:t>
            </a:r>
            <a:endParaRPr lang="hu-HU" sz="20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hu-HU" sz="2000" dirty="0" smtClean="0"/>
              <a:t>Az ecetes </a:t>
            </a:r>
            <a:r>
              <a:rPr lang="hu-HU" sz="2000" dirty="0"/>
              <a:t>festékből cseppentővel </a:t>
            </a:r>
            <a:r>
              <a:rPr lang="hu-HU" sz="2000" dirty="0" smtClean="0"/>
              <a:t>kis </a:t>
            </a:r>
            <a:r>
              <a:rPr lang="hu-HU" sz="2000" dirty="0"/>
              <a:t>cseppeket juttatunk az olajjal töltött pohárba. </a:t>
            </a:r>
          </a:p>
        </p:txBody>
      </p:sp>
      <p:sp>
        <p:nvSpPr>
          <p:cNvPr id="5" name="Téglalap 4"/>
          <p:cNvSpPr/>
          <p:nvPr/>
        </p:nvSpPr>
        <p:spPr>
          <a:xfrm>
            <a:off x="4478404" y="6596569"/>
            <a:ext cx="46400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dirty="0"/>
              <a:t>[1] </a:t>
            </a:r>
            <a:r>
              <a:rPr lang="hu-HU" sz="1000" u="sng" dirty="0">
                <a:hlinkClick r:id="rId7"/>
              </a:rPr>
              <a:t>http://gyereketeto.hu/tanulas/otletek-szunidore-5-nap-kemiai-jojo</a:t>
            </a:r>
            <a:endParaRPr lang="hu-HU" sz="1000" u="sng" dirty="0"/>
          </a:p>
        </p:txBody>
      </p:sp>
    </p:spTree>
    <p:extLst>
      <p:ext uri="{BB962C8B-B14F-4D97-AF65-F5344CB8AC3E}">
        <p14:creationId xmlns:p14="http://schemas.microsoft.com/office/powerpoint/2010/main" val="17992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59601" y="371475"/>
            <a:ext cx="80317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a levegő </a:t>
            </a:r>
          </a:p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alkotóelemeivel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485338"/>
            <a:ext cx="77265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Kémiai jojó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1</a:t>
            </a:r>
            <a:endParaRPr lang="hu-HU" sz="2800" b="1" dirty="0" smtClean="0">
              <a:solidFill>
                <a:srgbClr val="3333CC"/>
              </a:solidFill>
            </a:endParaRPr>
          </a:p>
          <a:p>
            <a:endParaRPr lang="hu-HU" sz="2400" dirty="0" smtClean="0"/>
          </a:p>
          <a:p>
            <a:r>
              <a:rPr lang="hu-HU" sz="2000" b="1" dirty="0" smtClean="0"/>
              <a:t>Tapasztalatok:</a:t>
            </a:r>
            <a:r>
              <a:rPr lang="hu-HU" sz="2000" dirty="0" smtClean="0"/>
              <a:t> </a:t>
            </a:r>
            <a:endParaRPr lang="hu-HU" sz="2000" dirty="0"/>
          </a:p>
          <a:p>
            <a:r>
              <a:rPr lang="hu-HU" sz="2000" dirty="0"/>
              <a:t>A cseppecskék lesüllyednek a pohár aljára, majd a sütőpor miatt feltáncolnak az olaj tetejére.  </a:t>
            </a:r>
          </a:p>
          <a:p>
            <a:r>
              <a:rPr lang="hu-HU" sz="2000" dirty="0"/>
              <a:t> </a:t>
            </a:r>
            <a:endParaRPr lang="hu-HU" sz="2000" dirty="0" smtClean="0"/>
          </a:p>
          <a:p>
            <a:r>
              <a:rPr lang="hu-HU" sz="2000" b="1" dirty="0" smtClean="0"/>
              <a:t>Magyarázat:</a:t>
            </a:r>
            <a:endParaRPr lang="hu-HU" sz="20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Mivel </a:t>
            </a:r>
            <a:r>
              <a:rPr lang="hu-HU" sz="2000" dirty="0" smtClean="0"/>
              <a:t>az ecet </a:t>
            </a:r>
            <a:r>
              <a:rPr lang="hu-HU" sz="2000" dirty="0"/>
              <a:t>olajban nem </a:t>
            </a:r>
            <a:r>
              <a:rPr lang="hu-HU" sz="2000" dirty="0" smtClean="0"/>
              <a:t>oldódik, kis </a:t>
            </a:r>
            <a:r>
              <a:rPr lang="hu-HU" sz="2000" dirty="0"/>
              <a:t>cseppek maradnak.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/>
              <a:t>ecet az olajnál nagyobb sűrűségű, így kis gömbök formájában süllyedni kezd a pohár aljára.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Amikor hozzáér a sütőporhoz, reakcióba lép vele, és eközben szén-dioxid fejlődik.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A szén-dioxid felemeli a cseppeket az olaj tetejéig.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Itt a szén-dioxid távozik, az ecetcsepp pedig ismét süllyedni kezd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13" y="1337327"/>
            <a:ext cx="1097247" cy="102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églalap 9"/>
          <p:cNvSpPr/>
          <p:nvPr/>
        </p:nvSpPr>
        <p:spPr>
          <a:xfrm>
            <a:off x="4478404" y="6596569"/>
            <a:ext cx="46400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dirty="0"/>
              <a:t>[1] </a:t>
            </a:r>
            <a:r>
              <a:rPr lang="hu-HU" sz="1000" u="sng" dirty="0">
                <a:hlinkClick r:id="rId8"/>
              </a:rPr>
              <a:t>http://gyereketeto.hu/tanulas/otletek-szunidore-5-nap-kemiai-jojo</a:t>
            </a:r>
            <a:endParaRPr lang="hu-HU" sz="1000" u="sng" dirty="0"/>
          </a:p>
        </p:txBody>
      </p:sp>
    </p:spTree>
    <p:extLst>
      <p:ext uri="{BB962C8B-B14F-4D97-AF65-F5344CB8AC3E}">
        <p14:creationId xmlns:p14="http://schemas.microsoft.com/office/powerpoint/2010/main" val="15094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434622" y="1979607"/>
            <a:ext cx="62427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6000" b="1" dirty="0" smtClean="0">
                <a:solidFill>
                  <a:srgbClr val="3333CC"/>
                </a:solidFill>
              </a:rPr>
              <a:t>Az égés</a:t>
            </a:r>
            <a:endParaRPr lang="hu-HU" altLang="hu-HU" sz="60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8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833779" y="3917746"/>
            <a:ext cx="7220724" cy="133218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4" y="2010096"/>
            <a:ext cx="8150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Milyen anyagok égését tapasztaltuk már?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r>
              <a:rPr lang="hu-HU" sz="2800" dirty="0" smtClean="0"/>
              <a:t>Mi az égés?</a:t>
            </a:r>
          </a:p>
          <a:p>
            <a:endParaRPr lang="hu-HU" sz="2800" dirty="0" smtClean="0"/>
          </a:p>
          <a:p>
            <a:r>
              <a:rPr lang="hu-HU" sz="2800" b="1" dirty="0"/>
              <a:t>Az égés </a:t>
            </a:r>
            <a:r>
              <a:rPr lang="hu-HU" sz="2800" b="1" dirty="0" smtClean="0"/>
              <a:t>a </a:t>
            </a:r>
            <a:r>
              <a:rPr lang="hu-HU" sz="2800" b="1" dirty="0"/>
              <a:t>levegő oxigénjével történő egyesülés.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2" y="1008069"/>
            <a:ext cx="1080000" cy="220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98" y="3444607"/>
            <a:ext cx="1080000" cy="86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39" y="4491116"/>
            <a:ext cx="1080000" cy="86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7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3242982"/>
            <a:ext cx="8042207" cy="268485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4" y="1631712"/>
            <a:ext cx="7502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Az égés </a:t>
            </a:r>
            <a:r>
              <a:rPr lang="hu-HU" sz="2800" i="1" dirty="0" smtClean="0"/>
              <a:t>kémiai kölcsönhatás</a:t>
            </a:r>
            <a:r>
              <a:rPr lang="hu-HU" sz="2800" dirty="0" smtClean="0"/>
              <a:t>.</a:t>
            </a:r>
          </a:p>
          <a:p>
            <a:endParaRPr lang="hu-HU" sz="2800" dirty="0"/>
          </a:p>
          <a:p>
            <a:r>
              <a:rPr lang="hu-HU" sz="2800" dirty="0" smtClean="0"/>
              <a:t>Miért „kémiai”?</a:t>
            </a:r>
          </a:p>
          <a:p>
            <a:endParaRPr lang="hu-HU" sz="2800" dirty="0"/>
          </a:p>
          <a:p>
            <a:r>
              <a:rPr lang="hu-HU" sz="2800" dirty="0" smtClean="0"/>
              <a:t>Az </a:t>
            </a:r>
            <a:r>
              <a:rPr lang="hu-HU" sz="2800" dirty="0"/>
              <a:t>égés során új anyagok </a:t>
            </a:r>
            <a:r>
              <a:rPr lang="hu-HU" sz="2800" dirty="0" smtClean="0"/>
              <a:t>keletkeznek, ezért </a:t>
            </a:r>
            <a:r>
              <a:rPr lang="hu-HU" sz="2800" b="1" dirty="0" smtClean="0"/>
              <a:t>az égés kémiai változás</a:t>
            </a:r>
            <a:r>
              <a:rPr lang="hu-HU" sz="2800" dirty="0" smtClean="0"/>
              <a:t>.</a:t>
            </a:r>
          </a:p>
          <a:p>
            <a:endParaRPr lang="hu-HU" sz="2800" dirty="0" smtClean="0"/>
          </a:p>
          <a:p>
            <a:r>
              <a:rPr lang="hu-HU" sz="2800" dirty="0" smtClean="0"/>
              <a:t>Az égés jelentős </a:t>
            </a:r>
            <a:r>
              <a:rPr lang="hu-HU" sz="2800" dirty="0" err="1" smtClean="0"/>
              <a:t>energiafelszabadulással</a:t>
            </a:r>
            <a:r>
              <a:rPr lang="hu-HU" sz="2800" dirty="0" smtClean="0"/>
              <a:t> jár, ezért az égés </a:t>
            </a:r>
            <a:r>
              <a:rPr lang="hu-HU" sz="2800" b="1" dirty="0" smtClean="0">
                <a:solidFill>
                  <a:srgbClr val="3333CC"/>
                </a:solidFill>
              </a:rPr>
              <a:t>exoterm</a:t>
            </a:r>
            <a:r>
              <a:rPr lang="hu-HU" sz="2800" b="1" dirty="0" smtClean="0"/>
              <a:t> </a:t>
            </a:r>
            <a:r>
              <a:rPr lang="hu-HU" sz="2800" dirty="0" smtClean="0"/>
              <a:t>kémiai változás.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88140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833778" y="1600180"/>
            <a:ext cx="3706691" cy="3649752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4" y="1647478"/>
            <a:ext cx="30757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Az égés lehet: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gyors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lassú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tökéletes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tökéletlen</a:t>
            </a:r>
            <a:endParaRPr lang="hu-HU" sz="28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74" y="5318517"/>
            <a:ext cx="2164588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28374"/>
            <a:ext cx="169737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4" y="5329150"/>
            <a:ext cx="179279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54" y="5318517"/>
            <a:ext cx="123085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9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33778" y="1418898"/>
            <a:ext cx="7342659" cy="495037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5" y="1493483"/>
            <a:ext cx="6793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3333CC"/>
                </a:solidFill>
              </a:rPr>
              <a:t>A gyors égés:</a:t>
            </a:r>
          </a:p>
          <a:p>
            <a:r>
              <a:rPr lang="hu-HU" sz="2800" dirty="0" smtClean="0"/>
              <a:t>A </a:t>
            </a:r>
            <a:r>
              <a:rPr lang="hu-HU" sz="2800" b="1" i="1" dirty="0" smtClean="0">
                <a:solidFill>
                  <a:srgbClr val="3333CC"/>
                </a:solidFill>
              </a:rPr>
              <a:t>gyors égés</a:t>
            </a:r>
            <a:r>
              <a:rPr lang="hu-HU" sz="2800" dirty="0" smtClean="0"/>
              <a:t> olyan kémiai kölcsönhatás, amely az </a:t>
            </a:r>
            <a:r>
              <a:rPr lang="hu-HU" sz="2800" i="1" dirty="0" smtClean="0"/>
              <a:t>éghető anyag</a:t>
            </a:r>
            <a:r>
              <a:rPr lang="hu-HU" sz="2800" dirty="0" smtClean="0"/>
              <a:t> és az </a:t>
            </a:r>
            <a:r>
              <a:rPr lang="hu-HU" sz="2800" i="1" dirty="0" smtClean="0"/>
              <a:t>oxigén</a:t>
            </a:r>
            <a:r>
              <a:rPr lang="hu-HU" sz="2800" dirty="0" smtClean="0"/>
              <a:t> között </a:t>
            </a:r>
            <a:r>
              <a:rPr lang="hu-HU" sz="2800" b="1" dirty="0" smtClean="0"/>
              <a:t>magas hőmérsékleten</a:t>
            </a:r>
            <a:r>
              <a:rPr lang="hu-HU" sz="2800" dirty="0" smtClean="0"/>
              <a:t> és </a:t>
            </a:r>
            <a:r>
              <a:rPr lang="hu-HU" sz="2800" b="1" dirty="0" smtClean="0"/>
              <a:t>fényjelenség</a:t>
            </a:r>
            <a:r>
              <a:rPr lang="hu-HU" sz="2800" dirty="0" smtClean="0"/>
              <a:t> kíséretében megy végbe.</a:t>
            </a:r>
          </a:p>
          <a:p>
            <a:endParaRPr lang="hu-HU" sz="2800" dirty="0"/>
          </a:p>
          <a:p>
            <a:r>
              <a:rPr lang="hu-HU" sz="2800" b="1" dirty="0" smtClean="0"/>
              <a:t>A gyors égés feltételei: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az éghető </a:t>
            </a:r>
            <a:r>
              <a:rPr lang="hu-HU" sz="2800" dirty="0" smtClean="0"/>
              <a:t>anyag</a:t>
            </a: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az oxigén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gyulladási hőmérséklet</a:t>
            </a:r>
            <a:endParaRPr lang="hu-HU" sz="28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2" y="1008069"/>
            <a:ext cx="1080000" cy="220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98" y="3444607"/>
            <a:ext cx="1080000" cy="86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39" y="4491116"/>
            <a:ext cx="1080000" cy="86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8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833778" y="2238689"/>
            <a:ext cx="7661433" cy="3373822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4" y="2246586"/>
            <a:ext cx="7502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</a:t>
            </a:r>
          </a:p>
          <a:p>
            <a:r>
              <a:rPr lang="hu-HU" sz="2800" dirty="0" smtClean="0"/>
              <a:t>A széntartalmú </a:t>
            </a:r>
            <a:r>
              <a:rPr lang="hu-HU" sz="2800" dirty="0"/>
              <a:t>anyagok </a:t>
            </a:r>
            <a:r>
              <a:rPr lang="hu-HU" sz="2800" dirty="0" smtClean="0"/>
              <a:t>az égés során </a:t>
            </a:r>
            <a:r>
              <a:rPr lang="hu-HU" sz="2800" dirty="0"/>
              <a:t>kölcsönhatásba lépnek </a:t>
            </a:r>
            <a:r>
              <a:rPr lang="hu-HU" sz="2800" dirty="0" smtClean="0"/>
              <a:t>az oxigénnel és szén-dioxid képződik.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19201" y="4426343"/>
            <a:ext cx="66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szén + oxigén 			szén-dioxid</a:t>
            </a:r>
            <a:endParaRPr lang="en-US" sz="28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288222" y="4729629"/>
            <a:ext cx="135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85" y="789027"/>
            <a:ext cx="1080000" cy="86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26" y="1835536"/>
            <a:ext cx="1080000" cy="86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9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817114" y="2425516"/>
            <a:ext cx="8042207" cy="4006814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4" y="1395222"/>
            <a:ext cx="7502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A fémek is kölcsönhatásba léphetnek az oxigénnel…</a:t>
            </a:r>
          </a:p>
          <a:p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993174" y="2707849"/>
            <a:ext cx="8150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magnézium + oxigén		magnézium-oxid</a:t>
            </a:r>
          </a:p>
          <a:p>
            <a:r>
              <a:rPr lang="hu-HU" sz="2800" dirty="0" smtClean="0"/>
              <a:t>vas + </a:t>
            </a:r>
            <a:r>
              <a:rPr lang="hu-HU" sz="2800" dirty="0"/>
              <a:t>oxigén		</a:t>
            </a:r>
            <a:r>
              <a:rPr lang="hu-HU" sz="2800" dirty="0" smtClean="0"/>
              <a:t>	vas-oxid</a:t>
            </a:r>
            <a:endParaRPr lang="en-US" sz="2800" dirty="0"/>
          </a:p>
          <a:p>
            <a:r>
              <a:rPr lang="hu-HU" sz="2800" dirty="0" smtClean="0"/>
              <a:t>réz + </a:t>
            </a:r>
            <a:r>
              <a:rPr lang="hu-HU" sz="2800" dirty="0"/>
              <a:t>oxigén		</a:t>
            </a:r>
            <a:r>
              <a:rPr lang="hu-HU" sz="2800" dirty="0" smtClean="0"/>
              <a:t>	réz-oxid</a:t>
            </a:r>
            <a:endParaRPr lang="en-US" sz="2800" dirty="0"/>
          </a:p>
          <a:p>
            <a:endParaRPr lang="hu-HU" sz="2800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666606" y="3011135"/>
            <a:ext cx="6779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661346" y="3415791"/>
            <a:ext cx="6779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4671852" y="3883511"/>
            <a:ext cx="6779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987914" y="4464332"/>
            <a:ext cx="7502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Az oxigénnel való egyesülést </a:t>
            </a:r>
            <a:r>
              <a:rPr lang="hu-HU" sz="2800" b="1" dirty="0" err="1" smtClean="0">
                <a:solidFill>
                  <a:srgbClr val="3333CC"/>
                </a:solidFill>
              </a:rPr>
              <a:t>OXIDÁCIÓ</a:t>
            </a:r>
            <a:r>
              <a:rPr lang="hu-HU" sz="2800" dirty="0" err="1" smtClean="0"/>
              <a:t>nak</a:t>
            </a:r>
            <a:r>
              <a:rPr lang="hu-HU" sz="2800" dirty="0" smtClean="0"/>
              <a:t> nevezzük.</a:t>
            </a:r>
          </a:p>
          <a:p>
            <a:endParaRPr lang="hu-HU" sz="2800" dirty="0" smtClean="0"/>
          </a:p>
          <a:p>
            <a:r>
              <a:rPr lang="hu-HU" sz="2800" dirty="0" smtClean="0"/>
              <a:t>Az </a:t>
            </a:r>
            <a:r>
              <a:rPr lang="hu-HU" sz="2800" b="1" dirty="0" smtClean="0"/>
              <a:t>oxidáció</a:t>
            </a:r>
            <a:r>
              <a:rPr lang="hu-HU" sz="2800" dirty="0" smtClean="0"/>
              <a:t> során </a:t>
            </a:r>
            <a:r>
              <a:rPr lang="hu-HU" sz="2800" b="1" i="1" dirty="0" smtClean="0"/>
              <a:t>oxidok</a:t>
            </a:r>
            <a:r>
              <a:rPr lang="hu-HU" sz="2800" dirty="0" smtClean="0"/>
              <a:t> képződnek.</a:t>
            </a:r>
            <a:endParaRPr lang="hu-HU" sz="2800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40" y="396827"/>
            <a:ext cx="1080000" cy="220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1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33778" y="1418898"/>
            <a:ext cx="8042207" cy="468045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5" y="1450951"/>
            <a:ext cx="56664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3333CC"/>
                </a:solidFill>
              </a:rPr>
              <a:t>A lassú égés:</a:t>
            </a:r>
          </a:p>
          <a:p>
            <a:r>
              <a:rPr lang="hu-HU" sz="2800" dirty="0" smtClean="0"/>
              <a:t>A </a:t>
            </a:r>
            <a:r>
              <a:rPr lang="hu-HU" sz="2800" b="1" i="1" dirty="0" smtClean="0">
                <a:solidFill>
                  <a:srgbClr val="3333CC"/>
                </a:solidFill>
              </a:rPr>
              <a:t>lassú égés</a:t>
            </a:r>
            <a:r>
              <a:rPr lang="hu-HU" sz="2800" dirty="0" smtClean="0"/>
              <a:t> olyan, hosszú ideig tartó oxidációs folyamat</a:t>
            </a:r>
            <a:r>
              <a:rPr lang="hu-HU" sz="2800" dirty="0"/>
              <a:t>, melyhez nem szükséges </a:t>
            </a:r>
            <a:r>
              <a:rPr lang="hu-HU" sz="2800" b="1" dirty="0"/>
              <a:t>magas </a:t>
            </a:r>
            <a:r>
              <a:rPr lang="hu-HU" sz="2800" b="1" dirty="0" smtClean="0"/>
              <a:t>hőmérséklet</a:t>
            </a:r>
            <a:r>
              <a:rPr lang="hu-HU" sz="2800" dirty="0" smtClean="0"/>
              <a:t> és amelyet </a:t>
            </a:r>
            <a:r>
              <a:rPr lang="hu-HU" sz="2800" b="1" dirty="0" smtClean="0"/>
              <a:t>nem </a:t>
            </a:r>
            <a:r>
              <a:rPr lang="hu-HU" sz="2800" b="1" dirty="0"/>
              <a:t>kísér </a:t>
            </a:r>
            <a:r>
              <a:rPr lang="hu-HU" sz="2800" b="1" dirty="0" smtClean="0"/>
              <a:t>fényjelenség</a:t>
            </a:r>
            <a:r>
              <a:rPr lang="hu-HU" sz="2800" dirty="0" smtClean="0"/>
              <a:t>.</a:t>
            </a:r>
          </a:p>
          <a:p>
            <a:endParaRPr lang="hu-HU" sz="2800" dirty="0"/>
          </a:p>
          <a:p>
            <a:r>
              <a:rPr lang="hu-HU" sz="2800" b="1" dirty="0" smtClean="0"/>
              <a:t>A lassú égés pl.: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vas rozsdásodása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fa korhadása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52" y="4476308"/>
            <a:ext cx="3356316" cy="2232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41" y="2324553"/>
            <a:ext cx="2378827" cy="201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8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081004" y="1993478"/>
            <a:ext cx="49661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6000" b="1" dirty="0" smtClean="0">
                <a:solidFill>
                  <a:srgbClr val="3333CC"/>
                </a:solidFill>
              </a:rPr>
              <a:t>A levegő</a:t>
            </a:r>
            <a:endParaRPr lang="hu-HU" altLang="hu-HU" sz="6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33778" y="1534004"/>
            <a:ext cx="8042207" cy="2485338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4" y="1631712"/>
            <a:ext cx="7502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3333CC"/>
                </a:solidFill>
              </a:rPr>
              <a:t>A tökéletes égés:</a:t>
            </a:r>
          </a:p>
          <a:p>
            <a:pPr>
              <a:spcAft>
                <a:spcPts val="1200"/>
              </a:spcAft>
            </a:pPr>
            <a:r>
              <a:rPr lang="hu-HU" sz="2800" dirty="0" smtClean="0"/>
              <a:t>Azt az égés nevezzük tökéletes égésnek, mely során az éghető anyag teljes egészében reakcióba lép a levegő oxigénjével.</a:t>
            </a:r>
          </a:p>
          <a:p>
            <a:pPr>
              <a:lnSpc>
                <a:spcPct val="150000"/>
              </a:lnSpc>
            </a:pPr>
            <a:endParaRPr lang="hu-HU" sz="2800" dirty="0" smtClean="0"/>
          </a:p>
          <a:p>
            <a:pPr>
              <a:lnSpc>
                <a:spcPct val="150000"/>
              </a:lnSpc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511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33778" y="1418899"/>
            <a:ext cx="8042207" cy="4419194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93174" y="576433"/>
            <a:ext cx="6242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égés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93174" y="1631712"/>
            <a:ext cx="77488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/>
              <a:t> </a:t>
            </a:r>
            <a:r>
              <a:rPr lang="hu-HU" sz="2800" b="1" dirty="0" smtClean="0">
                <a:solidFill>
                  <a:srgbClr val="3333CC"/>
                </a:solidFill>
              </a:rPr>
              <a:t>A tökéletlen </a:t>
            </a:r>
            <a:r>
              <a:rPr lang="hu-HU" sz="2800" b="1" dirty="0">
                <a:solidFill>
                  <a:srgbClr val="3333CC"/>
                </a:solidFill>
              </a:rPr>
              <a:t>égés:</a:t>
            </a:r>
          </a:p>
          <a:p>
            <a:pPr>
              <a:spcAft>
                <a:spcPts val="1200"/>
              </a:spcAft>
            </a:pPr>
            <a:r>
              <a:rPr lang="hu-HU" sz="2800" dirty="0" smtClean="0"/>
              <a:t>A </a:t>
            </a:r>
            <a:r>
              <a:rPr lang="hu-HU" sz="2800" b="1" i="1" dirty="0" smtClean="0">
                <a:solidFill>
                  <a:srgbClr val="3333CC"/>
                </a:solidFill>
              </a:rPr>
              <a:t>tökéletlen égés</a:t>
            </a:r>
            <a:r>
              <a:rPr lang="hu-HU" sz="2800" dirty="0"/>
              <a:t> </a:t>
            </a:r>
            <a:r>
              <a:rPr lang="hu-HU" sz="2800" dirty="0" smtClean="0"/>
              <a:t>olyan égés, </a:t>
            </a:r>
            <a:r>
              <a:rPr lang="hu-HU" sz="2800" dirty="0"/>
              <a:t>mely során éghető anyag </a:t>
            </a:r>
            <a:r>
              <a:rPr lang="hu-HU" sz="2800" dirty="0" smtClean="0"/>
              <a:t>nem oxidálódik teljes egészében.</a:t>
            </a:r>
            <a:endParaRPr lang="hu-HU" sz="2800" dirty="0"/>
          </a:p>
          <a:p>
            <a:pPr>
              <a:spcAft>
                <a:spcPts val="1200"/>
              </a:spcAft>
            </a:pPr>
            <a:endParaRPr lang="hu-HU" sz="2800" dirty="0"/>
          </a:p>
          <a:p>
            <a:pPr>
              <a:spcAft>
                <a:spcPts val="1200"/>
              </a:spcAft>
            </a:pPr>
            <a:r>
              <a:rPr lang="hu-HU" sz="2800" dirty="0" smtClean="0"/>
              <a:t>A tökéletlen égés jellegzetes termékei (pl.):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szén-monoxid (mérgező gáz)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korom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914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tűzzel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012358"/>
            <a:ext cx="77265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Milyen a fémek lángfestése? (tanári kísérlet)</a:t>
            </a:r>
          </a:p>
          <a:p>
            <a:endParaRPr lang="hu-HU" sz="1000" dirty="0" smtClean="0"/>
          </a:p>
          <a:p>
            <a:r>
              <a:rPr lang="hu-HU" sz="2000" b="1" dirty="0" smtClean="0"/>
              <a:t>Anyagok: </a:t>
            </a:r>
          </a:p>
          <a:p>
            <a:r>
              <a:rPr lang="hu-HU" sz="2000" dirty="0"/>
              <a:t>etanol (vagy metanol), lítium-klorid (</a:t>
            </a:r>
            <a:r>
              <a:rPr lang="hu-HU" sz="2000" dirty="0" err="1"/>
              <a:t>LiCl</a:t>
            </a:r>
            <a:r>
              <a:rPr lang="hu-HU" sz="2000" dirty="0"/>
              <a:t>), nátrium-klorid (</a:t>
            </a:r>
            <a:r>
              <a:rPr lang="hu-HU" sz="2000" dirty="0" err="1"/>
              <a:t>NaCl</a:t>
            </a:r>
            <a:r>
              <a:rPr lang="hu-HU" sz="2000" dirty="0"/>
              <a:t>), kálium-klorid (</a:t>
            </a:r>
            <a:r>
              <a:rPr lang="hu-HU" sz="2000" dirty="0" err="1"/>
              <a:t>KCl</a:t>
            </a:r>
            <a:r>
              <a:rPr lang="hu-HU" sz="2000" dirty="0"/>
              <a:t>), kalcium-klorid (CaCl</a:t>
            </a:r>
            <a:r>
              <a:rPr lang="hu-HU" sz="2000" baseline="-25000" dirty="0"/>
              <a:t>2</a:t>
            </a:r>
            <a:r>
              <a:rPr lang="hu-HU" sz="2000" dirty="0"/>
              <a:t>), stroncium-klorid (SrCl</a:t>
            </a:r>
            <a:r>
              <a:rPr lang="hu-HU" sz="2000" baseline="-25000" dirty="0"/>
              <a:t>2</a:t>
            </a:r>
            <a:r>
              <a:rPr lang="hu-HU" sz="2000" dirty="0"/>
              <a:t>), bárium-klorid (BaCl</a:t>
            </a:r>
            <a:r>
              <a:rPr lang="hu-HU" sz="2000" baseline="-25000" dirty="0"/>
              <a:t>2</a:t>
            </a:r>
            <a:r>
              <a:rPr lang="hu-HU" sz="2000" dirty="0" smtClean="0"/>
              <a:t>), réz-klorid </a:t>
            </a:r>
            <a:r>
              <a:rPr lang="hu-HU" sz="2000" dirty="0"/>
              <a:t>(</a:t>
            </a:r>
            <a:r>
              <a:rPr lang="hu-HU" sz="2000" dirty="0" smtClean="0"/>
              <a:t>CuCl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)</a:t>
            </a:r>
            <a:endParaRPr lang="hu-HU" sz="2000" dirty="0"/>
          </a:p>
          <a:p>
            <a:endParaRPr lang="hu-HU" sz="2000" b="1" dirty="0" smtClean="0"/>
          </a:p>
          <a:p>
            <a:r>
              <a:rPr lang="hu-HU" sz="2000" b="1" dirty="0" smtClean="0"/>
              <a:t>Eszközök:</a:t>
            </a:r>
            <a:r>
              <a:rPr lang="hu-HU" sz="2000" dirty="0" smtClean="0"/>
              <a:t> </a:t>
            </a:r>
          </a:p>
          <a:p>
            <a:r>
              <a:rPr lang="hu-HU" sz="2000" dirty="0"/>
              <a:t>7</a:t>
            </a:r>
            <a:r>
              <a:rPr lang="hu-HU" sz="2000" dirty="0" smtClean="0"/>
              <a:t> </a:t>
            </a:r>
            <a:r>
              <a:rPr lang="hu-HU" sz="2000" dirty="0"/>
              <a:t>db óraüveg, </a:t>
            </a:r>
            <a:r>
              <a:rPr lang="hu-HU" sz="2000" dirty="0" err="1"/>
              <a:t>vegyszereskanál</a:t>
            </a:r>
            <a:r>
              <a:rPr lang="hu-HU" sz="2000" dirty="0"/>
              <a:t>, gyufa, gyújtópálca, főzőpohár, papír, </a:t>
            </a:r>
            <a:r>
              <a:rPr lang="hu-HU" sz="2000" dirty="0" smtClean="0"/>
              <a:t>ceruza</a:t>
            </a:r>
          </a:p>
          <a:p>
            <a:endParaRPr lang="hu-HU" sz="2000" dirty="0"/>
          </a:p>
          <a:p>
            <a:r>
              <a:rPr lang="hu-HU" sz="2000" b="1" dirty="0" smtClean="0"/>
              <a:t>A kísérlet menete: </a:t>
            </a:r>
          </a:p>
          <a:p>
            <a:r>
              <a:rPr lang="hu-HU" sz="2000" dirty="0" smtClean="0"/>
              <a:t>Az óraüvegekre kevés alkoholt töltünk </a:t>
            </a:r>
            <a:r>
              <a:rPr lang="hu-HU" sz="2000" dirty="0"/>
              <a:t>(etanol, vagy metanol), majd </a:t>
            </a:r>
            <a:r>
              <a:rPr lang="hu-HU" sz="2000" dirty="0" smtClean="0"/>
              <a:t>sókat szórunk az óraüvegre. </a:t>
            </a:r>
          </a:p>
          <a:p>
            <a:r>
              <a:rPr lang="hu-HU" sz="2000" dirty="0" smtClean="0"/>
              <a:t>Meggyújtjuk </a:t>
            </a:r>
            <a:r>
              <a:rPr lang="hu-HU" sz="2000" dirty="0"/>
              <a:t>a gyújtópálcát, majd az égő gyújtópálcával az </a:t>
            </a:r>
            <a:r>
              <a:rPr lang="hu-HU" sz="2000" dirty="0" smtClean="0"/>
              <a:t>alkoholt.</a:t>
            </a:r>
            <a:endParaRPr lang="hu-HU" sz="20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Kísérletek tűzzel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012358"/>
            <a:ext cx="77265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3333CC"/>
                </a:solidFill>
              </a:rPr>
              <a:t>Milyen a fémek lángfestése? (tanári kísérlet)</a:t>
            </a:r>
            <a:endParaRPr lang="hu-HU" sz="2800" b="1" dirty="0" smtClean="0">
              <a:solidFill>
                <a:srgbClr val="3333CC"/>
              </a:solidFill>
            </a:endParaRPr>
          </a:p>
          <a:p>
            <a:endParaRPr lang="hu-HU" sz="1000" dirty="0" smtClean="0"/>
          </a:p>
          <a:p>
            <a:endParaRPr lang="hu-HU" sz="2000" b="1" dirty="0" smtClean="0"/>
          </a:p>
          <a:p>
            <a:r>
              <a:rPr lang="hu-HU" sz="2000" b="1" dirty="0" smtClean="0"/>
              <a:t>Tapasztalat: </a:t>
            </a:r>
          </a:p>
          <a:p>
            <a:r>
              <a:rPr lang="hu-HU" sz="2000" dirty="0" smtClean="0"/>
              <a:t>A fémsók jellegzetes színnel festik a lángot.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91823"/>
              </p:ext>
            </p:extLst>
          </p:nvPr>
        </p:nvGraphicFramePr>
        <p:xfrm>
          <a:off x="1364101" y="3023460"/>
          <a:ext cx="6660547" cy="1682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7209"/>
                <a:gridCol w="1292772"/>
                <a:gridCol w="2175642"/>
                <a:gridCol w="19549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Fém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Szín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Fém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Szín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lítium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bíborvörös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kalcium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téglavörös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nátrium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sárga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stroncium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bíborvörös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kálium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fakóbolya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bárium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fakózöld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rubídium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fakóvörös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rádium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kárminvörös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cézium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halványkék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berillium, magnézium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nem festi a lángot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További kísérletek tűzzel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46284"/>
            <a:ext cx="77265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 A tökéletlen égéskor szén-monoxid képződik</a:t>
            </a:r>
            <a:r>
              <a:rPr lang="hu-HU" sz="2400" baseline="30000" dirty="0" smtClean="0"/>
              <a:t>7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Alkohol és víz elegyének égése</a:t>
            </a:r>
            <a:r>
              <a:rPr lang="hu-HU" sz="2400" baseline="30000" dirty="0" smtClean="0"/>
              <a:t>8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</a:t>
            </a:r>
            <a:r>
              <a:rPr lang="hu-HU" sz="2400" dirty="0" smtClean="0"/>
              <a:t>zerves </a:t>
            </a:r>
            <a:r>
              <a:rPr lang="hu-HU" sz="2400" dirty="0"/>
              <a:t>vegyületek </a:t>
            </a:r>
            <a:r>
              <a:rPr lang="hu-HU" sz="2400" dirty="0" smtClean="0"/>
              <a:t>égése (pl.: acetilén égése</a:t>
            </a:r>
            <a:r>
              <a:rPr lang="hu-HU" sz="2400" baseline="30000" dirty="0" smtClean="0"/>
              <a:t>9</a:t>
            </a:r>
            <a:r>
              <a:rPr lang="hu-HU" sz="2400" dirty="0" smtClean="0"/>
              <a:t>)</a:t>
            </a:r>
            <a:endParaRPr lang="hu-HU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u-HU" sz="2400" baseline="300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2217906" y="6174042"/>
            <a:ext cx="689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[7]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199-200. old.</a:t>
            </a:r>
          </a:p>
          <a:p>
            <a:pPr lvl="0" algn="r" eaLnBrk="1" hangingPunct="1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[8]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61.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</a:p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[9]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227.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434622" y="1301669"/>
            <a:ext cx="62427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6000" b="1" dirty="0" smtClean="0">
                <a:solidFill>
                  <a:srgbClr val="3333CC"/>
                </a:solidFill>
              </a:rPr>
              <a:t>A tűz</a:t>
            </a:r>
            <a:endParaRPr lang="hu-HU" altLang="hu-HU" sz="60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tűzgyújtás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 smtClean="0"/>
              <a:t>A tűzgyújtás története: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villámcsapásból származó tűz őrzése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tűzgyújtás fadarabok dörzsölésével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tűzgyújtás kovakővel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mártós gyújtó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gyufa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öngyújtó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70" y="3157440"/>
            <a:ext cx="278471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9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79" y="265812"/>
            <a:ext cx="1762050" cy="204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tűzgyújtás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264614"/>
            <a:ext cx="77265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 smtClean="0"/>
              <a:t>A biztonsági gyufa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feltalálója: </a:t>
            </a:r>
            <a:r>
              <a:rPr lang="hu-HU" sz="2400" b="1" dirty="0" smtClean="0"/>
              <a:t>Irinyi János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Irinyi János a gyufához még sárgafoszfort használt.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400" dirty="0" smtClean="0"/>
              <a:t>(A </a:t>
            </a:r>
            <a:r>
              <a:rPr lang="hu-HU" sz="2400" i="1" dirty="0" smtClean="0"/>
              <a:t>sárgafoszfor</a:t>
            </a:r>
            <a:r>
              <a:rPr lang="hu-HU" sz="2400" dirty="0" smtClean="0"/>
              <a:t> mérgező és tűzveszélyes!)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Ma: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36" y="3429000"/>
            <a:ext cx="4484468" cy="3299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zövegdoboz 12"/>
          <p:cNvSpPr txBox="1"/>
          <p:nvPr/>
        </p:nvSpPr>
        <p:spPr>
          <a:xfrm>
            <a:off x="5337538" y="3646967"/>
            <a:ext cx="3401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parafinnal átitatott gyufaszár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942830" y="6330906"/>
            <a:ext cx="5168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ként </a:t>
            </a:r>
            <a:r>
              <a:rPr lang="hu-HU" sz="2000" dirty="0"/>
              <a:t>és </a:t>
            </a:r>
            <a:r>
              <a:rPr lang="hu-HU" sz="2000" dirty="0" smtClean="0"/>
              <a:t>kalcium-klorátot tartalmazó gyújtófej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117259" y="4877269"/>
            <a:ext cx="288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vörösfoszfor és üvegpor alapú oldallap </a:t>
            </a:r>
            <a:endParaRPr lang="hu-HU" sz="2000" dirty="0"/>
          </a:p>
        </p:txBody>
      </p:sp>
      <p:sp>
        <p:nvSpPr>
          <p:cNvPr id="14" name="Lefelé nyíl 13"/>
          <p:cNvSpPr/>
          <p:nvPr/>
        </p:nvSpPr>
        <p:spPr>
          <a:xfrm rot="2851046">
            <a:off x="4944727" y="3817939"/>
            <a:ext cx="276447" cy="712381"/>
          </a:xfrm>
          <a:prstGeom prst="down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felé nyíl 21"/>
          <p:cNvSpPr/>
          <p:nvPr/>
        </p:nvSpPr>
        <p:spPr>
          <a:xfrm rot="7975221">
            <a:off x="3538276" y="5884156"/>
            <a:ext cx="276447" cy="712381"/>
          </a:xfrm>
          <a:prstGeom prst="down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Lefelé nyíl 22"/>
          <p:cNvSpPr/>
          <p:nvPr/>
        </p:nvSpPr>
        <p:spPr>
          <a:xfrm rot="4660905">
            <a:off x="5576793" y="4933639"/>
            <a:ext cx="276447" cy="712381"/>
          </a:xfrm>
          <a:prstGeom prst="down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2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14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1119344"/>
            <a:ext cx="5456663" cy="5549559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tűzoltás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170018"/>
            <a:ext cx="5068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 smtClean="0"/>
              <a:t>A tűzoltás alapja: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az égés valamelyik feltételének megszüntetése.</a:t>
            </a:r>
          </a:p>
          <a:p>
            <a:pPr>
              <a:lnSpc>
                <a:spcPct val="150000"/>
              </a:lnSpc>
            </a:pP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12000" y="2883252"/>
            <a:ext cx="4821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/>
              <a:t>T</a:t>
            </a:r>
            <a:r>
              <a:rPr lang="hu-HU" sz="2400" b="1" dirty="0" smtClean="0"/>
              <a:t>űzoltásra használt anyagok: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homok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por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hab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cseppfolyós szén-dioxid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pokróc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266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1119344"/>
            <a:ext cx="8042207" cy="513956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tűzoltás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/>
              <a:t>T</a:t>
            </a:r>
            <a:r>
              <a:rPr lang="hu-HU" sz="2400" b="1" dirty="0" smtClean="0"/>
              <a:t>űzoltásra használt anyagok: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400" b="1" dirty="0" smtClean="0"/>
              <a:t>Víz:</a:t>
            </a:r>
          </a:p>
          <a:p>
            <a:r>
              <a:rPr lang="hu-HU" sz="2400" dirty="0" smtClean="0"/>
              <a:t>Kiválóan alkalmas szilárd</a:t>
            </a:r>
            <a:r>
              <a:rPr lang="hu-HU" sz="2400" dirty="0"/>
              <a:t>, </a:t>
            </a:r>
            <a:r>
              <a:rPr lang="hu-HU" sz="2400" dirty="0" smtClean="0"/>
              <a:t>szerves eredetű anyagok tűzoltására </a:t>
            </a:r>
            <a:r>
              <a:rPr lang="hu-HU" sz="2400" dirty="0"/>
              <a:t>(pl. fa, </a:t>
            </a:r>
            <a:r>
              <a:rPr lang="hu-HU" sz="2400" dirty="0" smtClean="0"/>
              <a:t>papír</a:t>
            </a:r>
            <a:r>
              <a:rPr lang="hu-HU" sz="2400" dirty="0"/>
              <a:t>, szén, szalma</a:t>
            </a:r>
            <a:r>
              <a:rPr lang="hu-HU" sz="2400" dirty="0" smtClean="0"/>
              <a:t>).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>
              <a:lnSpc>
                <a:spcPct val="150000"/>
              </a:lnSpc>
            </a:pPr>
            <a:r>
              <a:rPr lang="hu-HU" sz="2400" b="1" dirty="0" smtClean="0"/>
              <a:t>Hatásai: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hűti </a:t>
            </a:r>
            <a:r>
              <a:rPr lang="hu-HU" sz="2400" dirty="0"/>
              <a:t>az égő </a:t>
            </a:r>
            <a:r>
              <a:rPr lang="hu-HU" sz="2400" dirty="0" smtClean="0"/>
              <a:t>anyagot,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elzárja </a:t>
            </a:r>
            <a:r>
              <a:rPr lang="hu-HU" sz="2400" dirty="0"/>
              <a:t>az égő anyagot </a:t>
            </a:r>
            <a:r>
              <a:rPr lang="hu-HU" sz="2400" dirty="0" smtClean="0"/>
              <a:t>az oxigéntől.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367048" y="5691340"/>
            <a:ext cx="4394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Mit ne oltsunk vízzel?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69962" y="1264614"/>
            <a:ext cx="772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levegőt szinte észre sem vesszük, mégis nagyon fontos…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60793" y="2519822"/>
            <a:ext cx="672491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/>
              <a:t>légzés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/>
              <a:t>égés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/>
              <a:t>hangok terjedése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/>
              <a:t>védelem a káros sugárzások ellen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 smtClean="0"/>
              <a:t>…</a:t>
            </a:r>
            <a:endParaRPr lang="en-US" sz="3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1119344"/>
            <a:ext cx="8042207" cy="513956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tűzoltás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264614"/>
            <a:ext cx="73857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/>
              <a:t>T</a:t>
            </a:r>
            <a:r>
              <a:rPr lang="hu-HU" sz="2400" b="1" dirty="0" smtClean="0"/>
              <a:t>űzoltásra használt anyagok: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400" b="1" dirty="0" smtClean="0"/>
              <a:t>Víz:</a:t>
            </a:r>
          </a:p>
          <a:p>
            <a:r>
              <a:rPr lang="hu-HU" sz="2400" dirty="0"/>
              <a:t>Kiválóan alkalmas szilárd, szerves eredetű anyagok tűzoltására (pl. fa, papír, szén, szalma).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>
              <a:lnSpc>
                <a:spcPct val="150000"/>
              </a:lnSpc>
            </a:pPr>
            <a:r>
              <a:rPr lang="hu-HU" sz="2400" b="1" dirty="0" smtClean="0"/>
              <a:t>Vízzel nem oltunk: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elektromos berendezések tüzét,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víznél kisebb sűrűségű folyadékok és gázok okozta tüzet.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401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33778" y="1119344"/>
            <a:ext cx="8042207" cy="2358869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tűzoltás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 </a:t>
            </a:r>
            <a:r>
              <a:rPr lang="hu-HU" sz="2400" b="1" dirty="0"/>
              <a:t>T</a:t>
            </a:r>
            <a:r>
              <a:rPr lang="hu-HU" sz="2400" b="1" dirty="0" smtClean="0"/>
              <a:t>űzoltásra használt anyagok: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u-HU" sz="2400" b="1" dirty="0" smtClean="0"/>
              <a:t>Poroltó:</a:t>
            </a:r>
          </a:p>
          <a:p>
            <a:r>
              <a:rPr lang="hu-HU" sz="2400" dirty="0" smtClean="0"/>
              <a:t>Éghető gázok, folyadékok és szilárd anyagok égése során is használható.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954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833778" y="1119344"/>
            <a:ext cx="8042207" cy="528145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églalap 2"/>
          <p:cNvSpPr/>
          <p:nvPr/>
        </p:nvSpPr>
        <p:spPr>
          <a:xfrm>
            <a:off x="1786271" y="1017806"/>
            <a:ext cx="5507664" cy="107680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697009" y="2242687"/>
            <a:ext cx="59296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b="1" dirty="0" smtClean="0"/>
              <a:t>Tűz esetén </a:t>
            </a:r>
            <a:r>
              <a:rPr lang="hu-HU" sz="2400" b="1" dirty="0"/>
              <a:t>jelenteni kell:</a:t>
            </a:r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bejelentő személy nevét</a:t>
            </a:r>
            <a:r>
              <a:rPr lang="hu-HU" sz="2400" dirty="0" smtClean="0"/>
              <a:t>, helyét</a:t>
            </a:r>
            <a:endParaRPr lang="hu-HU" sz="2400" dirty="0"/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mi ég,</a:t>
            </a:r>
            <a:endParaRPr lang="hu-HU" sz="2400" dirty="0"/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hol ég,</a:t>
            </a:r>
            <a:endParaRPr lang="hu-HU" sz="2400" dirty="0"/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sérült-e meg valaki,</a:t>
            </a:r>
            <a:endParaRPr lang="hu-HU" sz="2400" dirty="0"/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mit veszélyeztet a tűz,</a:t>
            </a:r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tűz kiterjedését,</a:t>
            </a:r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mi okoz(hat)</a:t>
            </a:r>
            <a:r>
              <a:rPr lang="hu-HU" sz="2400" dirty="0" err="1" smtClean="0"/>
              <a:t>ta</a:t>
            </a:r>
            <a:r>
              <a:rPr lang="hu-HU" sz="2400" dirty="0" smtClean="0"/>
              <a:t> a tüzet,</a:t>
            </a:r>
            <a:endParaRPr lang="hu-HU" sz="2400" dirty="0"/>
          </a:p>
          <a:p>
            <a:pPr marL="4524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értesítették-e </a:t>
            </a:r>
            <a:r>
              <a:rPr lang="hu-HU" sz="2400" dirty="0"/>
              <a:t>a </a:t>
            </a:r>
            <a:r>
              <a:rPr lang="hu-HU" sz="2400" dirty="0" smtClean="0"/>
              <a:t>mentőket/ rendőrséget</a:t>
            </a:r>
            <a:r>
              <a:rPr lang="hu-HU" sz="2400" dirty="0"/>
              <a:t>.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Mit kell tenni tűz esetén?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45761" y="1140711"/>
            <a:ext cx="5062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105 – Tűzoltóság</a:t>
            </a:r>
          </a:p>
          <a:p>
            <a:r>
              <a:rPr lang="hu-HU" sz="2400" b="1" dirty="0" smtClean="0">
                <a:solidFill>
                  <a:srgbClr val="FF0000"/>
                </a:solidFill>
              </a:rPr>
              <a:t>112 – Egységes segélyhívószám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5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262775" y="1979607"/>
            <a:ext cx="45952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6000" b="1" dirty="0" smtClean="0">
                <a:solidFill>
                  <a:srgbClr val="3333CC"/>
                </a:solidFill>
              </a:rPr>
              <a:t>A víz</a:t>
            </a:r>
            <a:endParaRPr lang="hu-HU" altLang="hu-HU" sz="60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3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8031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hu-HU" sz="2800" b="1" dirty="0" smtClean="0"/>
              <a:t>Melyik </a:t>
            </a:r>
            <a:r>
              <a:rPr lang="hu-HU" sz="2800" b="1" dirty="0"/>
              <a:t>nem édesvíz</a:t>
            </a:r>
            <a:r>
              <a:rPr lang="hu-HU" sz="2800" b="1" dirty="0" smtClean="0"/>
              <a:t>?</a:t>
            </a:r>
          </a:p>
          <a:p>
            <a:pPr lvl="0"/>
            <a:endParaRPr lang="hu-HU" sz="2800" dirty="0"/>
          </a:p>
          <a:p>
            <a:pPr marL="536575" lvl="1" indent="-520700">
              <a:buFont typeface="+mj-lt"/>
              <a:buAutoNum type="alphaUcPeriod"/>
            </a:pPr>
            <a:r>
              <a:rPr lang="hu-HU" sz="2800" dirty="0"/>
              <a:t>folyóvíz</a:t>
            </a:r>
          </a:p>
          <a:p>
            <a:pPr marL="536575" lvl="1" indent="-520700">
              <a:buFont typeface="+mj-lt"/>
              <a:buAutoNum type="alphaUcPeriod"/>
            </a:pPr>
            <a:r>
              <a:rPr lang="hu-HU" sz="2800" dirty="0"/>
              <a:t>tengervíz</a:t>
            </a:r>
          </a:p>
          <a:p>
            <a:pPr marL="536575" lvl="1" indent="-520700">
              <a:buFont typeface="+mj-lt"/>
              <a:buAutoNum type="alphaUcPeriod"/>
            </a:pPr>
            <a:r>
              <a:rPr lang="hu-HU" sz="2800" dirty="0"/>
              <a:t>eső</a:t>
            </a:r>
          </a:p>
          <a:p>
            <a:pPr marL="536575" lvl="1" indent="-520700">
              <a:buFont typeface="+mj-lt"/>
              <a:buAutoNum type="alphaUcPeriod"/>
            </a:pPr>
            <a:r>
              <a:rPr lang="hu-HU" sz="2800" dirty="0"/>
              <a:t>harmat</a:t>
            </a:r>
          </a:p>
          <a:p>
            <a:pPr>
              <a:spcAft>
                <a:spcPts val="600"/>
              </a:spcAft>
            </a:pPr>
            <a:endParaRPr lang="hu-HU" sz="2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5746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dirty="0" smtClean="0"/>
              <a:t>2. Földünknek </a:t>
            </a:r>
            <a:r>
              <a:rPr lang="hu-HU" sz="2800" b="1" dirty="0"/>
              <a:t>hány százaléka víz?</a:t>
            </a:r>
          </a:p>
          <a:p>
            <a:pPr lvl="1"/>
            <a:endParaRPr lang="hu-HU" sz="2800" dirty="0" smtClean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29</a:t>
            </a:r>
            <a:endParaRPr lang="hu-HU" sz="2800" dirty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57</a:t>
            </a:r>
            <a:endParaRPr lang="hu-HU" sz="2800" dirty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/>
              <a:t>71</a:t>
            </a:r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83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57619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dirty="0" smtClean="0"/>
              <a:t>3. A </a:t>
            </a:r>
            <a:r>
              <a:rPr lang="hu-HU" sz="2800" b="1" dirty="0"/>
              <a:t>Föld összes vízkészletének hány százaléka édesvíz?</a:t>
            </a:r>
          </a:p>
          <a:p>
            <a:pPr lvl="1"/>
            <a:endParaRPr lang="hu-HU" sz="2800" b="1" dirty="0" smtClean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2,1</a:t>
            </a:r>
            <a:endParaRPr lang="hu-HU" sz="2800" dirty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7,3</a:t>
            </a:r>
            <a:endParaRPr lang="hu-HU" sz="2800" dirty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12,1</a:t>
            </a:r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22,8</a:t>
            </a:r>
            <a:endParaRPr lang="hu-HU" sz="2800" dirty="0"/>
          </a:p>
          <a:p>
            <a:pPr>
              <a:spcAft>
                <a:spcPts val="600"/>
              </a:spcAft>
            </a:pPr>
            <a:endParaRPr lang="hu-HU" sz="2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57619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dirty="0" smtClean="0"/>
              <a:t>4. Hazánkban </a:t>
            </a:r>
            <a:r>
              <a:rPr lang="hu-HU" sz="2800" b="1" dirty="0"/>
              <a:t>az édesvíz hány százaléka van a föld alatt?</a:t>
            </a:r>
          </a:p>
          <a:p>
            <a:pPr lvl="1"/>
            <a:endParaRPr lang="hu-HU" sz="2800" dirty="0" smtClean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9,1</a:t>
            </a:r>
            <a:endParaRPr lang="hu-HU" sz="2800" dirty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/>
              <a:t>91</a:t>
            </a:r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/>
              <a:t>7,1</a:t>
            </a:r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71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1" y="1264614"/>
            <a:ext cx="57461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/>
              <a:t>5.Testtömegünk </a:t>
            </a:r>
            <a:r>
              <a:rPr lang="hu-HU" sz="2800" b="1" dirty="0"/>
              <a:t>hány százaléka víz</a:t>
            </a:r>
            <a:r>
              <a:rPr lang="hu-HU" sz="2800" b="1" dirty="0" smtClean="0"/>
              <a:t>?</a:t>
            </a:r>
          </a:p>
          <a:p>
            <a:pPr>
              <a:spcAft>
                <a:spcPts val="600"/>
              </a:spcAft>
            </a:pPr>
            <a:endParaRPr lang="hu-HU" sz="28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20-30%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40-50%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60-70%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80-90</a:t>
            </a:r>
            <a:r>
              <a:rPr lang="hu-HU" sz="2800" dirty="0"/>
              <a:t>%</a:t>
            </a:r>
            <a:br>
              <a:rPr lang="hu-HU" sz="2800" dirty="0"/>
            </a:br>
            <a:endParaRPr lang="hu-HU" sz="28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5761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dirty="0" smtClean="0"/>
              <a:t>6. Az édesvíz…</a:t>
            </a:r>
            <a:endParaRPr lang="hu-HU" sz="2800" b="1" dirty="0"/>
          </a:p>
          <a:p>
            <a:pPr lvl="1"/>
            <a:endParaRPr lang="hu-HU" sz="2800" dirty="0" smtClean="0"/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/>
              <a:t>Cukrot tartalmaz.</a:t>
            </a:r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Sok </a:t>
            </a:r>
            <a:r>
              <a:rPr lang="hu-HU" sz="2800" dirty="0"/>
              <a:t>oldott ásvány anyagot tartalmaz.</a:t>
            </a:r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 smtClean="0"/>
              <a:t>Nem </a:t>
            </a:r>
            <a:r>
              <a:rPr lang="hu-HU" sz="2800" dirty="0"/>
              <a:t>tartalmaz semmilyen oldott anyagot.</a:t>
            </a:r>
          </a:p>
          <a:p>
            <a:pPr marL="530225" lvl="1" indent="-514350">
              <a:buFont typeface="+mj-lt"/>
              <a:buAutoNum type="alphaUcPeriod"/>
            </a:pPr>
            <a:r>
              <a:rPr lang="hu-HU" sz="2800" dirty="0"/>
              <a:t>Kevés </a:t>
            </a:r>
            <a:r>
              <a:rPr lang="hu-HU" sz="2800" dirty="0" smtClean="0"/>
              <a:t>oldott sót tartalmaz.</a:t>
            </a:r>
            <a:endParaRPr lang="hu-HU" sz="2800" dirty="0"/>
          </a:p>
          <a:p>
            <a:pPr>
              <a:spcAft>
                <a:spcPts val="600"/>
              </a:spcAft>
            </a:pPr>
            <a:endParaRPr lang="hu-HU" sz="28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 b="14839"/>
          <a:stretch/>
        </p:blipFill>
        <p:spPr>
          <a:xfrm>
            <a:off x="6491568" y="1712067"/>
            <a:ext cx="2510192" cy="104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ekerekített téglalap 7"/>
          <p:cNvSpPr/>
          <p:nvPr/>
        </p:nvSpPr>
        <p:spPr>
          <a:xfrm>
            <a:off x="833779" y="1242679"/>
            <a:ext cx="5528110" cy="4820516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 tulajdonságai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50912" y="1245564"/>
            <a:ext cx="772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A levegő tulajdonságai: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560794" y="1893148"/>
            <a:ext cx="5943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színtelen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szagtalan gáz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vízben rosszul oldódik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az égést táplálja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alacsony hőmérsékleten cseppfolyósítható </a:t>
            </a:r>
            <a:endParaRPr lang="en-US" sz="2800" dirty="0"/>
          </a:p>
        </p:txBody>
      </p:sp>
      <p:sp>
        <p:nvSpPr>
          <p:cNvPr id="7" name="AutoShape 8" descr="https://www.mozaweb.hu/course/kemia_7/jpg_big/k7_031_ke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zövegdoboz 1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36020" y="2023827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Akkor miért kék az ég?</a:t>
            </a:r>
          </a:p>
        </p:txBody>
      </p:sp>
    </p:spTree>
    <p:extLst>
      <p:ext uri="{BB962C8B-B14F-4D97-AF65-F5344CB8AC3E}">
        <p14:creationId xmlns:p14="http://schemas.microsoft.com/office/powerpoint/2010/main" val="23267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574614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/>
              <a:t>7. A </a:t>
            </a:r>
            <a:r>
              <a:rPr lang="hu-HU" sz="2800" b="1" dirty="0"/>
              <a:t>felnőtt emberi szervezetnek naponta átlagosan ennyi folyadékbevitelre van </a:t>
            </a:r>
            <a:r>
              <a:rPr lang="hu-HU" sz="2800" b="1" dirty="0" smtClean="0"/>
              <a:t>szüksége:</a:t>
            </a:r>
          </a:p>
          <a:p>
            <a:pPr>
              <a:spcAft>
                <a:spcPts val="600"/>
              </a:spcAft>
            </a:pPr>
            <a:endParaRPr lang="hu-HU" sz="2800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5-7 liter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4-5 liter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3-3,5 liter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2-2,5 liter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57619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/>
              <a:t>8. </a:t>
            </a:r>
            <a:r>
              <a:rPr lang="hu-HU" sz="2800" b="1" dirty="0"/>
              <a:t>Víz nélkül az ember kb. ennyi ideig marad </a:t>
            </a:r>
            <a:r>
              <a:rPr lang="hu-HU" sz="2800" b="1" dirty="0" smtClean="0"/>
              <a:t>életben:</a:t>
            </a:r>
          </a:p>
          <a:p>
            <a:pPr>
              <a:spcAft>
                <a:spcPts val="600"/>
              </a:spcAft>
            </a:pPr>
            <a:endParaRPr lang="hu-HU" sz="2800" b="1" dirty="0"/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3 nap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6 nap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10 nap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hu-HU" sz="2800" dirty="0" smtClean="0"/>
              <a:t>40 nap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8031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dirty="0" smtClean="0"/>
              <a:t>9. Melyik </a:t>
            </a:r>
            <a:r>
              <a:rPr lang="hu-HU" sz="2800" b="1" dirty="0"/>
              <a:t>a Föld legmagasabban fekvő hajózható tava?</a:t>
            </a:r>
            <a:endParaRPr lang="hu-HU" sz="2800" dirty="0"/>
          </a:p>
          <a:p>
            <a:pPr lvl="0"/>
            <a:endParaRPr lang="hu-HU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 smtClean="0"/>
              <a:t>Tanganyika-tó</a:t>
            </a:r>
            <a:endParaRPr lang="hu-HU" sz="2800" dirty="0"/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 err="1"/>
              <a:t>Titicaca-tó</a:t>
            </a:r>
            <a:endParaRPr lang="hu-HU" sz="2800" dirty="0"/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/>
              <a:t>Viktória-tó</a:t>
            </a:r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 smtClean="0"/>
              <a:t>Bajkál-tó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8031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dirty="0" smtClean="0"/>
              <a:t>10. Folyékony halmazállapotban a víz…</a:t>
            </a:r>
            <a:endParaRPr lang="hu-HU" sz="2800" dirty="0"/>
          </a:p>
          <a:p>
            <a:pPr lvl="0"/>
            <a:endParaRPr lang="hu-HU" sz="28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 smtClean="0"/>
              <a:t>a Földön és Marson található meg. </a:t>
            </a:r>
            <a:endParaRPr lang="hu-HU" sz="2800" dirty="0"/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 smtClean="0"/>
              <a:t>csak a Földön található meg és talán 1-2 bolygón vagy holdon.</a:t>
            </a:r>
            <a:endParaRPr lang="hu-HU" sz="2800" dirty="0"/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 smtClean="0"/>
              <a:t>a Földön és a Naphoz közeli bolygókon (Merkúr, Vénusz) található meg.</a:t>
            </a:r>
            <a:endParaRPr lang="hu-HU" sz="2800" dirty="0"/>
          </a:p>
          <a:p>
            <a:pPr marL="514350" lvl="0" indent="-514350">
              <a:buFont typeface="+mj-lt"/>
              <a:buAutoNum type="alphaUcPeriod"/>
            </a:pPr>
            <a:r>
              <a:rPr lang="hu-HU" sz="2800" dirty="0"/>
              <a:t>s</a:t>
            </a:r>
            <a:r>
              <a:rPr lang="hu-HU" sz="2800" dirty="0" smtClean="0"/>
              <a:t>zámos bolygón megtalálható.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víz-kvíz - Megfejtés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30117"/>
              </p:ext>
            </p:extLst>
          </p:nvPr>
        </p:nvGraphicFramePr>
        <p:xfrm>
          <a:off x="3809994" y="1180663"/>
          <a:ext cx="1550276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882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C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A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C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D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D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A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B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8" y="2222932"/>
            <a:ext cx="8026443" cy="4319752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 környezetünkben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01550"/>
            <a:ext cx="5493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Hol találkozhatunk vízzel a környezetünkben?</a:t>
            </a:r>
          </a:p>
          <a:p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Légkör (atmoszféra)</a:t>
            </a: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Óceánok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Jégtakaró, gleccserek és hó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Tavak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Folyók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Talajvizek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Ásványok, kőzetek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162319" y="5875950"/>
            <a:ext cx="3697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Élő szervezetek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05011" y="5177018"/>
            <a:ext cx="382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empus Sans ITC" panose="04020404030D07020202" pitchFamily="82" charset="0"/>
              </a:rPr>
              <a:t>És persze az…</a:t>
            </a:r>
            <a:endParaRPr lang="hu-HU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 környezetünkben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965060"/>
            <a:ext cx="632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Föld vízkészletének eloszlása</a:t>
            </a:r>
            <a:endParaRPr lang="hu-HU" sz="2800" dirty="0" smtClean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17708"/>
              </p:ext>
            </p:extLst>
          </p:nvPr>
        </p:nvGraphicFramePr>
        <p:xfrm>
          <a:off x="1639614" y="1523096"/>
          <a:ext cx="5423338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084"/>
                <a:gridCol w="29282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A víz lelőhelye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Százalékos megoszlás (%)</a:t>
                      </a:r>
                      <a:endParaRPr lang="en-US" sz="2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Óceánok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96.5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Jég, hó, gleccserek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1,76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Talajvizek, karsztvizek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1,69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Tavak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0,013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Mocsarak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0,00083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Folyók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0,00015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Légkör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0,00093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Bioszféra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0,000081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623848" y="2349065"/>
            <a:ext cx="5470634" cy="44143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858103" y="1220076"/>
            <a:ext cx="7622706" cy="461316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felszíni vizek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2" y="1264614"/>
            <a:ext cx="5541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1. Sós vizek: </a:t>
            </a:r>
            <a:r>
              <a:rPr lang="hu-HU" sz="2800" dirty="0" smtClean="0"/>
              <a:t>óceánok</a:t>
            </a:r>
            <a:endParaRPr lang="hu-HU" sz="2800" dirty="0"/>
          </a:p>
          <a:p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69962" y="1974084"/>
            <a:ext cx="6636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 Föld felszínének több mint 70%-át víz borítja…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Az óceánok vize a Föld teljes vízkészletének  96,5%-a.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Az óceánok vize átlagosan 3,5% sót tartalmaz.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8007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58103" y="1141246"/>
            <a:ext cx="7970587" cy="4315009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felszíni vizek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2" y="1264614"/>
            <a:ext cx="7701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2</a:t>
            </a:r>
            <a:r>
              <a:rPr lang="hu-HU" sz="2800" b="1" dirty="0" smtClean="0"/>
              <a:t>. Édes vizek:</a:t>
            </a:r>
            <a:r>
              <a:rPr lang="hu-HU" sz="2800" dirty="0" smtClean="0"/>
              <a:t> gleccserek, sarki jég, tavak, folyók, esővíz, forrásvizek stb. </a:t>
            </a:r>
            <a:endParaRPr lang="hu-HU" sz="2800" dirty="0"/>
          </a:p>
          <a:p>
            <a:endParaRPr lang="hu-HU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969962" y="2541660"/>
            <a:ext cx="7858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Föld egész vízmennyiségének kb. 2,7%-a.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Kevés oldott sót tartalmaznak.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Ízüket a bennük oldott ásványi anyagok és sók adják.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7412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58103" y="1039378"/>
            <a:ext cx="7970587" cy="553224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ivóvíz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69962" y="1012393"/>
            <a:ext cx="78587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 smtClean="0"/>
              <a:t>Forrása: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ásott vagy fúrt kút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felszíni vizek</a:t>
            </a:r>
          </a:p>
          <a:p>
            <a:pPr>
              <a:spcAft>
                <a:spcPts val="1200"/>
              </a:spcAft>
            </a:pPr>
            <a:endParaRPr lang="hu-HU" sz="2800" dirty="0" smtClean="0"/>
          </a:p>
          <a:p>
            <a:pPr>
              <a:spcAft>
                <a:spcPts val="1200"/>
              </a:spcAft>
            </a:pPr>
            <a:r>
              <a:rPr lang="hu-HU" sz="2800" b="1" dirty="0" smtClean="0"/>
              <a:t>Az ivóvízzel szembeni követelmények: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színtelen, szagtalan, átlátszó, kellemes ízű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nem tartalmazhat egészségre ártalmas szennyező, fertőző anyagokat</a:t>
            </a:r>
            <a:endParaRPr lang="hu-HU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vízben oldott sók mennyisége nem lehet több, mint  500 mg/dm</a:t>
            </a:r>
            <a:r>
              <a:rPr lang="hu-HU" sz="2800" baseline="30000" dirty="0" smtClean="0"/>
              <a:t>3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1758" r="3906" b="12820"/>
          <a:stretch/>
        </p:blipFill>
        <p:spPr>
          <a:xfrm>
            <a:off x="7315200" y="130323"/>
            <a:ext cx="1808704" cy="1868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833778" y="1257820"/>
            <a:ext cx="8031797" cy="3907033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 összetétele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7862"/>
            <a:ext cx="7716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levegő olyan gázkeverék, melynek két fő alkotórésze a </a:t>
            </a:r>
            <a:r>
              <a:rPr lang="hu-HU" sz="2800" b="1" dirty="0" smtClean="0">
                <a:solidFill>
                  <a:srgbClr val="3333CC"/>
                </a:solidFill>
              </a:rPr>
              <a:t>nitrogén</a:t>
            </a:r>
            <a:r>
              <a:rPr lang="hu-HU" sz="2800" dirty="0" smtClean="0"/>
              <a:t> és az </a:t>
            </a:r>
            <a:r>
              <a:rPr lang="hu-HU" sz="2800" b="1" dirty="0" smtClean="0">
                <a:solidFill>
                  <a:srgbClr val="3333CC"/>
                </a:solidFill>
              </a:rPr>
              <a:t>oxigén</a:t>
            </a:r>
            <a:r>
              <a:rPr lang="hu-HU" sz="2800" b="1" dirty="0" smtClean="0"/>
              <a:t>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r="16589" b="4356"/>
          <a:stretch/>
        </p:blipFill>
        <p:spPr bwMode="auto">
          <a:xfrm>
            <a:off x="6062858" y="2632539"/>
            <a:ext cx="2881753" cy="29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990600" y="3017602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Kis mennyiségben </a:t>
            </a:r>
            <a:r>
              <a:rPr lang="hu-HU" sz="2800" dirty="0" smtClean="0"/>
              <a:t>egyéb </a:t>
            </a:r>
            <a:r>
              <a:rPr lang="hu-HU" sz="2800" dirty="0"/>
              <a:t>anyagokat is </a:t>
            </a:r>
            <a:r>
              <a:rPr lang="hu-HU" sz="2800" dirty="0" smtClean="0"/>
              <a:t>tartalmaz, pl.:   szén-dioxidot, vízpárát, port, kormot, nemesgázokat.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779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ivóvíz felhasználása</a:t>
            </a:r>
            <a:r>
              <a:rPr lang="hu-HU" altLang="hu-HU" sz="3600" b="1" baseline="30000" dirty="0" smtClean="0">
                <a:solidFill>
                  <a:srgbClr val="3333CC"/>
                </a:solidFill>
              </a:rPr>
              <a:t>10</a:t>
            </a:r>
            <a:endParaRPr lang="hu-HU" altLang="hu-HU" sz="3600" b="1" baseline="30000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48048"/>
              </p:ext>
            </p:extLst>
          </p:nvPr>
        </p:nvGraphicFramePr>
        <p:xfrm>
          <a:off x="970723" y="1452174"/>
          <a:ext cx="5288184" cy="4846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48589"/>
                <a:gridCol w="21395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Felhasználás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Mennyiség (liter/nap)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Ivás és főzés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2-5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Testápolás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5-20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Fürdés és zuhanyzás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20-60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Mosogatás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5-10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Mosás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10-30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Takarítás, autómosás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3-5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WC öblítés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20-50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Összesen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65-180</a:t>
                      </a:r>
                    </a:p>
                    <a:p>
                      <a:pPr algn="ctr"/>
                      <a:r>
                        <a:rPr lang="hu-HU" sz="2400" b="1" dirty="0" smtClean="0"/>
                        <a:t>Átlag: 150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861237" y="6588729"/>
            <a:ext cx="8254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hu-HU" sz="1000" dirty="0" smtClean="0">
                <a:solidFill>
                  <a:srgbClr val="000000"/>
                </a:solidFill>
              </a:rPr>
              <a:t>[10] </a:t>
            </a:r>
            <a:r>
              <a:rPr lang="hu-HU" sz="1000" b="1" dirty="0" smtClean="0"/>
              <a:t>Vízminősítés, vízkezelés (egyetemi jegyzet, 1999) </a:t>
            </a:r>
            <a:r>
              <a:rPr lang="hu-HU" sz="1000" dirty="0" smtClean="0"/>
              <a:t>Szerzők: Dr</a:t>
            </a:r>
            <a:r>
              <a:rPr lang="hu-HU" sz="1000" dirty="0"/>
              <a:t>. </a:t>
            </a:r>
            <a:r>
              <a:rPr lang="hu-HU" sz="1000" dirty="0" err="1" smtClean="0"/>
              <a:t>Barkács</a:t>
            </a:r>
            <a:r>
              <a:rPr lang="hu-HU" sz="1000" dirty="0" smtClean="0"/>
              <a:t> Katalin, Dr</a:t>
            </a:r>
            <a:r>
              <a:rPr lang="hu-HU" sz="1000" dirty="0"/>
              <a:t>. </a:t>
            </a:r>
            <a:r>
              <a:rPr lang="hu-HU" sz="1000" dirty="0" err="1" smtClean="0"/>
              <a:t>Borossay</a:t>
            </a:r>
            <a:r>
              <a:rPr lang="hu-HU" sz="1000" dirty="0" smtClean="0"/>
              <a:t> József, Dr. Biczók Gyula, 27-28. old.</a:t>
            </a:r>
            <a:r>
              <a:rPr lang="hu-HU" sz="10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54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69962" y="1264596"/>
            <a:ext cx="7801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víz körforgása a természetben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A természetes vizek szennyezései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savas eső </a:t>
            </a:r>
            <a:r>
              <a:rPr lang="hu-HU" sz="2800" dirty="0" smtClean="0"/>
              <a:t>kialakulása és hatásai</a:t>
            </a:r>
            <a:endParaRPr lang="hu-HU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A víztisztítás </a:t>
            </a:r>
            <a:endParaRPr lang="hu-H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Takarékos vízfelhasználás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A WC története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A vízkeménység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víz szerepe a </a:t>
            </a:r>
            <a:r>
              <a:rPr lang="hu-HU" sz="2800" dirty="0" smtClean="0"/>
              <a:t>különböző vallásokban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Nézzünk utána…</a:t>
            </a:r>
            <a:endParaRPr lang="hu-HU" altLang="hu-HU" sz="3600" b="1" baseline="30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58103" y="1109714"/>
            <a:ext cx="7970587" cy="4708282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fizikai tulajdonságai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264614"/>
            <a:ext cx="785872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u-HU" sz="2800" b="1" dirty="0" smtClean="0"/>
              <a:t>A víz (folyadék)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színtelen</a:t>
            </a:r>
            <a:r>
              <a:rPr lang="hu-HU" sz="2800" dirty="0"/>
              <a:t>, szagtalan, </a:t>
            </a:r>
            <a:r>
              <a:rPr lang="hu-HU" sz="2800" dirty="0" smtClean="0"/>
              <a:t>íztelen, szobahőmérsékleten </a:t>
            </a:r>
            <a:r>
              <a:rPr lang="hu-HU" sz="2800" dirty="0"/>
              <a:t>folyadék</a:t>
            </a:r>
            <a:r>
              <a:rPr lang="hu-HU" sz="2800" dirty="0" smtClean="0"/>
              <a:t>,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sűrűsége </a:t>
            </a:r>
            <a:r>
              <a:rPr lang="hu-HU" sz="2800" dirty="0"/>
              <a:t>+4 </a:t>
            </a:r>
            <a:r>
              <a:rPr lang="hu-HU" sz="2800" dirty="0" err="1"/>
              <a:t>°C-on</a:t>
            </a:r>
            <a:r>
              <a:rPr lang="hu-HU" sz="2800" dirty="0"/>
              <a:t> a </a:t>
            </a:r>
            <a:r>
              <a:rPr lang="hu-HU" sz="2800" dirty="0" smtClean="0"/>
              <a:t>legnagyobb, </a:t>
            </a:r>
            <a:endParaRPr lang="hu-HU" sz="28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normál légköri nyomáson 100 </a:t>
            </a:r>
            <a:r>
              <a:rPr lang="hu-HU" sz="2800" dirty="0" err="1"/>
              <a:t>°C-on</a:t>
            </a:r>
            <a:r>
              <a:rPr lang="hu-HU" sz="2800" dirty="0"/>
              <a:t> forr (gőzzé alakul) és 0 </a:t>
            </a:r>
            <a:r>
              <a:rPr lang="hu-HU" sz="2800" dirty="0" err="1"/>
              <a:t>°C-on</a:t>
            </a:r>
            <a:r>
              <a:rPr lang="hu-HU" sz="2800" dirty="0"/>
              <a:t> jéggé </a:t>
            </a:r>
            <a:r>
              <a:rPr lang="hu-HU" sz="2800" dirty="0" smtClean="0"/>
              <a:t>fagy,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nem </a:t>
            </a:r>
            <a:r>
              <a:rPr lang="hu-HU" sz="2800" dirty="0"/>
              <a:t>gyújtható </a:t>
            </a:r>
            <a:r>
              <a:rPr lang="hu-HU" sz="2800" dirty="0" smtClean="0"/>
              <a:t>meg </a:t>
            </a:r>
            <a:r>
              <a:rPr lang="hu-HU" sz="2800" dirty="0"/>
              <a:t>és az égést nem táplálja. </a:t>
            </a:r>
            <a:endParaRPr lang="hu-HU" sz="28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r="3326" b="9025"/>
          <a:stretch/>
        </p:blipFill>
        <p:spPr>
          <a:xfrm>
            <a:off x="7805112" y="634797"/>
            <a:ext cx="1338888" cy="149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58103" y="1384418"/>
            <a:ext cx="7970587" cy="1559749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fizikai tulajdonságai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1" y="1509173"/>
            <a:ext cx="80317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/>
              <a:t>A jég: </a:t>
            </a:r>
          </a:p>
          <a:p>
            <a:pPr marL="15875" lvl="1">
              <a:spcAft>
                <a:spcPts val="600"/>
              </a:spcAft>
            </a:pPr>
            <a:r>
              <a:rPr lang="hu-HU" sz="2800" dirty="0" smtClean="0"/>
              <a:t>Sűrűsége kisebb </a:t>
            </a:r>
            <a:r>
              <a:rPr lang="hu-HU" sz="2800" dirty="0"/>
              <a:t>mint a vízé, ezért úszik a </a:t>
            </a:r>
            <a:r>
              <a:rPr lang="hu-HU" sz="2800" dirty="0" smtClean="0"/>
              <a:t>vízen.</a:t>
            </a:r>
          </a:p>
          <a:p>
            <a:pPr marL="15875" lvl="1">
              <a:spcAft>
                <a:spcPts val="600"/>
              </a:spcAft>
            </a:pPr>
            <a:endParaRPr lang="hu-HU" sz="2800" dirty="0" smtClean="0"/>
          </a:p>
          <a:p>
            <a:pPr marL="15875" lvl="1">
              <a:spcAft>
                <a:spcPts val="600"/>
              </a:spcAft>
            </a:pPr>
            <a:r>
              <a:rPr lang="hu-HU" sz="2800" dirty="0" smtClean="0"/>
              <a:t>(Másképpen megfogalmazva: a jég térfogata nagyobb </a:t>
            </a:r>
            <a:r>
              <a:rPr lang="hu-HU" sz="2800" dirty="0"/>
              <a:t>az ugyanakkora tömegű </a:t>
            </a:r>
            <a:r>
              <a:rPr lang="hu-HU" sz="2800" dirty="0" smtClean="0"/>
              <a:t>vízénél.)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19045" r="24980" b="19411"/>
          <a:stretch/>
        </p:blipFill>
        <p:spPr>
          <a:xfrm>
            <a:off x="7520885" y="478465"/>
            <a:ext cx="1307805" cy="136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7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fizikai tulajdonságai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122720"/>
            <a:ext cx="772656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Mi a különbség a </a:t>
            </a:r>
            <a:r>
              <a:rPr lang="hu-HU" sz="2800" b="1" dirty="0">
                <a:solidFill>
                  <a:srgbClr val="3333CC"/>
                </a:solidFill>
              </a:rPr>
              <a:t>folyékony víz, a jég, a </a:t>
            </a:r>
            <a:r>
              <a:rPr lang="hu-HU" sz="2800" b="1" dirty="0" smtClean="0">
                <a:solidFill>
                  <a:srgbClr val="3333CC"/>
                </a:solidFill>
              </a:rPr>
              <a:t>vízgőz között?</a:t>
            </a:r>
          </a:p>
          <a:p>
            <a:endParaRPr lang="hu-HU" sz="24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Mindhárom </a:t>
            </a:r>
            <a:r>
              <a:rPr lang="hu-HU" sz="2800" dirty="0"/>
              <a:t>ugyanaz az anyag különböző állapotban. </a:t>
            </a:r>
            <a:endParaRPr lang="hu-HU" sz="2800" dirty="0" smtClean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különbség </a:t>
            </a:r>
            <a:r>
              <a:rPr lang="hu-HU" sz="2800" dirty="0" smtClean="0"/>
              <a:t>a vízrészecskék </a:t>
            </a:r>
            <a:r>
              <a:rPr lang="hu-HU" sz="2800" dirty="0"/>
              <a:t>közötti </a:t>
            </a:r>
            <a:r>
              <a:rPr lang="hu-HU" sz="2800" dirty="0" smtClean="0"/>
              <a:t>kölcsönhatás erősségében van.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Ha </a:t>
            </a:r>
            <a:r>
              <a:rPr lang="hu-HU" sz="2800" dirty="0"/>
              <a:t>a vízrészecskék közötti kölcsönhatások </a:t>
            </a:r>
            <a:r>
              <a:rPr lang="hu-HU" sz="2800" dirty="0" smtClean="0"/>
              <a:t>megváltoznak, </a:t>
            </a:r>
            <a:r>
              <a:rPr lang="hu-HU" sz="2800" dirty="0"/>
              <a:t>akkor </a:t>
            </a:r>
            <a:r>
              <a:rPr lang="hu-HU" sz="2800" dirty="0" smtClean="0"/>
              <a:t>megváltozik a víz halmazállapota, de az anyagi </a:t>
            </a:r>
            <a:r>
              <a:rPr lang="hu-HU" sz="2800" dirty="0"/>
              <a:t>minősége nem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00" y="3500796"/>
            <a:ext cx="904060" cy="291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778769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986393" y="1108965"/>
            <a:ext cx="71113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Vízbontás</a:t>
            </a:r>
            <a:r>
              <a:rPr lang="hu-HU" sz="2800" b="1" baseline="30000" dirty="0" smtClean="0">
                <a:solidFill>
                  <a:srgbClr val="3333CC"/>
                </a:solidFill>
              </a:rPr>
              <a:t>11</a:t>
            </a:r>
            <a:endParaRPr lang="hu-HU" sz="2800" b="1" dirty="0">
              <a:solidFill>
                <a:srgbClr val="3333CC"/>
              </a:solidFill>
            </a:endParaRPr>
          </a:p>
          <a:p>
            <a:endParaRPr lang="hu-HU" sz="2400" b="1" dirty="0" smtClean="0"/>
          </a:p>
          <a:p>
            <a:pPr>
              <a:spcAft>
                <a:spcPts val="1200"/>
              </a:spcAft>
            </a:pPr>
            <a:r>
              <a:rPr lang="hu-HU" sz="2400" b="1" dirty="0" smtClean="0"/>
              <a:t>Kísérlet:</a:t>
            </a:r>
            <a:endParaRPr lang="hu-HU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Állítsuk össze a vízbontó-készüléket.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Töltsük fel </a:t>
            </a:r>
            <a:r>
              <a:rPr lang="hu-HU" sz="2400" dirty="0"/>
              <a:t>híg kénsavoldattal (</a:t>
            </a:r>
            <a:r>
              <a:rPr lang="hu-HU" sz="2400" dirty="0" smtClean="0"/>
              <a:t>vagy nátrium-szulfát oldattal), majd helyezzük egyenfeszültség alá.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képződő gázokat vizsgáljuk meg. A nagyobb térfogatú gázhoz tartsunk égő gyújtópálcát, a kisebb térfogatúhoz pedig parázsló gyújtópálcát.</a:t>
            </a:r>
          </a:p>
          <a:p>
            <a:pPr>
              <a:spcAft>
                <a:spcPts val="1200"/>
              </a:spcAft>
            </a:pPr>
            <a:endParaRPr lang="hu-HU" sz="2000" dirty="0" smtClean="0"/>
          </a:p>
        </p:txBody>
      </p:sp>
      <p:sp>
        <p:nvSpPr>
          <p:cNvPr id="12" name="Téglalap 11"/>
          <p:cNvSpPr/>
          <p:nvPr/>
        </p:nvSpPr>
        <p:spPr>
          <a:xfrm>
            <a:off x="2217906" y="6556830"/>
            <a:ext cx="689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[9]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227.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58103" y="1109714"/>
            <a:ext cx="7970587" cy="5014639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154252"/>
            <a:ext cx="7275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/>
              <a:t>Tapasztalat: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Az egyenfeszültség hatására az elektródoknál pezsgés tapasztalható.</a:t>
            </a:r>
            <a:r>
              <a:rPr lang="hu-HU" sz="2400" b="1" dirty="0" smtClean="0"/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b="1" dirty="0" smtClean="0"/>
              <a:t>A vízbontó-készülék </a:t>
            </a:r>
            <a:r>
              <a:rPr lang="hu-HU" sz="2400" b="1" dirty="0"/>
              <a:t>negatív </a:t>
            </a:r>
            <a:r>
              <a:rPr lang="hu-HU" sz="2400" b="1" dirty="0" smtClean="0"/>
              <a:t>pólusán fejlődő gáz térfogata kétszerese a </a:t>
            </a:r>
            <a:r>
              <a:rPr lang="hu-HU" sz="2400" b="1" dirty="0"/>
              <a:t>pozitív </a:t>
            </a:r>
            <a:r>
              <a:rPr lang="hu-HU" sz="2400" b="1" dirty="0" smtClean="0"/>
              <a:t>póluson fejlődő gázénak.</a:t>
            </a:r>
            <a:r>
              <a:rPr lang="hu-HU" sz="2400" dirty="0" smtClean="0"/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Mindkét </a:t>
            </a:r>
            <a:r>
              <a:rPr lang="hu-HU" sz="2400" dirty="0"/>
              <a:t>gáz színtelen, szagtalan.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 negatív póluson kivált gáz ég, a pozitív póluson keletkezett gáz táplálja az </a:t>
            </a:r>
            <a:r>
              <a:rPr lang="hu-HU" sz="2400" dirty="0" smtClean="0"/>
              <a:t>égést (a </a:t>
            </a:r>
            <a:r>
              <a:rPr lang="hu-HU" sz="2400" dirty="0"/>
              <a:t>parázsló gyújtópálcát lángra </a:t>
            </a:r>
            <a:r>
              <a:rPr lang="hu-HU" sz="2400" dirty="0" smtClean="0"/>
              <a:t>lobbantja). 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11" y="3806450"/>
            <a:ext cx="904060" cy="291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0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58104" y="1109715"/>
            <a:ext cx="6595320" cy="1856770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Az éghető gáz a </a:t>
            </a:r>
            <a:r>
              <a:rPr lang="hu-HU" sz="2800" b="1" dirty="0"/>
              <a:t>hidrogén,</a:t>
            </a:r>
            <a:r>
              <a:rPr lang="hu-HU" sz="2800" dirty="0"/>
              <a:t> </a:t>
            </a:r>
            <a:endParaRPr lang="hu-H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az </a:t>
            </a:r>
            <a:r>
              <a:rPr lang="hu-HU" sz="2800" dirty="0"/>
              <a:t>égést tápláló </a:t>
            </a:r>
            <a:r>
              <a:rPr lang="hu-HU" sz="2800" dirty="0" smtClean="0"/>
              <a:t>gáz az </a:t>
            </a:r>
            <a:r>
              <a:rPr lang="hu-HU" sz="2800" b="1" dirty="0"/>
              <a:t>oxigén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883239" y="3094081"/>
            <a:ext cx="6570186" cy="2810981"/>
            <a:chOff x="883239" y="3094081"/>
            <a:chExt cx="6570186" cy="2810981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9" y="3094081"/>
              <a:ext cx="6570186" cy="28109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Jobbra nyíl 3"/>
            <p:cNvSpPr/>
            <p:nvPr/>
          </p:nvSpPr>
          <p:spPr>
            <a:xfrm>
              <a:off x="2944410" y="4093535"/>
              <a:ext cx="2041451" cy="574158"/>
            </a:xfrm>
            <a:prstGeom prst="right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733107" y="5326912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víz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5151923" y="5326912"/>
              <a:ext cx="13853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hidrogén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297796" y="3170388"/>
              <a:ext cx="1093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oxigén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2944410" y="3443288"/>
              <a:ext cx="1916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rgbClr val="FFFF00"/>
                  </a:solidFill>
                </a:rPr>
                <a:t>elektromos mező</a:t>
              </a:r>
              <a:endParaRPr lang="hu-HU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9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58103" y="1109714"/>
            <a:ext cx="7970587" cy="5351376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154252"/>
            <a:ext cx="772656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víz bontásakor mindig kétszer annyi térfogatú hidrogéngáz képződik, mint oxigén, mivel </a:t>
            </a:r>
            <a:r>
              <a:rPr lang="hu-HU" sz="2800" b="1" dirty="0" smtClean="0">
                <a:solidFill>
                  <a:srgbClr val="3333CC"/>
                </a:solidFill>
              </a:rPr>
              <a:t>a </a:t>
            </a:r>
            <a:r>
              <a:rPr lang="hu-HU" sz="2800" b="1" dirty="0">
                <a:solidFill>
                  <a:srgbClr val="3333CC"/>
                </a:solidFill>
              </a:rPr>
              <a:t>vízben az alkotórészek aránya állandó</a:t>
            </a:r>
            <a:r>
              <a:rPr lang="hu-HU" sz="28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vízbontás során egy anyagból két </a:t>
            </a:r>
            <a:r>
              <a:rPr lang="hu-HU" sz="2800" dirty="0"/>
              <a:t>új anyag </a:t>
            </a:r>
            <a:r>
              <a:rPr lang="hu-HU" sz="2800" dirty="0" smtClean="0"/>
              <a:t>keletkezik, ezért ez a folyamat </a:t>
            </a:r>
            <a:r>
              <a:rPr lang="hu-HU" sz="2800" b="1" dirty="0" smtClean="0">
                <a:solidFill>
                  <a:srgbClr val="3333CC"/>
                </a:solidFill>
              </a:rPr>
              <a:t>kémiai </a:t>
            </a:r>
            <a:r>
              <a:rPr lang="hu-HU" sz="2800" b="1" dirty="0">
                <a:solidFill>
                  <a:srgbClr val="3333CC"/>
                </a:solidFill>
              </a:rPr>
              <a:t>változás</a:t>
            </a:r>
            <a:r>
              <a:rPr lang="hu-HU" sz="2800" dirty="0"/>
              <a:t>. </a:t>
            </a:r>
            <a:endParaRPr lang="hu-HU" sz="2800" dirty="0" smtClean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4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grpSp>
        <p:nvGrpSpPr>
          <p:cNvPr id="6" name="Csoportba foglalás 5"/>
          <p:cNvGrpSpPr>
            <a:grpSpLocks noChangeAspect="1"/>
          </p:cNvGrpSpPr>
          <p:nvPr/>
        </p:nvGrpSpPr>
        <p:grpSpPr>
          <a:xfrm>
            <a:off x="2462274" y="2973764"/>
            <a:ext cx="4125434" cy="1765021"/>
            <a:chOff x="883239" y="3094081"/>
            <a:chExt cx="6570186" cy="2810981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9" y="3094081"/>
              <a:ext cx="6570186" cy="28109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Jobbra nyíl 9"/>
            <p:cNvSpPr/>
            <p:nvPr/>
          </p:nvSpPr>
          <p:spPr>
            <a:xfrm>
              <a:off x="2944410" y="4093535"/>
              <a:ext cx="2041451" cy="574158"/>
            </a:xfrm>
            <a:prstGeom prst="right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733107" y="5326911"/>
              <a:ext cx="659173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víz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5151923" y="5326911"/>
              <a:ext cx="1402080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hidrogén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297796" y="3170387"/>
              <a:ext cx="1134021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oxigén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944410" y="3443288"/>
              <a:ext cx="1916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rgbClr val="FFFF00"/>
                  </a:solidFill>
                </a:rPr>
                <a:t>elektromos mező</a:t>
              </a:r>
              <a:endParaRPr lang="hu-HU" sz="1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58103" y="1109714"/>
            <a:ext cx="7970587" cy="3749365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b="1" dirty="0" smtClean="0">
                <a:solidFill>
                  <a:srgbClr val="3333CC"/>
                </a:solidFill>
              </a:rPr>
              <a:t>A </a:t>
            </a:r>
            <a:r>
              <a:rPr lang="hu-HU" sz="3200" b="1" dirty="0">
                <a:solidFill>
                  <a:srgbClr val="3333CC"/>
                </a:solidFill>
              </a:rPr>
              <a:t>víz vegyület.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b="1" dirty="0">
                <a:solidFill>
                  <a:srgbClr val="C00000"/>
                </a:solidFill>
              </a:rPr>
              <a:t>vegyületek</a:t>
            </a:r>
            <a:r>
              <a:rPr lang="hu-HU" sz="2800" b="1" dirty="0"/>
              <a:t> </a:t>
            </a:r>
            <a:r>
              <a:rPr lang="hu-HU" sz="2800" dirty="0"/>
              <a:t>olyan összetett anyagok</a:t>
            </a:r>
            <a:r>
              <a:rPr lang="hu-HU" sz="2800" dirty="0" smtClean="0"/>
              <a:t>, melyek kémiai </a:t>
            </a:r>
            <a:r>
              <a:rPr lang="hu-HU" sz="2800" dirty="0"/>
              <a:t>reakcióval tovább bonthatók. </a:t>
            </a: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vegyületekben az alkotórészek aránya </a:t>
            </a:r>
            <a:r>
              <a:rPr lang="hu-HU" sz="2800" dirty="0" smtClean="0"/>
              <a:t>állandó.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grpSp>
        <p:nvGrpSpPr>
          <p:cNvPr id="6" name="Csoportba foglalás 5"/>
          <p:cNvGrpSpPr>
            <a:grpSpLocks noChangeAspect="1"/>
          </p:cNvGrpSpPr>
          <p:nvPr/>
        </p:nvGrpSpPr>
        <p:grpSpPr>
          <a:xfrm>
            <a:off x="4691939" y="5022551"/>
            <a:ext cx="4125434" cy="1765021"/>
            <a:chOff x="883239" y="3094081"/>
            <a:chExt cx="6570186" cy="2810981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9" y="3094081"/>
              <a:ext cx="6570186" cy="2810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Jobbra nyíl 9"/>
            <p:cNvSpPr/>
            <p:nvPr/>
          </p:nvSpPr>
          <p:spPr>
            <a:xfrm>
              <a:off x="2944410" y="4093535"/>
              <a:ext cx="2041451" cy="574158"/>
            </a:xfrm>
            <a:prstGeom prst="right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733107" y="5326911"/>
              <a:ext cx="659173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víz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5151923" y="5326911"/>
              <a:ext cx="1402080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hidrogén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297796" y="3170387"/>
              <a:ext cx="1134021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oxigén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944410" y="3443288"/>
              <a:ext cx="1916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rgbClr val="FFFF00"/>
                  </a:solidFill>
                </a:rPr>
                <a:t>elektromos mező</a:t>
              </a:r>
              <a:endParaRPr lang="hu-HU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églalap 2"/>
          <p:cNvSpPr/>
          <p:nvPr/>
        </p:nvSpPr>
        <p:spPr>
          <a:xfrm>
            <a:off x="3157361" y="565151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vegyület</a:t>
            </a:r>
            <a:r>
              <a:rPr lang="hu-HU" b="1" dirty="0" smtClean="0"/>
              <a:t> </a:t>
            </a:r>
            <a:endParaRPr lang="hu-HU" dirty="0"/>
          </a:p>
        </p:txBody>
      </p:sp>
      <p:cxnSp>
        <p:nvCxnSpPr>
          <p:cNvPr id="15" name="Egyenes összekötő nyíllal 14"/>
          <p:cNvCxnSpPr>
            <a:stCxn id="3" idx="3"/>
          </p:cNvCxnSpPr>
          <p:nvPr/>
        </p:nvCxnSpPr>
        <p:spPr>
          <a:xfrm flipV="1">
            <a:off x="4342301" y="5651514"/>
            <a:ext cx="643560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4367677" y="5849248"/>
            <a:ext cx="618184" cy="285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9" y="1254572"/>
            <a:ext cx="6176622" cy="3679169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levegőszennyezés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217316"/>
            <a:ext cx="70881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 A levegőszennyezés lehet:</a:t>
            </a:r>
          </a:p>
          <a:p>
            <a:pPr>
              <a:lnSpc>
                <a:spcPct val="150000"/>
              </a:lnSpc>
            </a:pPr>
            <a:endParaRPr lang="hu-HU" sz="800" b="1" dirty="0" smtClean="0"/>
          </a:p>
          <a:p>
            <a:pPr>
              <a:lnSpc>
                <a:spcPct val="150000"/>
              </a:lnSpc>
            </a:pPr>
            <a:r>
              <a:rPr lang="hu-HU" sz="2800" b="1" dirty="0" smtClean="0"/>
              <a:t>1. természetes eredetű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vulkáni kigőzölgések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erdőtüzek</a:t>
            </a: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virágporok (pollenek)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növényi és állati bomlástermékek</a:t>
            </a:r>
          </a:p>
        </p:txBody>
      </p:sp>
    </p:spTree>
    <p:extLst>
      <p:ext uri="{BB962C8B-B14F-4D97-AF65-F5344CB8AC3E}">
        <p14:creationId xmlns:p14="http://schemas.microsoft.com/office/powerpoint/2010/main" val="34931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858103" y="1267373"/>
            <a:ext cx="7970587" cy="3123873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602301"/>
            <a:ext cx="7726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Az </a:t>
            </a:r>
            <a:r>
              <a:rPr lang="hu-HU" sz="2800" b="1" dirty="0">
                <a:solidFill>
                  <a:srgbClr val="C00000"/>
                </a:solidFill>
              </a:rPr>
              <a:t>elemek</a:t>
            </a:r>
            <a:r>
              <a:rPr lang="hu-HU" sz="2800" dirty="0"/>
              <a:t> olyan anyagok, amelyek kémiai reakcióval </a:t>
            </a:r>
            <a:r>
              <a:rPr lang="hu-HU" sz="2800" dirty="0" smtClean="0"/>
              <a:t>tovább már nem bonthatók.</a:t>
            </a:r>
            <a:endParaRPr lang="hu-HU" sz="2800" b="1" dirty="0" smtClean="0"/>
          </a:p>
          <a:p>
            <a:endParaRPr lang="hu-HU" sz="2800" dirty="0" smtClean="0"/>
          </a:p>
          <a:p>
            <a:r>
              <a:rPr lang="hu-HU" sz="2800" dirty="0" smtClean="0"/>
              <a:t>pl.: hidrogén, oxigén</a:t>
            </a:r>
            <a:endParaRPr lang="hu-HU" sz="2800" dirty="0">
              <a:effectLst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grpSp>
        <p:nvGrpSpPr>
          <p:cNvPr id="6" name="Csoportba foglalás 5"/>
          <p:cNvGrpSpPr>
            <a:grpSpLocks noChangeAspect="1"/>
          </p:cNvGrpSpPr>
          <p:nvPr/>
        </p:nvGrpSpPr>
        <p:grpSpPr>
          <a:xfrm>
            <a:off x="4691939" y="5022551"/>
            <a:ext cx="4125434" cy="1765021"/>
            <a:chOff x="883239" y="3094081"/>
            <a:chExt cx="6570186" cy="2810981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9" y="3094081"/>
              <a:ext cx="6570186" cy="2810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Jobbra nyíl 9"/>
            <p:cNvSpPr/>
            <p:nvPr/>
          </p:nvSpPr>
          <p:spPr>
            <a:xfrm>
              <a:off x="2944410" y="4093535"/>
              <a:ext cx="2041451" cy="574158"/>
            </a:xfrm>
            <a:prstGeom prst="rightArrow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733107" y="5326911"/>
              <a:ext cx="659173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víz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5151923" y="5326911"/>
              <a:ext cx="1402080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hidrogén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297796" y="3170387"/>
              <a:ext cx="1134021" cy="490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</a:rPr>
                <a:t>oxigén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944410" y="3443288"/>
              <a:ext cx="1916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rgbClr val="FFFF00"/>
                  </a:solidFill>
                </a:rPr>
                <a:t>elektromos mező</a:t>
              </a:r>
              <a:endParaRPr lang="hu-HU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églalap 2"/>
          <p:cNvSpPr/>
          <p:nvPr/>
        </p:nvSpPr>
        <p:spPr>
          <a:xfrm>
            <a:off x="6919603" y="4541506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elemek modelljei</a:t>
            </a:r>
            <a:r>
              <a:rPr lang="hu-HU" dirty="0" smtClean="0"/>
              <a:t> 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8197169" y="4916221"/>
            <a:ext cx="287615" cy="48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8252624" y="4910838"/>
            <a:ext cx="236582" cy="10997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94122" y="5184828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elemek</a:t>
            </a:r>
            <a:endParaRPr lang="en-US" sz="2800" dirty="0"/>
          </a:p>
        </p:txBody>
      </p:sp>
      <p:sp>
        <p:nvSpPr>
          <p:cNvPr id="5" name="Téglalap 4"/>
          <p:cNvSpPr/>
          <p:nvPr/>
        </p:nvSpPr>
        <p:spPr>
          <a:xfrm>
            <a:off x="1148609" y="5154440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/>
              <a:t>vegyületek </a:t>
            </a:r>
            <a:endParaRPr lang="en-US" sz="28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" y="1585853"/>
            <a:ext cx="8266401" cy="353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Jobbra nyíl 19"/>
          <p:cNvSpPr/>
          <p:nvPr/>
        </p:nvSpPr>
        <p:spPr>
          <a:xfrm>
            <a:off x="3667493" y="2462005"/>
            <a:ext cx="2041451" cy="57415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6394122" y="1827135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oxigén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585346" y="1938785"/>
            <a:ext cx="2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bomlás</a:t>
            </a:r>
            <a:endParaRPr lang="hu-HU" sz="2800" dirty="0">
              <a:solidFill>
                <a:srgbClr val="FFC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606611" y="3610358"/>
            <a:ext cx="2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egyesülés</a:t>
            </a:r>
            <a:endParaRPr lang="hu-HU" sz="2800" dirty="0">
              <a:solidFill>
                <a:srgbClr val="FFC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4117" y="435282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víz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555591" y="442028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hidrogén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5" name="Jobbra nyíl 24"/>
          <p:cNvSpPr/>
          <p:nvPr/>
        </p:nvSpPr>
        <p:spPr>
          <a:xfrm rot="10800000">
            <a:off x="3702195" y="3036163"/>
            <a:ext cx="2041451" cy="57415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8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858103" y="1251608"/>
            <a:ext cx="7970587" cy="3509580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772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/>
              <a:t> </a:t>
            </a:r>
            <a:endParaRPr lang="hu-H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2498" y="1396551"/>
            <a:ext cx="769403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altLang="hu-HU" sz="2800" b="1" dirty="0" smtClean="0">
                <a:solidFill>
                  <a:srgbClr val="3333CC"/>
                </a:solidFill>
              </a:rPr>
              <a:t>Bomlás</a:t>
            </a:r>
            <a:r>
              <a:rPr lang="hu-HU" altLang="hu-HU" sz="2800" dirty="0" smtClean="0"/>
              <a:t>nak nevezzük azokat </a:t>
            </a:r>
            <a:r>
              <a:rPr lang="hu-HU" altLang="hu-HU" sz="2800" dirty="0"/>
              <a:t>a kémiai </a:t>
            </a:r>
            <a:r>
              <a:rPr lang="hu-HU" altLang="hu-HU" sz="2800" dirty="0" smtClean="0"/>
              <a:t>folyamatokat, </a:t>
            </a:r>
            <a:r>
              <a:rPr lang="hu-HU" altLang="hu-HU" sz="2800" dirty="0"/>
              <a:t>amelyek során egy anyagból </a:t>
            </a:r>
            <a:r>
              <a:rPr lang="hu-HU" altLang="hu-HU" sz="2800" dirty="0" smtClean="0"/>
              <a:t>két </a:t>
            </a:r>
            <a:r>
              <a:rPr lang="hu-HU" altLang="hu-HU" sz="2800" dirty="0"/>
              <a:t>vagy több anyag </a:t>
            </a:r>
            <a:r>
              <a:rPr lang="hu-HU" altLang="hu-HU" sz="2800" dirty="0" smtClean="0"/>
              <a:t>keletkezik.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3333CC"/>
                </a:solidFill>
              </a:rPr>
              <a:t>E</a:t>
            </a:r>
            <a:r>
              <a:rPr lang="hu-HU" sz="2800" b="1" dirty="0" smtClean="0">
                <a:solidFill>
                  <a:srgbClr val="3333CC"/>
                </a:solidFill>
              </a:rPr>
              <a:t>gyesülés</a:t>
            </a:r>
            <a:r>
              <a:rPr lang="hu-HU" sz="2800" dirty="0" smtClean="0"/>
              <a:t>nek nevezzük azokat </a:t>
            </a:r>
            <a:r>
              <a:rPr lang="hu-HU" sz="2800" dirty="0"/>
              <a:t>a kémiai </a:t>
            </a:r>
            <a:r>
              <a:rPr lang="hu-HU" sz="2800" dirty="0" smtClean="0"/>
              <a:t>folyamatokat, </a:t>
            </a:r>
            <a:r>
              <a:rPr lang="hu-HU" sz="2800" dirty="0"/>
              <a:t>amelyek során két </a:t>
            </a:r>
            <a:r>
              <a:rPr lang="hu-HU" sz="2800" dirty="0" smtClean="0"/>
              <a:t>vagy több </a:t>
            </a:r>
            <a:r>
              <a:rPr lang="hu-HU" sz="2800" dirty="0"/>
              <a:t>anyagból egy anyag </a:t>
            </a:r>
            <a:r>
              <a:rPr lang="hu-HU" sz="2800" dirty="0" smtClean="0"/>
              <a:t>jön létre.</a:t>
            </a:r>
          </a:p>
          <a:p>
            <a:endParaRPr lang="hu-HU" sz="2800" dirty="0" smtClean="0"/>
          </a:p>
          <a:p>
            <a:r>
              <a:rPr lang="hu-HU" sz="2800" dirty="0" smtClean="0"/>
              <a:t>	pl.: oxigén + hidrogén → víz</a:t>
            </a:r>
            <a:endParaRPr lang="hu-HU" sz="2800" dirty="0"/>
          </a:p>
        </p:txBody>
      </p:sp>
      <p:sp>
        <p:nvSpPr>
          <p:cNvPr id="5" name="AutoShape 2" descr="https://www.mozaweb.hu/course/kemia_7/jpg/keplet_063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87725" y="3725863"/>
            <a:ext cx="23050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víz alkotóelemei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44281" y="1979607"/>
            <a:ext cx="8031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6000" b="1" dirty="0" smtClean="0">
                <a:solidFill>
                  <a:srgbClr val="3333CC"/>
                </a:solidFill>
              </a:rPr>
              <a:t>Az oldatok</a:t>
            </a:r>
            <a:endParaRPr lang="hu-HU" altLang="hu-HU" sz="60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6237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Oldatok a mindennapokban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80325" y="1532618"/>
            <a:ext cx="748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Milyen </a:t>
            </a:r>
            <a:r>
              <a:rPr lang="hu-HU" sz="2800" i="1" dirty="0" smtClean="0">
                <a:solidFill>
                  <a:srgbClr val="3333CC"/>
                </a:solidFill>
              </a:rPr>
              <a:t>oldatokat</a:t>
            </a:r>
            <a:r>
              <a:rPr lang="hu-HU" sz="2800" dirty="0" smtClean="0">
                <a:solidFill>
                  <a:srgbClr val="3333CC"/>
                </a:solidFill>
              </a:rPr>
              <a:t> </a:t>
            </a:r>
            <a:r>
              <a:rPr lang="hu-HU" sz="2800" dirty="0" smtClean="0"/>
              <a:t>használunk nap mint nap?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520447" y="2636885"/>
            <a:ext cx="1782860" cy="2793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tea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kávé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limonádé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ecet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15" y="2339161"/>
            <a:ext cx="4730578" cy="3330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09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kerekített téglalap 18"/>
          <p:cNvSpPr/>
          <p:nvPr/>
        </p:nvSpPr>
        <p:spPr>
          <a:xfrm>
            <a:off x="743992" y="5429742"/>
            <a:ext cx="8348961" cy="92376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églalap 12"/>
          <p:cNvSpPr/>
          <p:nvPr/>
        </p:nvSpPr>
        <p:spPr>
          <a:xfrm>
            <a:off x="5623111" y="2590791"/>
            <a:ext cx="3294926" cy="5275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églalap 13"/>
          <p:cNvSpPr/>
          <p:nvPr/>
        </p:nvSpPr>
        <p:spPr>
          <a:xfrm>
            <a:off x="5633617" y="3452661"/>
            <a:ext cx="3294926" cy="5275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églalap 14"/>
          <p:cNvSpPr/>
          <p:nvPr/>
        </p:nvSpPr>
        <p:spPr>
          <a:xfrm>
            <a:off x="5628357" y="4298765"/>
            <a:ext cx="3294926" cy="5275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églalap 15"/>
          <p:cNvSpPr/>
          <p:nvPr/>
        </p:nvSpPr>
        <p:spPr>
          <a:xfrm>
            <a:off x="5623097" y="5602083"/>
            <a:ext cx="3294926" cy="52759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3614935" y="2580285"/>
            <a:ext cx="1687540" cy="52759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églalap 9"/>
          <p:cNvSpPr/>
          <p:nvPr/>
        </p:nvSpPr>
        <p:spPr>
          <a:xfrm>
            <a:off x="3625441" y="3442155"/>
            <a:ext cx="1687540" cy="52759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3620181" y="4288259"/>
            <a:ext cx="1687540" cy="52759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3614921" y="5591577"/>
            <a:ext cx="1687540" cy="52759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églalap 1"/>
          <p:cNvSpPr/>
          <p:nvPr/>
        </p:nvSpPr>
        <p:spPr>
          <a:xfrm>
            <a:off x="938431" y="2585545"/>
            <a:ext cx="2151609" cy="52759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948937" y="3447415"/>
            <a:ext cx="2151609" cy="52759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943677" y="4293519"/>
            <a:ext cx="2151609" cy="52759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938417" y="5596837"/>
            <a:ext cx="2151609" cy="52759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6878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Hogyan készülnek az oldatok?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69962" y="1327660"/>
            <a:ext cx="79533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Hogyan </a:t>
            </a:r>
            <a:r>
              <a:rPr lang="hu-HU" sz="2800" dirty="0"/>
              <a:t>és miből készül a limonádé, a szörp és az instant kávé</a:t>
            </a:r>
            <a:r>
              <a:rPr lang="hu-HU" sz="2800" dirty="0" smtClean="0"/>
              <a:t>?</a:t>
            </a:r>
          </a:p>
          <a:p>
            <a:endParaRPr lang="hu-HU" sz="2800" dirty="0"/>
          </a:p>
          <a:p>
            <a:r>
              <a:rPr lang="hu-HU" sz="2800" dirty="0" smtClean="0"/>
              <a:t>  Limonádé     =       víz       </a:t>
            </a:r>
            <a:r>
              <a:rPr lang="hu-HU" sz="2800" dirty="0"/>
              <a:t>+   </a:t>
            </a:r>
            <a:r>
              <a:rPr lang="hu-HU" sz="2800" dirty="0" smtClean="0"/>
              <a:t>cukor + citromlé</a:t>
            </a:r>
            <a:endParaRPr lang="hu-HU" sz="2800" dirty="0"/>
          </a:p>
          <a:p>
            <a:r>
              <a:rPr lang="hu-HU" sz="2800" dirty="0"/>
              <a:t> </a:t>
            </a:r>
          </a:p>
          <a:p>
            <a:r>
              <a:rPr lang="hu-HU" sz="2800" dirty="0" smtClean="0"/>
              <a:t>     Szörp        =        víz       </a:t>
            </a:r>
            <a:r>
              <a:rPr lang="hu-HU" sz="2800" dirty="0"/>
              <a:t>+  </a:t>
            </a:r>
            <a:r>
              <a:rPr lang="hu-HU" sz="2800" dirty="0" smtClean="0"/>
              <a:t>sűrített </a:t>
            </a:r>
            <a:r>
              <a:rPr lang="hu-HU" sz="2800" dirty="0"/>
              <a:t>gyümölcslé</a:t>
            </a:r>
          </a:p>
          <a:p>
            <a:r>
              <a:rPr lang="hu-HU" sz="2800" dirty="0"/>
              <a:t> </a:t>
            </a:r>
          </a:p>
          <a:p>
            <a:r>
              <a:rPr lang="hu-HU" sz="2800" dirty="0"/>
              <a:t>Instant kávé </a:t>
            </a:r>
            <a:r>
              <a:rPr lang="hu-HU" sz="2800" dirty="0" smtClean="0"/>
              <a:t>  =        víz       </a:t>
            </a:r>
            <a:r>
              <a:rPr lang="hu-HU" sz="2800" dirty="0"/>
              <a:t>+  </a:t>
            </a:r>
            <a:r>
              <a:rPr lang="hu-HU" sz="2800" dirty="0" smtClean="0"/>
              <a:t>kávépor</a:t>
            </a:r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hu-HU" sz="2800" b="1" dirty="0" smtClean="0"/>
              <a:t>     oldat         =  oldószer  +  oldott anyag</a:t>
            </a:r>
            <a:endParaRPr lang="hu-HU" sz="2800" b="1" dirty="0"/>
          </a:p>
        </p:txBody>
      </p:sp>
      <p:cxnSp>
        <p:nvCxnSpPr>
          <p:cNvPr id="5" name="Egyenes összekötő 4"/>
          <p:cNvCxnSpPr/>
          <p:nvPr/>
        </p:nvCxnSpPr>
        <p:spPr>
          <a:xfrm>
            <a:off x="943677" y="5186855"/>
            <a:ext cx="7974346" cy="0"/>
          </a:xfrm>
          <a:prstGeom prst="line">
            <a:avLst/>
          </a:prstGeom>
          <a:ln w="57150">
            <a:solidFill>
              <a:schemeClr val="accent2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0" grpId="0" animBg="1"/>
      <p:bldP spid="11" grpId="0" animBg="1"/>
      <p:bldP spid="12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kerekített téglalap 17"/>
          <p:cNvSpPr/>
          <p:nvPr/>
        </p:nvSpPr>
        <p:spPr>
          <a:xfrm>
            <a:off x="968466" y="1724588"/>
            <a:ext cx="7954818" cy="1396983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87241"/>
            <a:ext cx="48948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 az oldószer és </a:t>
            </a:r>
          </a:p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 az oldott anyag?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69962" y="1926768"/>
            <a:ext cx="795332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Azt az összetevőt tekintjük oldott anyagnak, ami az oldat hatóanyaga (vagy </a:t>
            </a:r>
            <a:r>
              <a:rPr lang="hu-HU" sz="2800" dirty="0" smtClean="0"/>
              <a:t>szennyezője). </a:t>
            </a:r>
            <a:endParaRPr lang="hu-HU" sz="2800" dirty="0"/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teában, szörpben nem egy, hanem </a:t>
            </a:r>
            <a:r>
              <a:rPr lang="hu-HU" sz="2800" dirty="0" smtClean="0"/>
              <a:t>többféle </a:t>
            </a:r>
            <a:r>
              <a:rPr lang="hu-HU" sz="2800" dirty="0"/>
              <a:t>oldott anyag </a:t>
            </a:r>
            <a:r>
              <a:rPr lang="hu-HU" sz="2800" dirty="0" smtClean="0"/>
              <a:t>is van</a:t>
            </a:r>
            <a:r>
              <a:rPr lang="hu-HU" sz="2800" dirty="0"/>
              <a:t>. Ezeknél vagy az „oldószer” (tea), vagy az „oldott anyag” (szörp) már eleve sokféle összetevőt tartalmaz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2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968466" y="983586"/>
            <a:ext cx="7954818" cy="550529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7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oldódás - Kísérlet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https://www.mozaweb.hu/course/kemia_7/jpg/k7_072_kep2.jpg"/>
          <p:cNvSpPr>
            <a:spLocks noChangeAspect="1" noChangeArrowheads="1"/>
          </p:cNvSpPr>
          <p:nvPr/>
        </p:nvSpPr>
        <p:spPr bwMode="auto">
          <a:xfrm>
            <a:off x="155575" y="-547688"/>
            <a:ext cx="25717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969962" y="1012340"/>
            <a:ext cx="795332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400" b="1" dirty="0" smtClean="0"/>
              <a:t>Kísérlet:</a:t>
            </a:r>
          </a:p>
          <a:p>
            <a:pPr lvl="0">
              <a:spcAft>
                <a:spcPts val="600"/>
              </a:spcAft>
            </a:pPr>
            <a:r>
              <a:rPr lang="hu-HU" sz="2400" dirty="0" smtClean="0"/>
              <a:t>Kálium-permanganát oldása hideg és meleg vízben.</a:t>
            </a:r>
            <a:endParaRPr lang="hu-HU" sz="2400" dirty="0"/>
          </a:p>
          <a:p>
            <a:pPr lvl="0">
              <a:spcAft>
                <a:spcPts val="600"/>
              </a:spcAft>
            </a:pPr>
            <a:endParaRPr lang="hu-HU" sz="2400" b="1" dirty="0" smtClean="0"/>
          </a:p>
          <a:p>
            <a:pPr lvl="0">
              <a:spcAft>
                <a:spcPts val="600"/>
              </a:spcAft>
            </a:pPr>
            <a:r>
              <a:rPr lang="hu-HU" sz="2400" b="1" dirty="0" smtClean="0"/>
              <a:t>Tapasztalat:</a:t>
            </a:r>
          </a:p>
          <a:p>
            <a:pPr lvl="0">
              <a:spcAft>
                <a:spcPts val="600"/>
              </a:spcAft>
            </a:pPr>
            <a:r>
              <a:rPr lang="hu-HU" sz="2400" dirty="0" smtClean="0"/>
              <a:t>A meleg vízben a hipermangán gyorsabban feloldódik (gyorsabb színváltozás).</a:t>
            </a:r>
          </a:p>
          <a:p>
            <a:pPr lvl="0">
              <a:spcAft>
                <a:spcPts val="600"/>
              </a:spcAft>
            </a:pPr>
            <a:endParaRPr lang="hu-HU" sz="2400" b="1" dirty="0" smtClean="0"/>
          </a:p>
          <a:p>
            <a:pPr lvl="0">
              <a:spcAft>
                <a:spcPts val="600"/>
              </a:spcAft>
            </a:pPr>
            <a:r>
              <a:rPr lang="hu-HU" sz="2400" b="1" dirty="0" smtClean="0"/>
              <a:t>Magyarázat: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dirty="0"/>
              <a:t>meleg vízben a részecskék </a:t>
            </a:r>
          </a:p>
          <a:p>
            <a:pPr>
              <a:spcAft>
                <a:spcPts val="600"/>
              </a:spcAft>
            </a:pPr>
            <a:r>
              <a:rPr lang="hu-HU" sz="2400" dirty="0"/>
              <a:t>gyorsabban </a:t>
            </a:r>
            <a:r>
              <a:rPr lang="hu-HU" sz="2400" dirty="0" smtClean="0"/>
              <a:t>mozognak</a:t>
            </a:r>
            <a:r>
              <a:rPr lang="hu-HU" sz="2400" dirty="0"/>
              <a:t>.</a:t>
            </a:r>
          </a:p>
          <a:p>
            <a:pPr>
              <a:spcAft>
                <a:spcPts val="600"/>
              </a:spcAft>
            </a:pPr>
            <a:r>
              <a:rPr lang="hu-HU" sz="2400" dirty="0" smtClean="0"/>
              <a:t>Az </a:t>
            </a:r>
            <a:r>
              <a:rPr lang="hu-HU" sz="2400" dirty="0"/>
              <a:t>oldódást </a:t>
            </a:r>
            <a:r>
              <a:rPr lang="hu-HU" sz="2400" dirty="0" smtClean="0"/>
              <a:t>a részecskék </a:t>
            </a:r>
            <a:r>
              <a:rPr lang="hu-HU" sz="2400" dirty="0"/>
              <a:t>kölcsönhatása, </a:t>
            </a:r>
            <a:endParaRPr lang="hu-HU" sz="2400" dirty="0" smtClean="0"/>
          </a:p>
          <a:p>
            <a:pPr>
              <a:spcAft>
                <a:spcPts val="600"/>
              </a:spcAft>
            </a:pPr>
            <a:r>
              <a:rPr lang="hu-HU" sz="2400" i="1" dirty="0" smtClean="0"/>
              <a:t>állandó </a:t>
            </a:r>
            <a:r>
              <a:rPr lang="hu-HU" sz="2400" i="1" dirty="0"/>
              <a:t>mozgása</a:t>
            </a:r>
            <a:r>
              <a:rPr lang="hu-HU" sz="2400" dirty="0"/>
              <a:t> </a:t>
            </a:r>
            <a:r>
              <a:rPr lang="hu-HU" sz="2400" dirty="0" smtClean="0"/>
              <a:t>(</a:t>
            </a:r>
            <a:r>
              <a:rPr lang="hu-HU" sz="2400" b="1" i="1" dirty="0" err="1" smtClean="0">
                <a:solidFill>
                  <a:schemeClr val="accent2"/>
                </a:solidFill>
              </a:rPr>
              <a:t>hőmozgás</a:t>
            </a:r>
            <a:r>
              <a:rPr lang="hu-HU" sz="2400" dirty="0" smtClean="0"/>
              <a:t>) okozza.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7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2646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oldódás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69962" y="1595682"/>
            <a:ext cx="79533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A cukor hideg vagy forró vízben oldódik gyorsabban?</a:t>
            </a:r>
          </a:p>
          <a:p>
            <a:pPr marL="457200" lvl="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800" dirty="0"/>
              <a:t>A kristálycukor vagy a porcukor oldódik gyorsabban?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Hogyan lehetne más módon </a:t>
            </a:r>
            <a:r>
              <a:rPr lang="hu-HU" sz="2800" dirty="0"/>
              <a:t>befolyásolni az </a:t>
            </a:r>
            <a:r>
              <a:rPr lang="hu-HU" sz="2800" dirty="0" smtClean="0"/>
              <a:t>oldódás </a:t>
            </a:r>
            <a:r>
              <a:rPr lang="hu-HU" sz="2800" dirty="0"/>
              <a:t>sebességét</a:t>
            </a:r>
            <a:r>
              <a:rPr lang="hu-HU" sz="2800" dirty="0" smtClean="0"/>
              <a:t>?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968466" y="1125480"/>
            <a:ext cx="7954818" cy="4652322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2646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oldódás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69962" y="1264596"/>
            <a:ext cx="79533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hu-HU" sz="2800" b="1" dirty="0"/>
              <a:t>Az oldódás sebességét befolyásoló tényezők: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hőmérséklet </a:t>
            </a:r>
            <a:endParaRPr lang="hu-H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szemcseméret</a:t>
            </a:r>
            <a:endParaRPr lang="hu-H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keverés</a:t>
            </a:r>
            <a:endParaRPr lang="hu-HU" sz="2800" dirty="0"/>
          </a:p>
          <a:p>
            <a:r>
              <a:rPr lang="hu-HU" sz="2800" dirty="0"/>
              <a:t> </a:t>
            </a:r>
          </a:p>
          <a:p>
            <a:pPr lvl="0">
              <a:spcAft>
                <a:spcPts val="1200"/>
              </a:spcAft>
            </a:pPr>
            <a:r>
              <a:rPr lang="hu-HU" sz="2800" b="1" dirty="0"/>
              <a:t>Az oldódás elősegíthető: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hőmérséklet </a:t>
            </a:r>
            <a:r>
              <a:rPr lang="hu-HU" sz="2800" dirty="0" smtClean="0"/>
              <a:t>változtatásával</a:t>
            </a:r>
            <a:endParaRPr lang="hu-H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aprítással</a:t>
            </a:r>
            <a:endParaRPr lang="hu-HU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keveréssel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068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833779" y="1244524"/>
            <a:ext cx="6340744" cy="4238768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levegőszennyezés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17316"/>
            <a:ext cx="7726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2. mesterséges eredetű </a:t>
            </a:r>
          </a:p>
          <a:p>
            <a:pPr>
              <a:lnSpc>
                <a:spcPct val="150000"/>
              </a:lnSpc>
            </a:pPr>
            <a:r>
              <a:rPr lang="hu-HU" sz="2800" b="1" dirty="0" smtClean="0"/>
              <a:t>(emberi tevékenységből fakadó)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gyárak és ipari üzemek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/>
              <a:t>közlekedési eszközök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mezőgazdasági gépek és anyagok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háztartások elavult fűtési rendszere</a:t>
            </a:r>
            <a:endParaRPr lang="hu-HU" sz="28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11" y="5606285"/>
            <a:ext cx="1440000" cy="97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14859" r="9514" b="12450"/>
          <a:stretch/>
        </p:blipFill>
        <p:spPr bwMode="auto">
          <a:xfrm>
            <a:off x="7441040" y="454912"/>
            <a:ext cx="1440000" cy="103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11" y="1789889"/>
            <a:ext cx="1440000" cy="259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40" y="4579463"/>
            <a:ext cx="1440000" cy="88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8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903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 miben oldódik jól?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2" y="1012340"/>
            <a:ext cx="77798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Zsír </a:t>
            </a:r>
            <a:r>
              <a:rPr lang="hu-HU" sz="2800" b="1" dirty="0"/>
              <a:t>oldása vízben és </a:t>
            </a:r>
            <a:r>
              <a:rPr lang="hu-HU" sz="2800" b="1" dirty="0" smtClean="0"/>
              <a:t>benzinben </a:t>
            </a:r>
          </a:p>
          <a:p>
            <a:endParaRPr lang="hu-HU" sz="2800" b="1" dirty="0" smtClean="0"/>
          </a:p>
          <a:p>
            <a:pPr>
              <a:spcAft>
                <a:spcPts val="1200"/>
              </a:spcAft>
            </a:pPr>
            <a:r>
              <a:rPr lang="hu-HU" sz="2400" b="1" dirty="0" smtClean="0"/>
              <a:t>Anyagok </a:t>
            </a:r>
            <a:r>
              <a:rPr lang="hu-HU" sz="2400" b="1" dirty="0"/>
              <a:t>és </a:t>
            </a:r>
            <a:r>
              <a:rPr lang="hu-HU" sz="2400" b="1" dirty="0" smtClean="0"/>
              <a:t>eszközök: </a:t>
            </a:r>
          </a:p>
          <a:p>
            <a:r>
              <a:rPr lang="hu-HU" sz="2400" dirty="0"/>
              <a:t>bicikli lánc, </a:t>
            </a:r>
            <a:r>
              <a:rPr lang="hu-HU" sz="2400" dirty="0" smtClean="0"/>
              <a:t>vatta, zsír</a:t>
            </a:r>
            <a:r>
              <a:rPr lang="hu-HU" sz="2400" dirty="0"/>
              <a:t>, csapvíz, </a:t>
            </a:r>
            <a:endParaRPr lang="hu-HU" sz="2400" dirty="0" smtClean="0"/>
          </a:p>
          <a:p>
            <a:r>
              <a:rPr lang="hu-HU" sz="2400" dirty="0" smtClean="0"/>
              <a:t>sebbenzin.</a:t>
            </a:r>
            <a:endParaRPr lang="hu-HU" sz="2400" dirty="0"/>
          </a:p>
          <a:p>
            <a:r>
              <a:rPr lang="hu-HU" sz="2400" dirty="0"/>
              <a:t> </a:t>
            </a:r>
          </a:p>
          <a:p>
            <a:pPr lvl="0">
              <a:spcAft>
                <a:spcPts val="1200"/>
              </a:spcAft>
            </a:pPr>
            <a:r>
              <a:rPr lang="hu-HU" sz="2400" b="1" dirty="0" smtClean="0"/>
              <a:t>Kísérlet: </a:t>
            </a:r>
          </a:p>
          <a:p>
            <a:pPr lvl="0"/>
            <a:r>
              <a:rPr lang="hu-HU" sz="2400" dirty="0" smtClean="0"/>
              <a:t>A </a:t>
            </a:r>
            <a:r>
              <a:rPr lang="hu-HU" sz="2400" dirty="0"/>
              <a:t>zsíros-olajos láncot </a:t>
            </a:r>
            <a:r>
              <a:rPr lang="hu-HU" sz="2400" dirty="0" smtClean="0"/>
              <a:t>megfogjuk, </a:t>
            </a:r>
          </a:p>
          <a:p>
            <a:pPr lvl="0"/>
            <a:r>
              <a:rPr lang="hu-HU" sz="2400" dirty="0" smtClean="0"/>
              <a:t>aztán </a:t>
            </a:r>
            <a:r>
              <a:rPr lang="hu-HU" sz="2400" dirty="0"/>
              <a:t>először vizes, </a:t>
            </a:r>
            <a:endParaRPr lang="hu-HU" sz="2400" dirty="0" smtClean="0"/>
          </a:p>
          <a:p>
            <a:pPr lvl="0"/>
            <a:r>
              <a:rPr lang="hu-HU" sz="2400" dirty="0" smtClean="0"/>
              <a:t>majd </a:t>
            </a:r>
            <a:r>
              <a:rPr lang="hu-HU" sz="2400" dirty="0"/>
              <a:t>benzines vattával </a:t>
            </a:r>
            <a:r>
              <a:rPr lang="hu-HU" sz="2400" dirty="0" smtClean="0"/>
              <a:t>megtöröljük a kezünket.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45" y="1783131"/>
            <a:ext cx="2199403" cy="228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CS ChemDraw Drawing" r:id="rId5" imgW="1270705" imgH="2194290" progId="ChemDraw.Document.6.0">
                  <p:embed/>
                </p:oleObj>
              </mc:Choice>
              <mc:Fallback>
                <p:oleObj name="CS ChemDraw Drawing" r:id="rId5" imgW="1270705" imgH="2194290" progId="ChemDraw.Document.6.0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8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810807" y="3559624"/>
            <a:ext cx="6253184" cy="1816244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903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 miben oldódik jól?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2" y="1012340"/>
            <a:ext cx="79533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Zsír </a:t>
            </a:r>
            <a:r>
              <a:rPr lang="hu-HU" sz="2800" b="1" dirty="0"/>
              <a:t>oldása vízben és </a:t>
            </a:r>
            <a:r>
              <a:rPr lang="hu-HU" sz="2800" b="1" dirty="0" smtClean="0"/>
              <a:t>benzinben 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Tapasztalat: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vizes vatta nem oldja le </a:t>
            </a:r>
            <a:r>
              <a:rPr lang="hu-HU" sz="2400" dirty="0" smtClean="0"/>
              <a:t>a</a:t>
            </a:r>
          </a:p>
          <a:p>
            <a:r>
              <a:rPr lang="hu-HU" sz="2400" dirty="0" smtClean="0"/>
              <a:t> </a:t>
            </a:r>
            <a:r>
              <a:rPr lang="hu-HU" sz="2400" dirty="0"/>
              <a:t>zsírt, a benzines vatta </a:t>
            </a:r>
            <a:endParaRPr lang="hu-HU" sz="2400" dirty="0" smtClean="0"/>
          </a:p>
          <a:p>
            <a:r>
              <a:rPr lang="hu-HU" sz="2400" dirty="0" smtClean="0"/>
              <a:t>azonban </a:t>
            </a:r>
            <a:r>
              <a:rPr lang="hu-HU" sz="2400" dirty="0"/>
              <a:t>igen.</a:t>
            </a:r>
          </a:p>
          <a:p>
            <a:endParaRPr lang="hu-HU" sz="2400" b="1" dirty="0" smtClean="0"/>
          </a:p>
          <a:p>
            <a:pPr>
              <a:spcAft>
                <a:spcPts val="1200"/>
              </a:spcAft>
            </a:pPr>
            <a:r>
              <a:rPr lang="hu-HU" sz="2400" b="1" dirty="0" smtClean="0"/>
              <a:t>Magyarázat</a:t>
            </a:r>
            <a:r>
              <a:rPr lang="hu-HU" sz="2400" b="1" dirty="0"/>
              <a:t>:</a:t>
            </a:r>
            <a:r>
              <a:rPr lang="hu-HU" sz="2400" dirty="0"/>
              <a:t> </a:t>
            </a:r>
            <a:endParaRPr lang="hu-HU" sz="2400" dirty="0" smtClean="0"/>
          </a:p>
          <a:p>
            <a:pPr>
              <a:spcAft>
                <a:spcPts val="1200"/>
              </a:spcAft>
            </a:pPr>
            <a:r>
              <a:rPr lang="hu-HU" sz="2400" dirty="0" smtClean="0"/>
              <a:t>Az </a:t>
            </a:r>
            <a:r>
              <a:rPr lang="hu-HU" sz="2400" dirty="0"/>
              <a:t>oldhatóság függ </a:t>
            </a:r>
            <a:r>
              <a:rPr lang="hu-HU" sz="2400" dirty="0" smtClean="0"/>
              <a:t>az </a:t>
            </a:r>
            <a:r>
              <a:rPr lang="hu-HU" sz="2400" dirty="0"/>
              <a:t>anyagi minőségtől: </a:t>
            </a:r>
            <a:endParaRPr lang="hu-HU" sz="2400" dirty="0" smtClean="0"/>
          </a:p>
          <a:p>
            <a:pPr>
              <a:spcAft>
                <a:spcPts val="1200"/>
              </a:spcAft>
            </a:pPr>
            <a:r>
              <a:rPr lang="hu-HU" sz="2400" b="1" dirty="0" smtClean="0">
                <a:solidFill>
                  <a:srgbClr val="3333CC"/>
                </a:solidFill>
              </a:rPr>
              <a:t>„hasonló </a:t>
            </a:r>
            <a:r>
              <a:rPr lang="hu-HU" sz="2400" b="1" dirty="0">
                <a:solidFill>
                  <a:srgbClr val="3333CC"/>
                </a:solidFill>
              </a:rPr>
              <a:t>a hasonlóban </a:t>
            </a:r>
            <a:r>
              <a:rPr lang="hu-HU" sz="2400" b="1" dirty="0" smtClean="0">
                <a:solidFill>
                  <a:srgbClr val="3333CC"/>
                </a:solidFill>
              </a:rPr>
              <a:t>oldódik”.</a:t>
            </a:r>
            <a:endParaRPr lang="hu-HU" sz="2400" b="1" dirty="0">
              <a:solidFill>
                <a:srgbClr val="3333CC"/>
              </a:solidFill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903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 miben oldódik jól?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969962" y="1076138"/>
            <a:ext cx="795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800" b="1" dirty="0" smtClean="0"/>
              <a:t>Hogyan oldódik a jód különböző oldószerekben?</a:t>
            </a:r>
            <a:endParaRPr lang="hu-HU" sz="2800" dirty="0" smtClean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45" y="4235758"/>
            <a:ext cx="3748478" cy="227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églalap 9"/>
          <p:cNvSpPr/>
          <p:nvPr/>
        </p:nvSpPr>
        <p:spPr>
          <a:xfrm>
            <a:off x="1135915" y="2117868"/>
            <a:ext cx="752961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400" b="1" dirty="0" smtClean="0"/>
              <a:t>Kísérlet:</a:t>
            </a:r>
            <a:endParaRPr lang="hu-HU" sz="2400" b="1" dirty="0"/>
          </a:p>
          <a:p>
            <a:pPr lvl="0">
              <a:spcAft>
                <a:spcPts val="600"/>
              </a:spcAft>
            </a:pPr>
            <a:r>
              <a:rPr lang="hu-HU" sz="2400" dirty="0" smtClean="0"/>
              <a:t>Három Petri-csészébe sorra benzint, alkoholt és vizet öntünk, majd mindegyikbe egy-egy jódkristályt teszünk.</a:t>
            </a:r>
            <a:endParaRPr lang="hu-HU" sz="2400" b="1" dirty="0"/>
          </a:p>
        </p:txBody>
      </p:sp>
      <p:sp>
        <p:nvSpPr>
          <p:cNvPr id="13" name="Téglalap 12"/>
          <p:cNvSpPr/>
          <p:nvPr/>
        </p:nvSpPr>
        <p:spPr>
          <a:xfrm>
            <a:off x="1135915" y="3872313"/>
            <a:ext cx="406340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400" b="1" dirty="0" smtClean="0"/>
              <a:t>Tapasztalat:</a:t>
            </a:r>
            <a:endParaRPr lang="hu-HU" sz="2400" b="1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jód jól oldódik benzinben és alkoholban, vízben azonban nem.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jód alkoholban barnás színnel, benzinben lilás színnel oldódik.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441700" y="500211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benzin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819014" y="419322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alkohol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974458" y="506221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víz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962560" y="58441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jód</a:t>
            </a:r>
            <a:endParaRPr lang="hu-HU" dirty="0"/>
          </a:p>
        </p:txBody>
      </p:sp>
      <p:cxnSp>
        <p:nvCxnSpPr>
          <p:cNvPr id="14" name="Egyenes összekötő nyíllal 13"/>
          <p:cNvCxnSpPr>
            <a:stCxn id="17" idx="1"/>
          </p:cNvCxnSpPr>
          <p:nvPr/>
        </p:nvCxnSpPr>
        <p:spPr>
          <a:xfrm flipH="1" flipV="1">
            <a:off x="6039293" y="5954603"/>
            <a:ext cx="923267" cy="742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17" idx="0"/>
          </p:cNvCxnSpPr>
          <p:nvPr/>
        </p:nvCxnSpPr>
        <p:spPr>
          <a:xfrm flipV="1">
            <a:off x="7208782" y="5002110"/>
            <a:ext cx="123273" cy="842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17" idx="3"/>
          </p:cNvCxnSpPr>
          <p:nvPr/>
        </p:nvCxnSpPr>
        <p:spPr>
          <a:xfrm flipV="1">
            <a:off x="7455003" y="5976239"/>
            <a:ext cx="678904" cy="5261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903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 miben oldódik jól?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08265"/>
              </p:ext>
            </p:extLst>
          </p:nvPr>
        </p:nvGraphicFramePr>
        <p:xfrm>
          <a:off x="969963" y="2027640"/>
          <a:ext cx="7559182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1477"/>
                <a:gridCol w="1897401"/>
                <a:gridCol w="3610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Vízben oldódik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Benzinben oldódik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Sem vízben, sem benzinben nem oldódik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969963" y="5325380"/>
            <a:ext cx="754341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hu-HU" sz="2400" dirty="0" smtClean="0"/>
              <a:t>üveg, mészkő, jód, ecet, étolaj, homok, cukor, gyertya, polietilén, hipermangán, alkohol, zsír, szén, konyhasó   </a:t>
            </a:r>
            <a:endParaRPr lang="en-US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9039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 miben oldódik jól?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19681"/>
              </p:ext>
            </p:extLst>
          </p:nvPr>
        </p:nvGraphicFramePr>
        <p:xfrm>
          <a:off x="969963" y="2027640"/>
          <a:ext cx="7559182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1477"/>
                <a:gridCol w="1897401"/>
                <a:gridCol w="3610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Vízben oldódik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Benzinben oldódik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Sem vízben, sem benzinben nem oldódik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konyhasó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zsír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homok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cukor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étolaj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mészkő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ecet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jód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szén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alkohol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alkohol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üveg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hipermangán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gyertya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polietilén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968466" y="1571804"/>
            <a:ext cx="3587768" cy="5160075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7032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Milyen oldószereket ismerünk?</a:t>
            </a:r>
          </a:p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Gyakori oldószerek: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970784" y="151691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3333CC"/>
                </a:solidFill>
              </a:rPr>
              <a:t>víz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alkohol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éter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aceton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benzin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err="1" smtClean="0"/>
              <a:t>szén-tetraklorid</a:t>
            </a:r>
            <a:endParaRPr lang="hu-HU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terpentin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(benzol)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12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8466" y="1166648"/>
            <a:ext cx="7907520" cy="5360275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Oldhatóság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969963" y="1282787"/>
            <a:ext cx="790602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Az anyagoknak </a:t>
            </a:r>
            <a:r>
              <a:rPr lang="hu-HU" sz="2800" dirty="0"/>
              <a:t>azt a tulajdonságát, hogy </a:t>
            </a:r>
            <a:r>
              <a:rPr lang="hu-HU" sz="2800" dirty="0" smtClean="0"/>
              <a:t>különböző oldószerekben </a:t>
            </a:r>
            <a:r>
              <a:rPr lang="hu-HU" sz="2800" dirty="0"/>
              <a:t>különböző </a:t>
            </a:r>
            <a:r>
              <a:rPr lang="hu-HU" sz="2800" dirty="0" smtClean="0"/>
              <a:t>mértékben </a:t>
            </a:r>
            <a:r>
              <a:rPr lang="hu-HU" sz="2800" dirty="0"/>
              <a:t>oldódnak fel, oldhatóságnak   </a:t>
            </a:r>
            <a:r>
              <a:rPr lang="hu-HU" sz="2800" dirty="0" smtClean="0"/>
              <a:t>(</a:t>
            </a:r>
            <a:r>
              <a:rPr lang="hu-HU" sz="2800" dirty="0" err="1" smtClean="0"/>
              <a:t>oldékonyságnak</a:t>
            </a:r>
            <a:r>
              <a:rPr lang="hu-HU" sz="2800" dirty="0"/>
              <a:t>) nevezzük. </a:t>
            </a:r>
            <a:endParaRPr lang="hu-HU" sz="2800" dirty="0" smtClean="0"/>
          </a:p>
          <a:p>
            <a:endParaRPr lang="hu-HU" sz="2800" dirty="0" smtClean="0"/>
          </a:p>
          <a:p>
            <a:pPr>
              <a:spcAft>
                <a:spcPts val="1200"/>
              </a:spcAft>
            </a:pPr>
            <a:r>
              <a:rPr lang="hu-HU" sz="2800" b="1" dirty="0" smtClean="0"/>
              <a:t>Az oldhatóság függ: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az oldandó anyag és az oldószer anyagi minőségétől,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hőmérséklettől,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nyomástól (gázok esetében).</a:t>
            </a:r>
          </a:p>
        </p:txBody>
      </p:sp>
    </p:spTree>
    <p:extLst>
      <p:ext uri="{BB962C8B-B14F-4D97-AF65-F5344CB8AC3E}">
        <p14:creationId xmlns:p14="http://schemas.microsoft.com/office/powerpoint/2010/main" val="37730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968466" y="1081677"/>
            <a:ext cx="7907520" cy="4546614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Oldhatóság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969963" y="1282787"/>
            <a:ext cx="79060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Az </a:t>
            </a:r>
            <a:r>
              <a:rPr lang="hu-HU" sz="2800" dirty="0"/>
              <a:t>anyagok oldhatóságát </a:t>
            </a:r>
            <a:r>
              <a:rPr lang="hu-HU" sz="2800" dirty="0" smtClean="0"/>
              <a:t>a 100 </a:t>
            </a:r>
            <a:r>
              <a:rPr lang="hu-HU" sz="2800" dirty="0"/>
              <a:t>g oldószer által feloldható anyag </a:t>
            </a:r>
            <a:r>
              <a:rPr lang="hu-HU" sz="2800" dirty="0" smtClean="0"/>
              <a:t>tömegével</a:t>
            </a:r>
            <a:r>
              <a:rPr lang="hu-HU" sz="2800" dirty="0"/>
              <a:t> </a:t>
            </a:r>
            <a:r>
              <a:rPr lang="hu-HU" sz="2800" dirty="0" smtClean="0"/>
              <a:t>adhatjuk meg. </a:t>
            </a:r>
          </a:p>
          <a:p>
            <a:r>
              <a:rPr lang="hu-HU" sz="2800" dirty="0" smtClean="0"/>
              <a:t>(A </a:t>
            </a:r>
            <a:r>
              <a:rPr lang="hu-HU" sz="2800" dirty="0"/>
              <a:t>hőmérsékletet </a:t>
            </a:r>
            <a:r>
              <a:rPr lang="hu-HU" sz="2800" dirty="0" smtClean="0"/>
              <a:t>is fel kell tüntetni!)</a:t>
            </a:r>
          </a:p>
          <a:p>
            <a:endParaRPr lang="hu-HU" sz="2800" dirty="0"/>
          </a:p>
          <a:p>
            <a:r>
              <a:rPr lang="hu-HU" sz="2800" dirty="0" smtClean="0"/>
              <a:t>Pl.: a </a:t>
            </a:r>
            <a:r>
              <a:rPr lang="hu-HU" sz="2800" b="1" dirty="0" smtClean="0">
                <a:solidFill>
                  <a:srgbClr val="3333CC"/>
                </a:solidFill>
              </a:rPr>
              <a:t>réz-szulfát</a:t>
            </a:r>
            <a:r>
              <a:rPr lang="hu-HU" sz="2800" dirty="0" smtClean="0"/>
              <a:t> oldhatósága </a:t>
            </a:r>
            <a:r>
              <a:rPr lang="hu-HU" sz="2800" b="1" dirty="0" smtClean="0">
                <a:solidFill>
                  <a:srgbClr val="FF0000"/>
                </a:solidFill>
              </a:rPr>
              <a:t>vízben</a:t>
            </a:r>
            <a:r>
              <a:rPr lang="hu-HU" sz="2800" dirty="0" smtClean="0"/>
              <a:t>, </a:t>
            </a:r>
            <a:r>
              <a:rPr lang="hu-HU" sz="2800" b="1" dirty="0" smtClean="0">
                <a:solidFill>
                  <a:srgbClr val="009900"/>
                </a:solidFill>
              </a:rPr>
              <a:t>20 </a:t>
            </a:r>
            <a:r>
              <a:rPr lang="hu-HU" sz="2800" b="1" dirty="0" err="1" smtClean="0">
                <a:solidFill>
                  <a:srgbClr val="009900"/>
                </a:solidFill>
                <a:latin typeface="Arial"/>
                <a:cs typeface="Arial"/>
              </a:rPr>
              <a:t>°C-on</a:t>
            </a:r>
            <a:r>
              <a:rPr lang="hu-HU" sz="2800" dirty="0" smtClean="0">
                <a:latin typeface="Arial"/>
                <a:cs typeface="Arial"/>
              </a:rPr>
              <a:t>: </a:t>
            </a:r>
            <a:r>
              <a:rPr lang="hu-HU" sz="2800" dirty="0" err="1" smtClean="0">
                <a:latin typeface="Arial"/>
                <a:cs typeface="Arial"/>
              </a:rPr>
              <a:t>20</a:t>
            </a:r>
            <a:r>
              <a:rPr lang="hu-HU" sz="2800" dirty="0" smtClean="0">
                <a:latin typeface="Arial"/>
                <a:cs typeface="Arial"/>
              </a:rPr>
              <a:t>,7 g</a:t>
            </a:r>
          </a:p>
          <a:p>
            <a:endParaRPr lang="hu-HU" sz="2800" dirty="0" smtClean="0">
              <a:latin typeface="Arial"/>
              <a:cs typeface="Arial"/>
            </a:endParaRPr>
          </a:p>
          <a:p>
            <a:r>
              <a:rPr lang="hu-HU" sz="2800" b="1" dirty="0" smtClean="0">
                <a:latin typeface="Arial"/>
                <a:cs typeface="Arial"/>
              </a:rPr>
              <a:t>Másképpen megfogalmazva:</a:t>
            </a:r>
            <a:r>
              <a:rPr lang="hu-HU" sz="2800" dirty="0" smtClean="0">
                <a:latin typeface="Arial"/>
                <a:cs typeface="Arial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latin typeface="Arial"/>
                <a:cs typeface="Arial"/>
              </a:rPr>
              <a:t>100 gramm vízben </a:t>
            </a:r>
            <a:r>
              <a:rPr lang="hu-HU" sz="2800" b="1" dirty="0">
                <a:solidFill>
                  <a:srgbClr val="009900"/>
                </a:solidFill>
              </a:rPr>
              <a:t>20 </a:t>
            </a:r>
            <a:r>
              <a:rPr lang="hu-HU" sz="2800" b="1" dirty="0" err="1">
                <a:solidFill>
                  <a:srgbClr val="009900"/>
                </a:solidFill>
                <a:latin typeface="Arial"/>
                <a:cs typeface="Arial"/>
              </a:rPr>
              <a:t>°</a:t>
            </a:r>
            <a:r>
              <a:rPr lang="hu-HU" sz="2800" b="1" dirty="0" err="1" smtClean="0">
                <a:solidFill>
                  <a:srgbClr val="009900"/>
                </a:solidFill>
                <a:latin typeface="Arial"/>
                <a:cs typeface="Arial"/>
              </a:rPr>
              <a:t>C-on</a:t>
            </a:r>
            <a:r>
              <a:rPr lang="hu-HU" sz="2800" b="1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lang="hu-HU" sz="2800" dirty="0" smtClean="0">
                <a:latin typeface="Arial"/>
                <a:cs typeface="Arial"/>
              </a:rPr>
              <a:t>maximum </a:t>
            </a:r>
            <a:r>
              <a:rPr lang="hu-HU" sz="2800" b="1" dirty="0" smtClean="0">
                <a:solidFill>
                  <a:srgbClr val="3333CC"/>
                </a:solidFill>
                <a:latin typeface="Arial"/>
                <a:cs typeface="Arial"/>
              </a:rPr>
              <a:t>20,7 g réz-szulfát oldódik fel</a:t>
            </a:r>
            <a:r>
              <a:rPr lang="hu-HU" sz="2800" dirty="0" smtClean="0">
                <a:latin typeface="Arial"/>
                <a:cs typeface="Arial"/>
              </a:rPr>
              <a:t>.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7422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8466" y="1050144"/>
            <a:ext cx="7907520" cy="2788325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Gázok oldhatósága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969963" y="1125127"/>
            <a:ext cx="7874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b="1" dirty="0" smtClean="0"/>
              <a:t>A </a:t>
            </a:r>
            <a:r>
              <a:rPr lang="hu-HU" sz="2800" b="1" dirty="0"/>
              <a:t>gázok </a:t>
            </a:r>
            <a:r>
              <a:rPr lang="hu-HU" sz="2800" b="1" dirty="0" smtClean="0"/>
              <a:t>oldhatósága függ: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hőmérséklettől (</a:t>
            </a:r>
            <a:r>
              <a:rPr lang="hu-HU" sz="2800" dirty="0"/>
              <a:t>a hőmérséklet növekedésével csökken</a:t>
            </a:r>
            <a:r>
              <a:rPr lang="hu-HU" sz="2800" dirty="0" smtClean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és a </a:t>
            </a:r>
            <a:r>
              <a:rPr lang="hu-HU" sz="2800" dirty="0"/>
              <a:t>nyomástól </a:t>
            </a:r>
            <a:r>
              <a:rPr lang="hu-HU" sz="2800" dirty="0" smtClean="0"/>
              <a:t>is (nagyobb </a:t>
            </a:r>
            <a:r>
              <a:rPr lang="hu-HU" sz="2800" dirty="0"/>
              <a:t>nyomáson több gáz oldódik</a:t>
            </a:r>
            <a:r>
              <a:rPr lang="hu-HU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8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8466" y="1239336"/>
            <a:ext cx="7907520" cy="508264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Telítetlen és telített oldatok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969963" y="1306323"/>
            <a:ext cx="79060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3333CC"/>
                </a:solidFill>
              </a:rPr>
              <a:t>Telítetlen oldat:</a:t>
            </a:r>
            <a:r>
              <a:rPr lang="hu-HU" sz="2800" dirty="0" smtClean="0"/>
              <a:t> az </a:t>
            </a:r>
            <a:r>
              <a:rPr lang="hu-HU" sz="2800" dirty="0"/>
              <a:t>az oldat, </a:t>
            </a:r>
            <a:r>
              <a:rPr lang="hu-HU" sz="2800" dirty="0" smtClean="0"/>
              <a:t>melyben az </a:t>
            </a:r>
            <a:r>
              <a:rPr lang="hu-HU" sz="2800" dirty="0"/>
              <a:t>oldandó anyagból </a:t>
            </a:r>
            <a:r>
              <a:rPr lang="hu-HU" sz="2800" dirty="0" smtClean="0"/>
              <a:t>még </a:t>
            </a:r>
            <a:r>
              <a:rPr lang="hu-HU" sz="2800" dirty="0"/>
              <a:t>több is </a:t>
            </a:r>
            <a:r>
              <a:rPr lang="hu-HU" sz="2800" dirty="0" smtClean="0"/>
              <a:t>fel tud oldódni adott </a:t>
            </a:r>
            <a:r>
              <a:rPr lang="hu-HU" sz="2800" dirty="0"/>
              <a:t>hőmérsékleten.</a:t>
            </a:r>
            <a:endParaRPr lang="hu-HU" sz="2800" dirty="0" smtClean="0"/>
          </a:p>
          <a:p>
            <a:endParaRPr lang="hu-HU" sz="2800" dirty="0"/>
          </a:p>
          <a:p>
            <a:r>
              <a:rPr lang="hu-HU" sz="2800" b="1" dirty="0" smtClean="0">
                <a:solidFill>
                  <a:srgbClr val="3333CC"/>
                </a:solidFill>
              </a:rPr>
              <a:t>Telített oldat: </a:t>
            </a:r>
            <a:r>
              <a:rPr lang="hu-HU" sz="2800" dirty="0"/>
              <a:t>az az oldat, </a:t>
            </a:r>
            <a:r>
              <a:rPr lang="hu-HU" sz="2800" dirty="0" smtClean="0"/>
              <a:t>melyben az </a:t>
            </a:r>
            <a:r>
              <a:rPr lang="hu-HU" sz="2800" dirty="0"/>
              <a:t>oldandó anyagból </a:t>
            </a:r>
            <a:r>
              <a:rPr lang="hu-HU" sz="2800" dirty="0" smtClean="0"/>
              <a:t>már nem tud több feloldódni adott </a:t>
            </a:r>
            <a:r>
              <a:rPr lang="hu-HU" sz="2800" dirty="0"/>
              <a:t>hőmérsékleten.</a:t>
            </a:r>
          </a:p>
          <a:p>
            <a:endParaRPr lang="hu-HU" sz="2800" dirty="0"/>
          </a:p>
          <a:p>
            <a:r>
              <a:rPr lang="hu-HU" sz="2800" b="1" dirty="0" smtClean="0">
                <a:solidFill>
                  <a:srgbClr val="3333CC"/>
                </a:solidFill>
              </a:rPr>
              <a:t>Túltelített oldat: </a:t>
            </a:r>
            <a:r>
              <a:rPr lang="hu-HU" sz="2800" dirty="0" smtClean="0"/>
              <a:t>olyan nem stabil állapot, melyben az oldat több </a:t>
            </a:r>
            <a:r>
              <a:rPr lang="hu-HU" sz="2800" dirty="0"/>
              <a:t>oldott anyagot tartalmaz, mint ugyanazon a hőmérsékleten a telített oldat. 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9715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3779" y="1242845"/>
            <a:ext cx="7262471" cy="4384232"/>
          </a:xfrm>
          <a:prstGeom prst="roundRect">
            <a:avLst>
              <a:gd name="adj" fmla="val 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400" b="1" dirty="0" smtClean="0">
                <a:solidFill>
                  <a:srgbClr val="3333CC"/>
                </a:solidFill>
              </a:rPr>
              <a:t>A levegőszennyezés</a:t>
            </a:r>
            <a:endParaRPr lang="hu-HU" altLang="hu-HU" sz="44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3" y="1347940"/>
            <a:ext cx="67067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800" dirty="0" smtClean="0"/>
              <a:t> Az </a:t>
            </a:r>
            <a:r>
              <a:rPr lang="hu-HU" sz="2800" b="1" dirty="0" smtClean="0"/>
              <a:t>ipari üzemekből</a:t>
            </a:r>
            <a:r>
              <a:rPr lang="hu-HU" sz="2800" dirty="0" smtClean="0"/>
              <a:t> környezetre káros részecskék és ártalmas gázok juthatnak a levegőbe.</a:t>
            </a:r>
          </a:p>
          <a:p>
            <a:pPr>
              <a:spcAft>
                <a:spcPts val="1200"/>
              </a:spcAft>
            </a:pPr>
            <a:endParaRPr lang="hu-HU" sz="28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dirty="0" smtClean="0"/>
              <a:t>szennyező szilárd részecskék: </a:t>
            </a:r>
            <a:r>
              <a:rPr lang="hu-HU" sz="2800" b="1" dirty="0"/>
              <a:t> </a:t>
            </a:r>
            <a:r>
              <a:rPr lang="hu-HU" sz="2800" dirty="0" smtClean="0"/>
              <a:t>hamu és füst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b="1" dirty="0" smtClean="0"/>
              <a:t>ártalmas gázok: </a:t>
            </a:r>
            <a:r>
              <a:rPr lang="hu-HU" sz="2800" dirty="0" smtClean="0"/>
              <a:t>szén-dioxid, szén-monoxid, kén-dioxid, nitrogén-oxidok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60" y="136187"/>
            <a:ext cx="1440000" cy="259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7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Kristályosítás</a:t>
            </a:r>
            <a:r>
              <a:rPr lang="hu-HU" altLang="hu-HU" sz="3600" b="1" baseline="30000" dirty="0" smtClean="0">
                <a:solidFill>
                  <a:srgbClr val="3333CC"/>
                </a:solidFill>
              </a:rPr>
              <a:t>10</a:t>
            </a:r>
            <a:endParaRPr lang="hu-HU" altLang="hu-HU" sz="3600" b="1" baseline="30000" dirty="0">
              <a:solidFill>
                <a:srgbClr val="3333CC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980469" y="4163270"/>
            <a:ext cx="7024651" cy="1545860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969963" y="1306323"/>
            <a:ext cx="79060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Kísérlet:</a:t>
            </a:r>
            <a:endParaRPr lang="hu-HU" sz="2800" b="1" dirty="0"/>
          </a:p>
          <a:p>
            <a:r>
              <a:rPr lang="hu-HU" sz="2800" dirty="0" smtClean="0">
                <a:effectLst/>
              </a:rPr>
              <a:t>Készítsünk forrón telített réz-szulfát oldatot (80 </a:t>
            </a:r>
            <a:r>
              <a:rPr lang="hu-HU" sz="2800" dirty="0" err="1" smtClean="0">
                <a:effectLst/>
              </a:rPr>
              <a:t>°C-on</a:t>
            </a:r>
            <a:r>
              <a:rPr lang="hu-HU" sz="2800" dirty="0" smtClean="0">
                <a:effectLst/>
              </a:rPr>
              <a:t> 53,6 g réz-szulfát oldódik fel 100 g vízben), majd hűtsük le úgy, hogy pálcára erősített fonalat lógatunk bele felülről. </a:t>
            </a:r>
            <a:r>
              <a:rPr lang="hu-HU" sz="2800" dirty="0" smtClean="0"/>
              <a:t>Egy-két nap után nézzük meg a fejlődött kristályokat.</a:t>
            </a:r>
            <a:endParaRPr lang="hu-HU" sz="2800" dirty="0">
              <a:effectLst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216325" y="4429086"/>
            <a:ext cx="6842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A kristályok kiválása és növekedése az oldódással ellentétes folyamat.</a:t>
            </a:r>
            <a:endParaRPr lang="hu-HU" sz="2800" dirty="0">
              <a:effectLst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595"/>
              </p:ext>
            </p:extLst>
          </p:nvPr>
        </p:nvGraphicFramePr>
        <p:xfrm>
          <a:off x="8399463" y="165100"/>
          <a:ext cx="5778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CS ChemDraw Drawing" r:id="rId4" imgW="1270705" imgH="2194290" progId="ChemDraw.Document.6.0">
                  <p:embed/>
                </p:oleObj>
              </mc:Choice>
              <mc:Fallback>
                <p:oleObj name="CS ChemDraw Drawing" r:id="rId4" imgW="1270705" imgH="21942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9463" y="165100"/>
                        <a:ext cx="5778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/>
          <p:cNvSpPr/>
          <p:nvPr/>
        </p:nvSpPr>
        <p:spPr>
          <a:xfrm>
            <a:off x="2217906" y="6556830"/>
            <a:ext cx="689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[10]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46.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1918901"/>
            <a:ext cx="726968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</a:rPr>
              <a:t>Miért van több plankton a hideg tengerekben?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altLang="hu-HU" sz="2400" dirty="0" smtClean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latin typeface="+mn-lt"/>
              </a:rPr>
              <a:t>Hogyan függ a különféle szilárd anyagok oldhatósága a hőmérséklettől?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>
              <a:latin typeface="+mn-lt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altLang="hu-HU" sz="2400" dirty="0">
              <a:latin typeface="+mn-lt"/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8466" y="1318166"/>
            <a:ext cx="7907520" cy="508264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 b="1" dirty="0" smtClean="0">
                <a:solidFill>
                  <a:srgbClr val="3333CC"/>
                </a:solidFill>
              </a:rPr>
              <a:t>Oldódást kísérő hőmérsékletváltozás</a:t>
            </a:r>
            <a:endParaRPr lang="hu-HU" altLang="hu-HU" sz="32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4197" y="1504039"/>
            <a:ext cx="787025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Oldás közben gyakran tapasztalható, hogy megváltozik az oldat hőmérséklete.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nátrium-hidroxid   oldásakor az oldat felmelegszik</a:t>
            </a:r>
            <a:r>
              <a:rPr kumimoji="0" lang="hu-HU" altLang="hu-H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11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A folyamat </a:t>
            </a:r>
            <a:r>
              <a:rPr kumimoji="0" lang="hu-HU" altLang="hu-HU" sz="2800" b="1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exoterm</a:t>
            </a:r>
            <a:r>
              <a:rPr kumimoji="0" lang="hu-HU" altLang="hu-H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nátrium-nitrát oldásakor az oldat lehűl</a:t>
            </a:r>
            <a:r>
              <a:rPr lang="hu-HU" altLang="hu-HU" sz="2800" baseline="30000" dirty="0"/>
              <a:t>11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 folyamat </a:t>
            </a:r>
            <a:r>
              <a:rPr kumimoji="0" lang="hu-HU" altLang="hu-HU" sz="2800" b="1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</a:rPr>
              <a:t>endoterm</a:t>
            </a:r>
            <a:r>
              <a:rPr kumimoji="0" lang="hu-HU" altLang="hu-H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jelenség magyarázata, hogy oldás során az oldandó anyag és az oldószer részecskéi kölcsönhatásba lépnek egymással. </a:t>
            </a:r>
          </a:p>
        </p:txBody>
      </p:sp>
      <p:sp>
        <p:nvSpPr>
          <p:cNvPr id="7" name="Téglalap 6"/>
          <p:cNvSpPr/>
          <p:nvPr/>
        </p:nvSpPr>
        <p:spPr>
          <a:xfrm>
            <a:off x="2217906" y="6556830"/>
            <a:ext cx="6897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30000"/>
              </a:spcBef>
            </a:pPr>
            <a:r>
              <a:rPr lang="hu-HU" sz="1000" dirty="0" smtClean="0">
                <a:solidFill>
                  <a:srgbClr val="000000"/>
                </a:solidFill>
              </a:rPr>
              <a:t>[11] </a:t>
            </a:r>
            <a:r>
              <a:rPr lang="hu-HU" sz="1000" dirty="0">
                <a:solidFill>
                  <a:srgbClr val="000000"/>
                </a:solidFill>
              </a:rPr>
              <a:t>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</a:t>
            </a:r>
            <a:r>
              <a:rPr lang="hu-HU" sz="1000" dirty="0" smtClean="0">
                <a:solidFill>
                  <a:srgbClr val="000000"/>
                </a:solidFill>
              </a:rPr>
              <a:t>43-44. </a:t>
            </a:r>
            <a:r>
              <a:rPr lang="hu-HU" sz="1000" dirty="0">
                <a:solidFill>
                  <a:srgbClr val="000000"/>
                </a:solidFill>
              </a:rPr>
              <a:t>old</a:t>
            </a:r>
            <a:r>
              <a:rPr lang="hu-HU" sz="1000" dirty="0" smtClean="0">
                <a:solidFill>
                  <a:srgbClr val="000000"/>
                </a:solidFill>
              </a:rPr>
              <a:t>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oldatok töménysége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595700"/>
            <a:ext cx="7726565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/>
              <a:t>Hogy hígíthatjuk az oldatokat?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oldószer hozzáadásával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800" dirty="0"/>
          </a:p>
          <a:p>
            <a:pPr>
              <a:lnSpc>
                <a:spcPct val="150000"/>
              </a:lnSpc>
            </a:pPr>
            <a:r>
              <a:rPr lang="hu-HU" sz="2800" b="1" dirty="0" smtClean="0"/>
              <a:t>Hogyan töményíthetjük az oldatokat?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oldandó anyag adagolással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oldószer elpárologtatásával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18847" y="9790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968466" y="1034379"/>
            <a:ext cx="7907520" cy="1320420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oldatok töménysége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096091" y="1154252"/>
            <a:ext cx="788990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009900"/>
                </a:solidFill>
              </a:rPr>
              <a:t>Oldat</a:t>
            </a:r>
            <a:r>
              <a:rPr lang="hu-HU" sz="2400" b="1" dirty="0" smtClean="0"/>
              <a:t> = </a:t>
            </a:r>
            <a:r>
              <a:rPr lang="hu-HU" sz="2400" b="1" dirty="0" smtClean="0">
                <a:solidFill>
                  <a:srgbClr val="FF0000"/>
                </a:solidFill>
              </a:rPr>
              <a:t>oldószer </a:t>
            </a:r>
            <a:r>
              <a:rPr lang="hu-HU" sz="2400" b="1" dirty="0" smtClean="0"/>
              <a:t>+ </a:t>
            </a:r>
            <a:r>
              <a:rPr lang="hu-HU" sz="2400" b="1" dirty="0" smtClean="0">
                <a:solidFill>
                  <a:srgbClr val="3333CC"/>
                </a:solidFill>
              </a:rPr>
              <a:t>oldott anyag</a:t>
            </a:r>
          </a:p>
          <a:p>
            <a:pPr>
              <a:lnSpc>
                <a:spcPct val="150000"/>
              </a:lnSpc>
            </a:pPr>
            <a:r>
              <a:rPr lang="hu-HU" sz="2200" b="1" dirty="0" smtClean="0">
                <a:solidFill>
                  <a:srgbClr val="009900"/>
                </a:solidFill>
              </a:rPr>
              <a:t>Oldat tömege </a:t>
            </a:r>
            <a:r>
              <a:rPr lang="hu-HU" sz="2200" b="1" dirty="0" smtClean="0"/>
              <a:t>= </a:t>
            </a:r>
            <a:r>
              <a:rPr lang="hu-HU" sz="2200" b="1" dirty="0" smtClean="0">
                <a:solidFill>
                  <a:srgbClr val="FF0000"/>
                </a:solidFill>
              </a:rPr>
              <a:t>oldószer tömege </a:t>
            </a:r>
            <a:r>
              <a:rPr lang="hu-HU" sz="2200" b="1" dirty="0" smtClean="0"/>
              <a:t>+ </a:t>
            </a:r>
            <a:r>
              <a:rPr lang="hu-HU" sz="2200" b="1" dirty="0" smtClean="0">
                <a:solidFill>
                  <a:srgbClr val="3333CC"/>
                </a:solidFill>
              </a:rPr>
              <a:t>oldott anyag tömege</a:t>
            </a:r>
            <a:endParaRPr lang="hu-HU" sz="2200" dirty="0">
              <a:solidFill>
                <a:srgbClr val="3333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69963" y="2591289"/>
            <a:ext cx="372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Mennyi az </a:t>
            </a:r>
            <a:r>
              <a:rPr lang="hu-HU" sz="2000" b="1" dirty="0" smtClean="0">
                <a:solidFill>
                  <a:srgbClr val="009900"/>
                </a:solidFill>
              </a:rPr>
              <a:t>oldat tömege</a:t>
            </a:r>
            <a:r>
              <a:rPr lang="hu-HU" sz="2000" b="1" dirty="0" smtClean="0"/>
              <a:t>, 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 smtClean="0">
                <a:solidFill>
                  <a:srgbClr val="FF0000"/>
                </a:solidFill>
              </a:rPr>
              <a:t>oldószer tömege: </a:t>
            </a:r>
            <a:r>
              <a:rPr lang="hu-HU" sz="2000" b="1" dirty="0" smtClean="0">
                <a:solidFill>
                  <a:srgbClr val="FF0000"/>
                </a:solidFill>
              </a:rPr>
              <a:t>30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 smtClean="0">
                <a:solidFill>
                  <a:srgbClr val="3333CC"/>
                </a:solidFill>
              </a:rPr>
              <a:t>oldott anyag tömege</a:t>
            </a:r>
            <a:r>
              <a:rPr lang="hu-HU" sz="2000" dirty="0" smtClean="0"/>
              <a:t>: </a:t>
            </a:r>
            <a:r>
              <a:rPr lang="hu-HU" sz="2000" b="1" dirty="0" smtClean="0">
                <a:solidFill>
                  <a:srgbClr val="3333CC"/>
                </a:solidFill>
              </a:rPr>
              <a:t>3 g</a:t>
            </a:r>
          </a:p>
          <a:p>
            <a:endParaRPr lang="hu-HU" sz="2000" dirty="0" smtClean="0"/>
          </a:p>
          <a:p>
            <a:r>
              <a:rPr lang="hu-HU" sz="2000" dirty="0" smtClean="0"/>
              <a:t>	</a:t>
            </a:r>
            <a:r>
              <a:rPr lang="hu-HU" sz="2000" b="1" dirty="0" smtClean="0">
                <a:solidFill>
                  <a:srgbClr val="009900"/>
                </a:solidFill>
              </a:rPr>
              <a:t>X</a:t>
            </a:r>
            <a:r>
              <a:rPr lang="hu-HU" sz="2000" b="1" dirty="0" smtClean="0"/>
              <a:t> = </a:t>
            </a:r>
            <a:r>
              <a:rPr lang="hu-HU" sz="2000" b="1" dirty="0" smtClean="0">
                <a:solidFill>
                  <a:srgbClr val="FF0000"/>
                </a:solidFill>
              </a:rPr>
              <a:t>30 </a:t>
            </a:r>
            <a:r>
              <a:rPr lang="hu-HU" sz="2000" b="1" dirty="0" smtClean="0"/>
              <a:t>+ </a:t>
            </a:r>
            <a:r>
              <a:rPr lang="hu-HU" sz="2000" b="1" dirty="0" smtClean="0">
                <a:solidFill>
                  <a:srgbClr val="3333CC"/>
                </a:solidFill>
              </a:rPr>
              <a:t>3</a:t>
            </a:r>
            <a:r>
              <a:rPr lang="hu-HU" sz="2000" b="1" dirty="0" smtClean="0"/>
              <a:t> = </a:t>
            </a:r>
            <a:r>
              <a:rPr lang="hu-HU" sz="2000" b="1" dirty="0" smtClean="0">
                <a:solidFill>
                  <a:srgbClr val="009900"/>
                </a:solidFill>
              </a:rPr>
              <a:t>33 g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938910" y="3511562"/>
            <a:ext cx="3479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Mennyi az </a:t>
            </a:r>
            <a:r>
              <a:rPr lang="hu-HU" sz="2000" b="1" dirty="0" smtClean="0">
                <a:solidFill>
                  <a:srgbClr val="3333CC"/>
                </a:solidFill>
              </a:rPr>
              <a:t>oldott anyag tömege</a:t>
            </a:r>
            <a:r>
              <a:rPr lang="hu-HU" sz="2000" b="1" dirty="0" smtClean="0"/>
              <a:t>, 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az </a:t>
            </a:r>
            <a:r>
              <a:rPr lang="hu-HU" sz="2000" dirty="0">
                <a:solidFill>
                  <a:srgbClr val="009900"/>
                </a:solidFill>
              </a:rPr>
              <a:t>oldat tömege</a:t>
            </a:r>
            <a:r>
              <a:rPr lang="hu-HU" sz="2000" dirty="0"/>
              <a:t>: </a:t>
            </a:r>
            <a:r>
              <a:rPr lang="hu-HU" sz="2000" b="1" dirty="0" smtClean="0">
                <a:solidFill>
                  <a:srgbClr val="009900"/>
                </a:solidFill>
              </a:rPr>
              <a:t>150 g</a:t>
            </a:r>
            <a:endParaRPr lang="hu-HU" sz="2000" b="1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 smtClean="0">
                <a:solidFill>
                  <a:srgbClr val="FF0000"/>
                </a:solidFill>
              </a:rPr>
              <a:t>oldószer</a:t>
            </a:r>
            <a:r>
              <a:rPr lang="hu-HU" sz="2000" dirty="0" smtClean="0">
                <a:solidFill>
                  <a:srgbClr val="FFC000"/>
                </a:solidFill>
              </a:rPr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tömege</a:t>
            </a:r>
            <a:r>
              <a:rPr lang="hu-HU" sz="2000" dirty="0" smtClean="0"/>
              <a:t>: </a:t>
            </a:r>
            <a:r>
              <a:rPr lang="hu-HU" sz="2000" b="1" dirty="0" smtClean="0">
                <a:solidFill>
                  <a:srgbClr val="FF0000"/>
                </a:solidFill>
              </a:rPr>
              <a:t>110 g</a:t>
            </a:r>
          </a:p>
          <a:p>
            <a:endParaRPr lang="hu-HU" sz="2000" dirty="0" smtClean="0"/>
          </a:p>
          <a:p>
            <a:r>
              <a:rPr lang="hu-HU" sz="2000" dirty="0" smtClean="0"/>
              <a:t>	</a:t>
            </a:r>
            <a:r>
              <a:rPr lang="hu-HU" sz="2000" b="1" dirty="0" smtClean="0">
                <a:solidFill>
                  <a:srgbClr val="3333CC"/>
                </a:solidFill>
              </a:rPr>
              <a:t>X</a:t>
            </a:r>
            <a:r>
              <a:rPr lang="hu-HU" sz="2000" b="1" dirty="0" smtClean="0"/>
              <a:t> = </a:t>
            </a:r>
            <a:r>
              <a:rPr lang="hu-HU" sz="2000" b="1" dirty="0" smtClean="0">
                <a:solidFill>
                  <a:srgbClr val="009900"/>
                </a:solidFill>
              </a:rPr>
              <a:t>150</a:t>
            </a:r>
            <a:r>
              <a:rPr lang="hu-HU" sz="2000" b="1" dirty="0" smtClean="0"/>
              <a:t> - </a:t>
            </a:r>
            <a:r>
              <a:rPr lang="hu-HU" sz="2000" b="1" dirty="0" smtClean="0">
                <a:solidFill>
                  <a:srgbClr val="FF0000"/>
                </a:solidFill>
              </a:rPr>
              <a:t>110 </a:t>
            </a:r>
            <a:r>
              <a:rPr lang="hu-HU" sz="2000" b="1" dirty="0" smtClean="0"/>
              <a:t>= </a:t>
            </a:r>
            <a:r>
              <a:rPr lang="hu-HU" sz="2000" b="1" dirty="0" smtClean="0">
                <a:solidFill>
                  <a:srgbClr val="3333CC"/>
                </a:solidFill>
              </a:rPr>
              <a:t>40 g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77846" y="4984299"/>
            <a:ext cx="4015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Mennyi az </a:t>
            </a:r>
            <a:r>
              <a:rPr lang="hu-HU" sz="2000" b="1" dirty="0" smtClean="0">
                <a:solidFill>
                  <a:srgbClr val="FF0000"/>
                </a:solidFill>
              </a:rPr>
              <a:t>oldószer</a:t>
            </a:r>
            <a:r>
              <a:rPr lang="hu-HU" sz="2000" b="1" dirty="0" smtClean="0">
                <a:solidFill>
                  <a:srgbClr val="FFC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tömege</a:t>
            </a:r>
            <a:r>
              <a:rPr lang="hu-HU" sz="2000" b="1" dirty="0" smtClean="0"/>
              <a:t>, ha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az </a:t>
            </a:r>
            <a:r>
              <a:rPr lang="hu-HU" sz="2000" dirty="0">
                <a:solidFill>
                  <a:srgbClr val="009900"/>
                </a:solidFill>
              </a:rPr>
              <a:t>oldat tömege</a:t>
            </a:r>
            <a:r>
              <a:rPr lang="hu-HU" sz="2000" dirty="0"/>
              <a:t>: </a:t>
            </a:r>
            <a:r>
              <a:rPr lang="hu-HU" sz="2000" dirty="0" smtClean="0">
                <a:solidFill>
                  <a:srgbClr val="009900"/>
                </a:solidFill>
              </a:rPr>
              <a:t>1000 g</a:t>
            </a:r>
            <a:endParaRPr lang="hu-HU" sz="2000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 smtClean="0">
                <a:solidFill>
                  <a:srgbClr val="3333CC"/>
                </a:solidFill>
              </a:rPr>
              <a:t>oldott anyag tömege</a:t>
            </a:r>
            <a:r>
              <a:rPr lang="hu-HU" sz="2000" dirty="0" smtClean="0"/>
              <a:t>: </a:t>
            </a:r>
            <a:r>
              <a:rPr lang="hu-HU" sz="2000" dirty="0" smtClean="0">
                <a:solidFill>
                  <a:srgbClr val="3333CC"/>
                </a:solidFill>
              </a:rPr>
              <a:t>50 g</a:t>
            </a:r>
          </a:p>
          <a:p>
            <a:endParaRPr lang="hu-HU" sz="2000" dirty="0" smtClean="0"/>
          </a:p>
          <a:p>
            <a:r>
              <a:rPr lang="hu-HU" sz="2000" b="1" dirty="0" smtClean="0">
                <a:solidFill>
                  <a:srgbClr val="FF0000"/>
                </a:solidFill>
              </a:rPr>
              <a:t>X =</a:t>
            </a:r>
            <a:r>
              <a:rPr lang="hu-HU" sz="2000" dirty="0" smtClean="0"/>
              <a:t> 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5659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968466" y="1034378"/>
            <a:ext cx="7907520" cy="5688903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oldatok töménysége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430106" y="1753360"/>
            <a:ext cx="4429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Tömegszázalék: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tömegszázalék </a:t>
            </a:r>
            <a:r>
              <a:rPr lang="hu-HU" sz="2800" dirty="0" smtClean="0"/>
              <a:t>az mutatja meg, hogy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hogy 100 g oldat hány gramm oldott anyagot </a:t>
            </a:r>
            <a:r>
              <a:rPr lang="hu-HU" sz="2800" dirty="0" smtClean="0"/>
              <a:t>tartalmaz,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az oldott </a:t>
            </a:r>
            <a:r>
              <a:rPr lang="hu-HU" sz="2800" dirty="0"/>
              <a:t>anyag tömege hány %-a az oldat tömegének. </a:t>
            </a:r>
            <a:endParaRPr lang="hu-HU" sz="2800" dirty="0" smtClean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1145512" y="1175657"/>
            <a:ext cx="3366200" cy="5416062"/>
            <a:chOff x="1145512" y="1175657"/>
            <a:chExt cx="3366200" cy="5416062"/>
          </a:xfrm>
        </p:grpSpPr>
        <p:sp>
          <p:nvSpPr>
            <p:cNvPr id="3" name="Lekerekített téglalap 2"/>
            <p:cNvSpPr/>
            <p:nvPr/>
          </p:nvSpPr>
          <p:spPr>
            <a:xfrm>
              <a:off x="1145512" y="1175657"/>
              <a:ext cx="3284594" cy="5416062"/>
            </a:xfrm>
            <a:prstGeom prst="roundRect">
              <a:avLst>
                <a:gd name="adj" fmla="val 68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2" name="Objektum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9729"/>
                </p:ext>
              </p:extLst>
            </p:nvPr>
          </p:nvGraphicFramePr>
          <p:xfrm>
            <a:off x="1237658" y="1371852"/>
            <a:ext cx="1403350" cy="188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5" name="CS ChemDraw Drawing" r:id="rId4" imgW="1403341" imgH="1884870" progId="ChemDraw.Document.6.0">
                    <p:embed/>
                  </p:oleObj>
                </mc:Choice>
                <mc:Fallback>
                  <p:oleObj name="CS ChemDraw Drawing" r:id="rId4" imgW="1403341" imgH="188487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237658" y="1371852"/>
                          <a:ext cx="1403350" cy="1884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Szövegdoboz 3"/>
            <p:cNvSpPr txBox="1"/>
            <p:nvPr/>
          </p:nvSpPr>
          <p:spPr>
            <a:xfrm>
              <a:off x="1198053" y="3133647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 smtClean="0"/>
                <a:t>90 g oldószer</a:t>
              </a:r>
            </a:p>
            <a:p>
              <a:pPr algn="ctr"/>
              <a:r>
                <a:rPr lang="hu-HU" dirty="0" smtClean="0"/>
                <a:t>(pl. víz)</a:t>
              </a:r>
              <a:endParaRPr lang="hu-HU" dirty="0"/>
            </a:p>
          </p:txBody>
        </p:sp>
        <p:graphicFrame>
          <p:nvGraphicFramePr>
            <p:cNvPr id="11" name="Objektu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1339101"/>
                </p:ext>
              </p:extLst>
            </p:nvPr>
          </p:nvGraphicFramePr>
          <p:xfrm>
            <a:off x="1741731" y="4451578"/>
            <a:ext cx="1403350" cy="188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6" name="CS ChemDraw Drawing" r:id="rId6" imgW="1403341" imgH="1884870" progId="ChemDraw.Document.6.0">
                    <p:embed/>
                  </p:oleObj>
                </mc:Choice>
                <mc:Fallback>
                  <p:oleObj name="CS ChemDraw Drawing" r:id="rId6" imgW="1403341" imgH="188487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41731" y="4451578"/>
                          <a:ext cx="1403350" cy="1884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Szövegdoboz 11"/>
            <p:cNvSpPr txBox="1"/>
            <p:nvPr/>
          </p:nvSpPr>
          <p:spPr>
            <a:xfrm>
              <a:off x="2898337" y="5056185"/>
              <a:ext cx="16133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100 g </a:t>
              </a:r>
            </a:p>
            <a:p>
              <a:pPr algn="ctr"/>
              <a:r>
                <a:rPr lang="hu-HU" i="1" dirty="0"/>
                <a:t>w</a:t>
              </a:r>
              <a:r>
                <a:rPr lang="hu-HU" dirty="0"/>
                <a:t> = 10%</a:t>
              </a:r>
            </a:p>
            <a:p>
              <a:pPr algn="ctr"/>
              <a:r>
                <a:rPr lang="hu-HU" dirty="0"/>
                <a:t>oldat</a:t>
              </a:r>
            </a:p>
            <a:p>
              <a:pPr algn="ctr"/>
              <a:r>
                <a:rPr lang="hu-HU" dirty="0" smtClean="0"/>
                <a:t>(pl. sós víz)</a:t>
              </a:r>
              <a:endParaRPr lang="hu-HU" dirty="0"/>
            </a:p>
          </p:txBody>
        </p:sp>
        <p:grpSp>
          <p:nvGrpSpPr>
            <p:cNvPr id="15" name="Csoportba foglalás 14"/>
            <p:cNvGrpSpPr/>
            <p:nvPr/>
          </p:nvGrpSpPr>
          <p:grpSpPr>
            <a:xfrm>
              <a:off x="3125037" y="2542239"/>
              <a:ext cx="1090236" cy="381838"/>
              <a:chOff x="3125037" y="2311135"/>
              <a:chExt cx="1090236" cy="381838"/>
            </a:xfrm>
          </p:grpSpPr>
          <p:sp>
            <p:nvSpPr>
              <p:cNvPr id="13" name="Ellipszis 12"/>
              <p:cNvSpPr/>
              <p:nvPr/>
            </p:nvSpPr>
            <p:spPr>
              <a:xfrm>
                <a:off x="3125037" y="2311135"/>
                <a:ext cx="1090236" cy="3818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Ellipszis 13"/>
              <p:cNvSpPr/>
              <p:nvPr/>
            </p:nvSpPr>
            <p:spPr>
              <a:xfrm>
                <a:off x="3432555" y="2512079"/>
                <a:ext cx="486306" cy="150725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3125037" y="2331231"/>
                <a:ext cx="1090236" cy="23111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8" name="Szövegdoboz 17"/>
            <p:cNvSpPr txBox="1"/>
            <p:nvPr/>
          </p:nvSpPr>
          <p:spPr>
            <a:xfrm>
              <a:off x="2841575" y="3114080"/>
              <a:ext cx="1644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10 g oldandó anyag</a:t>
              </a:r>
            </a:p>
            <a:p>
              <a:pPr algn="ctr"/>
              <a:r>
                <a:rPr lang="hu-HU" dirty="0" smtClean="0"/>
                <a:t>(pl. só)</a:t>
              </a:r>
              <a:endParaRPr lang="hu-HU" dirty="0"/>
            </a:p>
          </p:txBody>
        </p:sp>
        <p:sp>
          <p:nvSpPr>
            <p:cNvPr id="17" name="Lefelé nyíl 16"/>
            <p:cNvSpPr/>
            <p:nvPr/>
          </p:nvSpPr>
          <p:spPr>
            <a:xfrm rot="1666435">
              <a:off x="2581819" y="3760392"/>
              <a:ext cx="371789" cy="67323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Lefelé nyíl 21"/>
            <p:cNvSpPr/>
            <p:nvPr/>
          </p:nvSpPr>
          <p:spPr>
            <a:xfrm rot="20070882">
              <a:off x="2001829" y="3753601"/>
              <a:ext cx="371789" cy="67323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660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ekerekített téglalap 49"/>
          <p:cNvSpPr/>
          <p:nvPr/>
        </p:nvSpPr>
        <p:spPr>
          <a:xfrm>
            <a:off x="968466" y="1318166"/>
            <a:ext cx="7907520" cy="508264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oldatok töménysége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Csoportba foglalás 7"/>
          <p:cNvGrpSpPr/>
          <p:nvPr/>
        </p:nvGrpSpPr>
        <p:grpSpPr>
          <a:xfrm>
            <a:off x="1096086" y="1503771"/>
            <a:ext cx="5423997" cy="945151"/>
            <a:chOff x="1553300" y="1503771"/>
            <a:chExt cx="5423997" cy="945151"/>
          </a:xfrm>
        </p:grpSpPr>
        <p:sp>
          <p:nvSpPr>
            <p:cNvPr id="2" name="Szövegdoboz 1"/>
            <p:cNvSpPr txBox="1"/>
            <p:nvPr/>
          </p:nvSpPr>
          <p:spPr>
            <a:xfrm>
              <a:off x="1553300" y="1734206"/>
              <a:ext cx="1664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660033"/>
                  </a:solidFill>
                </a:rPr>
                <a:t>tömeg%</a:t>
              </a:r>
              <a:r>
                <a:rPr lang="hu-HU" sz="2400" dirty="0" smtClean="0">
                  <a:solidFill>
                    <a:srgbClr val="660033"/>
                  </a:solidFill>
                </a:rPr>
                <a:t> </a:t>
              </a:r>
              <a:r>
                <a:rPr lang="hu-HU" sz="2400" dirty="0" smtClean="0"/>
                <a:t>= </a:t>
              </a:r>
              <a:endParaRPr lang="en-US" sz="2400" dirty="0"/>
            </a:p>
          </p:txBody>
        </p:sp>
        <p:cxnSp>
          <p:nvCxnSpPr>
            <p:cNvPr id="4" name="Egyenes összekötő 3"/>
            <p:cNvCxnSpPr/>
            <p:nvPr/>
          </p:nvCxnSpPr>
          <p:spPr>
            <a:xfrm>
              <a:off x="3105807" y="1965038"/>
              <a:ext cx="2885090" cy="3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3137339" y="1503771"/>
              <a:ext cx="2975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oldott anyag tömege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526229" y="1987257"/>
              <a:ext cx="2098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 smtClean="0">
                  <a:solidFill>
                    <a:srgbClr val="009900"/>
                  </a:solidFill>
                </a:rPr>
                <a:t>oldat tömege</a:t>
              </a:r>
              <a:endParaRPr lang="en-US" sz="2400" b="1" dirty="0">
                <a:solidFill>
                  <a:srgbClr val="009900"/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072882" y="172894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* 100</a:t>
              </a:r>
              <a:endParaRPr lang="en-US" sz="2400" dirty="0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090826" y="2617897"/>
            <a:ext cx="7536641" cy="930894"/>
            <a:chOff x="1553300" y="1456473"/>
            <a:chExt cx="7536641" cy="930894"/>
          </a:xfrm>
        </p:grpSpPr>
        <p:sp>
          <p:nvSpPr>
            <p:cNvPr id="16" name="Szövegdoboz 15"/>
            <p:cNvSpPr txBox="1"/>
            <p:nvPr/>
          </p:nvSpPr>
          <p:spPr>
            <a:xfrm>
              <a:off x="1553300" y="1734206"/>
              <a:ext cx="1664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660033"/>
                  </a:solidFill>
                </a:rPr>
                <a:t>tömeg%</a:t>
              </a:r>
              <a:r>
                <a:rPr lang="hu-HU" sz="2400" dirty="0" smtClean="0">
                  <a:solidFill>
                    <a:srgbClr val="660033"/>
                  </a:solidFill>
                </a:rPr>
                <a:t> </a:t>
              </a:r>
              <a:r>
                <a:rPr lang="hu-HU" sz="2400" dirty="0" smtClean="0"/>
                <a:t>= </a:t>
              </a:r>
              <a:endParaRPr lang="en-US" sz="2400" dirty="0"/>
            </a:p>
          </p:txBody>
        </p:sp>
        <p:cxnSp>
          <p:nvCxnSpPr>
            <p:cNvPr id="17" name="Egyenes összekötő 16"/>
            <p:cNvCxnSpPr/>
            <p:nvPr/>
          </p:nvCxnSpPr>
          <p:spPr>
            <a:xfrm flipV="1">
              <a:off x="3105807" y="1959778"/>
              <a:ext cx="5061361" cy="5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/>
            <p:cNvSpPr txBox="1"/>
            <p:nvPr/>
          </p:nvSpPr>
          <p:spPr>
            <a:xfrm>
              <a:off x="4162129" y="1456473"/>
              <a:ext cx="2975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oldott anyag tömege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116313" y="1987257"/>
              <a:ext cx="5189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 smtClean="0"/>
                <a:t>(</a:t>
              </a:r>
              <a:r>
                <a:rPr lang="hu-HU" sz="2000" b="1" dirty="0" smtClean="0">
                  <a:solidFill>
                    <a:srgbClr val="FF0000"/>
                  </a:solidFill>
                </a:rPr>
                <a:t>oldószer tömege </a:t>
              </a:r>
              <a:r>
                <a:rPr lang="hu-HU" sz="2000" b="1" dirty="0" smtClean="0"/>
                <a:t>+</a:t>
              </a:r>
              <a:r>
                <a:rPr lang="hu-HU" sz="2000" b="1" dirty="0" smtClean="0">
                  <a:solidFill>
                    <a:srgbClr val="FF0000"/>
                  </a:solidFill>
                </a:rPr>
                <a:t> </a:t>
              </a:r>
              <a:r>
                <a:rPr lang="hu-HU" sz="2000" b="1" dirty="0" smtClean="0">
                  <a:solidFill>
                    <a:srgbClr val="3333CC"/>
                  </a:solidFill>
                </a:rPr>
                <a:t>oldott anyag tömege</a:t>
              </a:r>
              <a:r>
                <a:rPr lang="hu-HU" sz="2000" b="1" dirty="0" smtClean="0"/>
                <a:t>)</a:t>
              </a:r>
              <a:endParaRPr lang="en-US" sz="2000" b="1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8185526" y="172894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* 100</a:t>
              </a:r>
              <a:endParaRPr lang="en-US" sz="2400" dirty="0"/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1582788" y="3894943"/>
            <a:ext cx="3481563" cy="1023981"/>
            <a:chOff x="1582788" y="4320625"/>
            <a:chExt cx="3481563" cy="1023981"/>
          </a:xfrm>
        </p:grpSpPr>
        <p:sp>
          <p:nvSpPr>
            <p:cNvPr id="38" name="Szövegdoboz 37"/>
            <p:cNvSpPr txBox="1"/>
            <p:nvPr/>
          </p:nvSpPr>
          <p:spPr>
            <a:xfrm>
              <a:off x="1582788" y="4629890"/>
              <a:ext cx="103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660033"/>
                  </a:solidFill>
                </a:rPr>
                <a:t>w%</a:t>
              </a:r>
              <a:r>
                <a:rPr lang="hu-HU" sz="2400" dirty="0" smtClean="0"/>
                <a:t> = </a:t>
              </a:r>
              <a:endParaRPr lang="en-US" sz="2400" dirty="0"/>
            </a:p>
          </p:txBody>
        </p:sp>
        <p:cxnSp>
          <p:nvCxnSpPr>
            <p:cNvPr id="39" name="Egyenes összekötő 38"/>
            <p:cNvCxnSpPr/>
            <p:nvPr/>
          </p:nvCxnSpPr>
          <p:spPr>
            <a:xfrm flipV="1">
              <a:off x="2469907" y="4855462"/>
              <a:ext cx="1589972" cy="5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zövegdoboz 47"/>
            <p:cNvSpPr txBox="1"/>
            <p:nvPr/>
          </p:nvSpPr>
          <p:spPr>
            <a:xfrm>
              <a:off x="2501439" y="4320625"/>
              <a:ext cx="1558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3333CC"/>
                  </a:solidFill>
                </a:rPr>
                <a:t>m</a:t>
              </a:r>
              <a:r>
                <a:rPr lang="hu-HU" sz="2400" i="1" baseline="-25000" dirty="0" err="1" smtClean="0">
                  <a:solidFill>
                    <a:srgbClr val="3333CC"/>
                  </a:solidFill>
                </a:rPr>
                <a:t>oldott</a:t>
              </a:r>
              <a:r>
                <a:rPr lang="hu-HU" sz="2400" i="1" baseline="-25000" dirty="0" smtClean="0">
                  <a:solidFill>
                    <a:srgbClr val="3333CC"/>
                  </a:solidFill>
                </a:rPr>
                <a:t> anyag</a:t>
              </a:r>
              <a:endParaRPr lang="en-US" sz="2400" i="1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49" name="Szövegdoboz 48"/>
            <p:cNvSpPr txBox="1"/>
            <p:nvPr/>
          </p:nvSpPr>
          <p:spPr>
            <a:xfrm>
              <a:off x="2890329" y="4882941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i="1" dirty="0" err="1" smtClean="0">
                  <a:solidFill>
                    <a:srgbClr val="009900"/>
                  </a:solidFill>
                </a:rPr>
                <a:t>m</a:t>
              </a:r>
              <a:r>
                <a:rPr lang="hu-HU" sz="2400" b="1" i="1" baseline="-25000" dirty="0" err="1" smtClean="0">
                  <a:solidFill>
                    <a:srgbClr val="009900"/>
                  </a:solidFill>
                </a:rPr>
                <a:t>oldat</a:t>
              </a:r>
              <a:endParaRPr lang="en-US" sz="2400" b="1" i="1" baseline="-25000" dirty="0">
                <a:solidFill>
                  <a:srgbClr val="009900"/>
                </a:solidFill>
              </a:endParaRPr>
            </a:p>
          </p:txBody>
        </p:sp>
        <p:sp>
          <p:nvSpPr>
            <p:cNvPr id="51" name="Szövegdoboz 50"/>
            <p:cNvSpPr txBox="1"/>
            <p:nvPr/>
          </p:nvSpPr>
          <p:spPr>
            <a:xfrm>
              <a:off x="4159936" y="4624630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* 100</a:t>
              </a:r>
              <a:endParaRPr lang="en-US" sz="2400" dirty="0"/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1577260" y="4909213"/>
            <a:ext cx="4707927" cy="1023981"/>
            <a:chOff x="1670248" y="5650215"/>
            <a:chExt cx="4707927" cy="1023981"/>
          </a:xfrm>
        </p:grpSpPr>
        <p:cxnSp>
          <p:nvCxnSpPr>
            <p:cNvPr id="53" name="Egyenes összekötő 52"/>
            <p:cNvCxnSpPr/>
            <p:nvPr/>
          </p:nvCxnSpPr>
          <p:spPr>
            <a:xfrm flipV="1">
              <a:off x="2585515" y="6185053"/>
              <a:ext cx="2967075" cy="52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Szövegdoboz 53"/>
            <p:cNvSpPr txBox="1"/>
            <p:nvPr/>
          </p:nvSpPr>
          <p:spPr>
            <a:xfrm>
              <a:off x="3373815" y="5650215"/>
              <a:ext cx="1558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3333CC"/>
                  </a:solidFill>
                </a:rPr>
                <a:t>m</a:t>
              </a:r>
              <a:r>
                <a:rPr lang="hu-HU" sz="2400" i="1" baseline="-25000" dirty="0" err="1" smtClean="0">
                  <a:solidFill>
                    <a:srgbClr val="3333CC"/>
                  </a:solidFill>
                </a:rPr>
                <a:t>oldott</a:t>
              </a:r>
              <a:r>
                <a:rPr lang="hu-HU" sz="2400" i="1" baseline="-25000" dirty="0" smtClean="0">
                  <a:solidFill>
                    <a:srgbClr val="3333CC"/>
                  </a:solidFill>
                </a:rPr>
                <a:t> anyag</a:t>
              </a:r>
              <a:endParaRPr lang="en-US" sz="2400" i="1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55" name="Szövegdoboz 54"/>
            <p:cNvSpPr txBox="1"/>
            <p:nvPr/>
          </p:nvSpPr>
          <p:spPr>
            <a:xfrm>
              <a:off x="2517191" y="6212531"/>
              <a:ext cx="3145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i="1" dirty="0" err="1" smtClean="0">
                  <a:solidFill>
                    <a:srgbClr val="FF0000"/>
                  </a:solidFill>
                </a:rPr>
                <a:t>m</a:t>
              </a:r>
              <a:r>
                <a:rPr lang="hu-HU" sz="2400" b="1" i="1" baseline="-25000" dirty="0" err="1" smtClean="0">
                  <a:solidFill>
                    <a:srgbClr val="FF0000"/>
                  </a:solidFill>
                </a:rPr>
                <a:t>oldószer</a:t>
              </a:r>
              <a:r>
                <a:rPr lang="hu-HU" sz="2400" b="1" dirty="0" smtClean="0">
                  <a:solidFill>
                    <a:srgbClr val="FF0000"/>
                  </a:solidFill>
                </a:rPr>
                <a:t> </a:t>
              </a:r>
              <a:r>
                <a:rPr lang="hu-HU" sz="2400" b="1" dirty="0" smtClean="0"/>
                <a:t>+</a:t>
              </a:r>
              <a:r>
                <a:rPr lang="hu-HU" sz="2400" b="1" dirty="0" smtClean="0">
                  <a:solidFill>
                    <a:srgbClr val="FF0000"/>
                  </a:solidFill>
                </a:rPr>
                <a:t> </a:t>
              </a:r>
              <a:r>
                <a:rPr lang="hu-HU" sz="2400" b="1" i="1" dirty="0" err="1" smtClean="0">
                  <a:solidFill>
                    <a:srgbClr val="3333CC"/>
                  </a:solidFill>
                </a:rPr>
                <a:t>m</a:t>
              </a:r>
              <a:r>
                <a:rPr lang="hu-HU" sz="2400" b="1" i="1" baseline="-25000" dirty="0" err="1" smtClean="0">
                  <a:solidFill>
                    <a:srgbClr val="3333CC"/>
                  </a:solidFill>
                </a:rPr>
                <a:t>oldott</a:t>
              </a:r>
              <a:r>
                <a:rPr lang="hu-HU" sz="2400" b="1" i="1" baseline="-25000" dirty="0" smtClean="0">
                  <a:solidFill>
                    <a:srgbClr val="3333CC"/>
                  </a:solidFill>
                </a:rPr>
                <a:t> anyag</a:t>
              </a:r>
              <a:endParaRPr lang="en-US" sz="2400" b="1" i="1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5473760" y="5954220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* 100</a:t>
              </a:r>
              <a:endParaRPr lang="en-US" sz="2400" dirty="0"/>
            </a:p>
          </p:txBody>
        </p:sp>
        <p:sp>
          <p:nvSpPr>
            <p:cNvPr id="57" name="Szövegdoboz 56"/>
            <p:cNvSpPr txBox="1"/>
            <p:nvPr/>
          </p:nvSpPr>
          <p:spPr>
            <a:xfrm>
              <a:off x="1670248" y="5964740"/>
              <a:ext cx="103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660033"/>
                  </a:solidFill>
                </a:rPr>
                <a:t>w%</a:t>
              </a:r>
              <a:r>
                <a:rPr lang="hu-HU" sz="2400" dirty="0" smtClean="0"/>
                <a:t> =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7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968466" y="1318166"/>
            <a:ext cx="7907520" cy="5082641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Az oldatok töménysége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969963" y="1582341"/>
            <a:ext cx="7890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Térfogatszázalék:</a:t>
            </a:r>
            <a:endParaRPr lang="hu-HU" sz="2800" b="1" dirty="0"/>
          </a:p>
          <a:p>
            <a:r>
              <a:rPr lang="hu-HU" sz="2800" dirty="0" smtClean="0"/>
              <a:t>Megmutatja</a:t>
            </a:r>
            <a:r>
              <a:rPr lang="hu-HU" sz="2800" dirty="0"/>
              <a:t>, hogy az oldott anyag térfogata hány %-a az oldat térfogatának. </a:t>
            </a:r>
            <a:endParaRPr lang="hu-HU" sz="2800" dirty="0" smtClean="0"/>
          </a:p>
          <a:p>
            <a:endParaRPr lang="hu-HU" sz="2800" dirty="0" smtClean="0"/>
          </a:p>
          <a:p>
            <a:r>
              <a:rPr lang="hu-HU" sz="2800" dirty="0"/>
              <a:t>(</a:t>
            </a:r>
            <a:r>
              <a:rPr lang="hu-HU" sz="2800" dirty="0" smtClean="0"/>
              <a:t>A </a:t>
            </a:r>
            <a:r>
              <a:rPr lang="hu-HU" sz="2800" dirty="0"/>
              <a:t>100 cm</a:t>
            </a:r>
            <a:r>
              <a:rPr lang="hu-HU" sz="2800" baseline="30000" dirty="0"/>
              <a:t>3</a:t>
            </a:r>
            <a:r>
              <a:rPr lang="hu-HU" sz="2800" dirty="0"/>
              <a:t> oldatban levő oldott anyag cm</a:t>
            </a:r>
            <a:r>
              <a:rPr lang="hu-HU" sz="2800" baseline="30000" dirty="0"/>
              <a:t>3</a:t>
            </a:r>
            <a:r>
              <a:rPr lang="hu-HU" sz="2800" dirty="0"/>
              <a:t>-einek száma</a:t>
            </a:r>
            <a:r>
              <a:rPr lang="hu-HU" sz="2800" dirty="0" smtClean="0"/>
              <a:t>.)</a:t>
            </a:r>
            <a:endParaRPr lang="hu-HU" sz="2800" dirty="0">
              <a:effectLst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789432" y="4096246"/>
            <a:ext cx="5695293" cy="945151"/>
            <a:chOff x="1282004" y="1503771"/>
            <a:chExt cx="5695293" cy="945151"/>
          </a:xfrm>
        </p:grpSpPr>
        <p:sp>
          <p:nvSpPr>
            <p:cNvPr id="8" name="Szövegdoboz 7"/>
            <p:cNvSpPr txBox="1"/>
            <p:nvPr/>
          </p:nvSpPr>
          <p:spPr>
            <a:xfrm>
              <a:off x="1282004" y="1734206"/>
              <a:ext cx="1851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660033"/>
                  </a:solidFill>
                </a:rPr>
                <a:t>térfogat%</a:t>
              </a:r>
              <a:r>
                <a:rPr lang="hu-HU" sz="2400" dirty="0" smtClean="0">
                  <a:solidFill>
                    <a:srgbClr val="660033"/>
                  </a:solidFill>
                </a:rPr>
                <a:t> </a:t>
              </a:r>
              <a:r>
                <a:rPr lang="hu-HU" sz="2400" dirty="0" smtClean="0"/>
                <a:t>= </a:t>
              </a:r>
              <a:endParaRPr lang="en-US" sz="2400" dirty="0"/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3105807" y="1965038"/>
              <a:ext cx="2885090" cy="3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3006715" y="1503771"/>
              <a:ext cx="3163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oldott anyag térfogata</a:t>
              </a:r>
              <a:endParaRPr lang="en-US" sz="2400" dirty="0">
                <a:solidFill>
                  <a:srgbClr val="3333CC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315221" y="1987257"/>
              <a:ext cx="2321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 smtClean="0">
                  <a:solidFill>
                    <a:srgbClr val="009900"/>
                  </a:solidFill>
                </a:rPr>
                <a:t>oldat térfogata</a:t>
              </a:r>
              <a:endParaRPr lang="en-US" sz="2400" b="1" dirty="0">
                <a:solidFill>
                  <a:srgbClr val="009900"/>
                </a:solidFill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6072882" y="172894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* 100</a:t>
              </a:r>
              <a:endParaRPr lang="en-US" sz="2400" dirty="0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2937935" y="5058618"/>
            <a:ext cx="3481563" cy="1023981"/>
            <a:chOff x="1582788" y="4320625"/>
            <a:chExt cx="3481563" cy="1023981"/>
          </a:xfrm>
        </p:grpSpPr>
        <p:sp>
          <p:nvSpPr>
            <p:cNvPr id="23" name="Szövegdoboz 22"/>
            <p:cNvSpPr txBox="1"/>
            <p:nvPr/>
          </p:nvSpPr>
          <p:spPr>
            <a:xfrm>
              <a:off x="1582788" y="4629890"/>
              <a:ext cx="1008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>
                  <a:solidFill>
                    <a:srgbClr val="660033"/>
                  </a:solidFill>
                </a:rPr>
                <a:t>φ</a:t>
              </a:r>
              <a:r>
                <a:rPr lang="hu-HU" sz="2400" i="1" dirty="0" smtClean="0">
                  <a:solidFill>
                    <a:srgbClr val="660033"/>
                  </a:solidFill>
                </a:rPr>
                <a:t>%</a:t>
              </a:r>
              <a:r>
                <a:rPr lang="hu-HU" sz="2400" dirty="0" smtClean="0"/>
                <a:t> = </a:t>
              </a:r>
              <a:endParaRPr lang="en-US" sz="2400" dirty="0"/>
            </a:p>
          </p:txBody>
        </p:sp>
        <p:cxnSp>
          <p:nvCxnSpPr>
            <p:cNvPr id="24" name="Egyenes összekötő 23"/>
            <p:cNvCxnSpPr/>
            <p:nvPr/>
          </p:nvCxnSpPr>
          <p:spPr>
            <a:xfrm flipV="1">
              <a:off x="2469907" y="4855462"/>
              <a:ext cx="1589972" cy="52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zövegdoboz 24"/>
            <p:cNvSpPr txBox="1"/>
            <p:nvPr/>
          </p:nvSpPr>
          <p:spPr>
            <a:xfrm>
              <a:off x="2501439" y="4320625"/>
              <a:ext cx="1490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i="1" dirty="0" err="1" smtClean="0">
                  <a:solidFill>
                    <a:srgbClr val="3333CC"/>
                  </a:solidFill>
                </a:rPr>
                <a:t>V</a:t>
              </a:r>
              <a:r>
                <a:rPr lang="hu-HU" sz="2400" i="1" baseline="-25000" dirty="0" err="1" smtClean="0">
                  <a:solidFill>
                    <a:srgbClr val="3333CC"/>
                  </a:solidFill>
                </a:rPr>
                <a:t>oldott</a:t>
              </a:r>
              <a:r>
                <a:rPr lang="hu-HU" sz="2400" i="1" baseline="-25000" dirty="0" smtClean="0">
                  <a:solidFill>
                    <a:srgbClr val="3333CC"/>
                  </a:solidFill>
                </a:rPr>
                <a:t> anyag</a:t>
              </a:r>
              <a:endParaRPr lang="en-US" sz="2400" i="1" baseline="-25000" dirty="0">
                <a:solidFill>
                  <a:srgbClr val="3333CC"/>
                </a:solidFill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2890329" y="4882941"/>
              <a:ext cx="868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i="1" dirty="0" err="1" smtClean="0">
                  <a:solidFill>
                    <a:srgbClr val="009900"/>
                  </a:solidFill>
                </a:rPr>
                <a:t>V</a:t>
              </a:r>
              <a:r>
                <a:rPr lang="hu-HU" sz="2400" b="1" i="1" baseline="-25000" dirty="0" err="1" smtClean="0">
                  <a:solidFill>
                    <a:srgbClr val="009900"/>
                  </a:solidFill>
                </a:rPr>
                <a:t>oldat</a:t>
              </a:r>
              <a:endParaRPr lang="en-US" sz="2400" b="1" i="1" baseline="-25000" dirty="0">
                <a:solidFill>
                  <a:srgbClr val="009900"/>
                </a:solidFill>
              </a:endParaRP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4159936" y="4624630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* 100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49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968466" y="1113208"/>
            <a:ext cx="7907520" cy="2365005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vizes oldatok kémhatása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803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A tiszta víz </a:t>
            </a:r>
            <a:r>
              <a:rPr lang="hu-HU" sz="2800" i="1" dirty="0" smtClean="0"/>
              <a:t>semleges kémhatású</a:t>
            </a:r>
            <a:r>
              <a:rPr lang="hu-HU" sz="2800" dirty="0" smtClean="0"/>
              <a:t>.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90973" y="2240080"/>
            <a:ext cx="783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Vannak olyan anyagok, amelyeknek vizes oldata </a:t>
            </a:r>
            <a:r>
              <a:rPr lang="hu-HU" sz="2800" i="1" dirty="0" smtClean="0"/>
              <a:t>nem</a:t>
            </a:r>
            <a:r>
              <a:rPr lang="hu-HU" sz="2800" dirty="0" smtClean="0"/>
              <a:t> </a:t>
            </a:r>
            <a:r>
              <a:rPr lang="hu-HU" sz="2800" i="1" dirty="0" smtClean="0"/>
              <a:t>semleges</a:t>
            </a:r>
            <a:r>
              <a:rPr lang="hu-HU" sz="2800" dirty="0" smtClean="0"/>
              <a:t> </a:t>
            </a:r>
            <a:r>
              <a:rPr lang="hu-HU" sz="2800" i="1" dirty="0" smtClean="0"/>
              <a:t>kémhatású</a:t>
            </a:r>
            <a:r>
              <a:rPr lang="hu-HU" sz="2800" dirty="0" smtClean="0"/>
              <a:t>.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968466" y="4691083"/>
            <a:ext cx="7907520" cy="1759960"/>
          </a:xfrm>
          <a:prstGeom prst="roundRect">
            <a:avLst>
              <a:gd name="adj" fmla="val 384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8031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600" b="1" dirty="0" smtClean="0">
                <a:solidFill>
                  <a:srgbClr val="3333CC"/>
                </a:solidFill>
              </a:rPr>
              <a:t>A vizes oldatok kémhatása</a:t>
            </a:r>
            <a:endParaRPr lang="hu-HU" altLang="hu-HU" sz="3600" b="1" dirty="0">
              <a:solidFill>
                <a:srgbClr val="3333CC"/>
              </a:solidFill>
            </a:endParaRPr>
          </a:p>
        </p:txBody>
      </p:sp>
      <p:pic>
        <p:nvPicPr>
          <p:cNvPr id="614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69962" y="1264614"/>
            <a:ext cx="803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Milyen savanyú ízű oldatokat ismerünk? 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64703" y="2457570"/>
            <a:ext cx="2380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citromlé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ecet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szódavíz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C-vitamin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64702" y="1748100"/>
            <a:ext cx="635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 Mitől savanyúak ezek?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53960" y="2468076"/>
            <a:ext cx="2619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citrom</a:t>
            </a:r>
            <a:r>
              <a:rPr lang="hu-HU" sz="2800" b="1" i="1" dirty="0" smtClean="0">
                <a:solidFill>
                  <a:srgbClr val="FF0000"/>
                </a:solidFill>
              </a:rPr>
              <a:t>sav</a:t>
            </a:r>
          </a:p>
          <a:p>
            <a:r>
              <a:rPr lang="hu-HU" sz="2800" dirty="0" smtClean="0"/>
              <a:t>ecet</a:t>
            </a:r>
            <a:r>
              <a:rPr lang="hu-HU" sz="2800" b="1" i="1" dirty="0" smtClean="0">
                <a:solidFill>
                  <a:srgbClr val="FF0000"/>
                </a:solidFill>
              </a:rPr>
              <a:t>sav</a:t>
            </a:r>
          </a:p>
          <a:p>
            <a:r>
              <a:rPr lang="hu-HU" sz="2800" dirty="0" smtClean="0"/>
              <a:t>szén</a:t>
            </a:r>
            <a:r>
              <a:rPr lang="hu-HU" sz="2800" b="1" i="1" dirty="0" smtClean="0">
                <a:solidFill>
                  <a:srgbClr val="FF0000"/>
                </a:solidFill>
              </a:rPr>
              <a:t>sav</a:t>
            </a:r>
          </a:p>
          <a:p>
            <a:r>
              <a:rPr lang="hu-HU" sz="2800" dirty="0" smtClean="0"/>
              <a:t>aszkorbin</a:t>
            </a:r>
            <a:r>
              <a:rPr lang="hu-HU" sz="2800" b="1" i="1" dirty="0" smtClean="0">
                <a:solidFill>
                  <a:srgbClr val="FF0000"/>
                </a:solidFill>
              </a:rPr>
              <a:t>sav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3326114" y="2758987"/>
            <a:ext cx="7409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326114" y="3179408"/>
            <a:ext cx="7409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326114" y="3620841"/>
            <a:ext cx="7409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326114" y="4009730"/>
            <a:ext cx="7409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959441" y="4691082"/>
            <a:ext cx="76958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A savanyú ízű oldatok ízét a bennük lévő </a:t>
            </a:r>
            <a:r>
              <a:rPr lang="hu-HU" sz="2800" b="1" i="1" dirty="0" smtClean="0">
                <a:solidFill>
                  <a:srgbClr val="FF0000"/>
                </a:solidFill>
              </a:rPr>
              <a:t>savak</a:t>
            </a:r>
            <a:r>
              <a:rPr lang="hu-HU" sz="2800" dirty="0" smtClean="0"/>
              <a:t> okozzák.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800" dirty="0" smtClean="0"/>
              <a:t>Ezek az oldatok </a:t>
            </a:r>
            <a:r>
              <a:rPr lang="hu-HU" sz="2800" b="1" i="1" dirty="0" smtClean="0">
                <a:solidFill>
                  <a:srgbClr val="FF0000"/>
                </a:solidFill>
              </a:rPr>
              <a:t>savas kémhatásúak</a:t>
            </a:r>
            <a:r>
              <a:rPr lang="hu-HU" sz="2800" dirty="0" smtClean="0"/>
              <a:t>.</a:t>
            </a:r>
            <a:endParaRPr lang="hu-H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</TotalTime>
  <Words>4932</Words>
  <Application>Microsoft Office PowerPoint</Application>
  <PresentationFormat>Diavetítés a képernyőre (4:3 oldalarány)</PresentationFormat>
  <Paragraphs>1129</Paragraphs>
  <Slides>119</Slides>
  <Notes>33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119</vt:i4>
      </vt:variant>
    </vt:vector>
  </HeadingPairs>
  <TitlesOfParts>
    <vt:vector size="127" baseType="lpstr">
      <vt:lpstr>Arial</vt:lpstr>
      <vt:lpstr>Bradley Hand ITC</vt:lpstr>
      <vt:lpstr>Calibri</vt:lpstr>
      <vt:lpstr>Tempus Sans ITC</vt:lpstr>
      <vt:lpstr>Times New Roman</vt:lpstr>
      <vt:lpstr>Alapértelmezett terv</vt:lpstr>
      <vt:lpstr>Office-téma</vt:lpstr>
      <vt:lpstr>CS ChemDraw Drawing</vt:lpstr>
      <vt:lpstr>A minket körülvevő anyagok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… a bennük lévő részecskék száma szerint</vt:lpstr>
      <vt:lpstr>Kémiailag tiszta anyagok</vt:lpstr>
      <vt:lpstr>Kémiailag tiszta anyagok</vt:lpstr>
      <vt:lpstr>Keverékek</vt:lpstr>
      <vt:lpstr>Kísérlet: vegyület vs. keverék12 </vt:lpstr>
      <vt:lpstr>Keverékek szétválasztási módszerei</vt:lpstr>
      <vt:lpstr>Keverékek szétválasztási módszerei</vt:lpstr>
      <vt:lpstr>KÖSZÖNÖM 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</dc:creator>
  <cp:lastModifiedBy>Luca</cp:lastModifiedBy>
  <cp:revision>400</cp:revision>
  <dcterms:created xsi:type="dcterms:W3CDTF">2013-08-15T20:21:11Z</dcterms:created>
  <dcterms:modified xsi:type="dcterms:W3CDTF">2015-10-04T02:00:04Z</dcterms:modified>
</cp:coreProperties>
</file>