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93" r:id="rId4"/>
    <p:sldId id="319" r:id="rId5"/>
    <p:sldId id="294" r:id="rId6"/>
    <p:sldId id="321" r:id="rId7"/>
    <p:sldId id="295" r:id="rId8"/>
    <p:sldId id="296" r:id="rId9"/>
    <p:sldId id="297" r:id="rId10"/>
    <p:sldId id="320" r:id="rId11"/>
    <p:sldId id="298" r:id="rId12"/>
    <p:sldId id="325" r:id="rId13"/>
    <p:sldId id="326" r:id="rId14"/>
    <p:sldId id="322" r:id="rId15"/>
    <p:sldId id="299" r:id="rId16"/>
    <p:sldId id="300" r:id="rId17"/>
    <p:sldId id="302" r:id="rId18"/>
    <p:sldId id="303" r:id="rId19"/>
    <p:sldId id="304" r:id="rId20"/>
    <p:sldId id="305" r:id="rId21"/>
    <p:sldId id="307" r:id="rId22"/>
    <p:sldId id="327" r:id="rId23"/>
    <p:sldId id="328" r:id="rId24"/>
    <p:sldId id="330" r:id="rId25"/>
    <p:sldId id="331" r:id="rId26"/>
    <p:sldId id="332" r:id="rId27"/>
    <p:sldId id="324" r:id="rId28"/>
    <p:sldId id="323" r:id="rId29"/>
    <p:sldId id="308" r:id="rId30"/>
    <p:sldId id="291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0718E-F7BC-4F7E-B103-34DD861B8405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BA84-5ADF-4D90-8472-003A7A816D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4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8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830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730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2BA84-5ADF-4D90-8472-003A7A816DA5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53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6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867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417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13580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384550" y="0"/>
            <a:ext cx="575945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1B5C93">
                  <a:alpha val="91765"/>
                </a:srgbClr>
              </a:gs>
              <a:gs pos="18000">
                <a:schemeClr val="tx2">
                  <a:alpha val="75000"/>
                  <a:lumMod val="100000"/>
                </a:schemeClr>
              </a:gs>
              <a:gs pos="54000">
                <a:srgbClr val="00386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839" y="404285"/>
            <a:ext cx="4968875" cy="2618300"/>
          </a:xfrm>
        </p:spPr>
        <p:txBody>
          <a:bodyPr anchor="b" anchorCtr="0"/>
          <a:lstStyle>
            <a:lvl1pPr algn="l">
              <a:defRPr sz="3400" b="0" i="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címsorának</a:t>
            </a:r>
            <a:r>
              <a:rPr lang="en-US" dirty="0"/>
              <a:t> </a:t>
            </a:r>
            <a:r>
              <a:rPr lang="en-US" dirty="0" err="1"/>
              <a:t>helye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9838" y="4246033"/>
            <a:ext cx="4968875" cy="850775"/>
          </a:xfrm>
        </p:spPr>
        <p:txBody>
          <a:bodyPr/>
          <a:lstStyle>
            <a:lvl1pPr marL="0" indent="0" algn="l">
              <a:buNone/>
              <a:defRPr sz="2100" b="1" i="0" cap="all" spc="1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Előadó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40000"/>
            <a:ext cx="2904744" cy="16784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8" y="3552147"/>
            <a:ext cx="395630" cy="67056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79838" y="5096807"/>
            <a:ext cx="4968874" cy="876427"/>
          </a:xfrm>
        </p:spPr>
        <p:txBody>
          <a:bodyPr/>
          <a:lstStyle>
            <a:lvl1pPr marL="0" indent="0">
              <a:buNone/>
              <a:defRPr sz="1600" cap="all" spc="1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Intézmény</a:t>
            </a:r>
            <a:r>
              <a:rPr lang="en-US" dirty="0"/>
              <a:t> </a:t>
            </a:r>
            <a:r>
              <a:rPr lang="en-US" dirty="0" err="1"/>
              <a:t>neve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79839" y="5714468"/>
            <a:ext cx="2128043" cy="319933"/>
          </a:xfrm>
        </p:spPr>
        <p:txBody>
          <a:bodyPr anchor="b"/>
          <a:lstStyle>
            <a:lvl1pPr marL="0" indent="0">
              <a:buNone/>
              <a:defRPr sz="1500" cap="all" spc="100" baseline="0">
                <a:solidFill>
                  <a:srgbClr val="BACEE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2017. November 00.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4" y="5799001"/>
            <a:ext cx="2825496" cy="1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orient="horz" pos="282">
          <p15:clr>
            <a:srgbClr val="FBAE40"/>
          </p15:clr>
        </p15:guide>
        <p15:guide id="3" pos="2381">
          <p15:clr>
            <a:srgbClr val="FBAE40"/>
          </p15:clr>
        </p15:guide>
        <p15:guide id="4" orient="horz" pos="2006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címsor</a:t>
            </a:r>
            <a:r>
              <a:rPr lang="en-US" dirty="0"/>
              <a:t> a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címének</a:t>
            </a:r>
            <a:r>
              <a:rPr lang="en-US" dirty="0"/>
              <a:t> a </a:t>
            </a:r>
            <a:r>
              <a:rPr lang="en-US" dirty="0" err="1"/>
              <a:t>helye</a:t>
            </a:r>
            <a:r>
              <a:rPr lang="en-US" dirty="0"/>
              <a:t>, </a:t>
            </a:r>
            <a:r>
              <a:rPr lang="en-US" dirty="0" err="1"/>
              <a:t>kérjük</a:t>
            </a:r>
            <a:r>
              <a:rPr lang="en-US" dirty="0"/>
              <a:t>, ide </a:t>
            </a:r>
            <a:r>
              <a:rPr lang="en-US" dirty="0" err="1"/>
              <a:t>írja</a:t>
            </a:r>
            <a:r>
              <a:rPr lang="en-US" dirty="0"/>
              <a:t> a </a:t>
            </a:r>
            <a:r>
              <a:rPr lang="en-US" dirty="0" err="1"/>
              <a:t>címet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</a:t>
            </a:r>
            <a:r>
              <a:rPr lang="en-US" dirty="0" err="1"/>
              <a:t>kétsoros</a:t>
            </a:r>
            <a:r>
              <a:rPr lang="en-US" dirty="0"/>
              <a:t> is </a:t>
            </a:r>
            <a:r>
              <a:rPr lang="en-US" dirty="0" err="1"/>
              <a:t>lehet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9" y="1989233"/>
            <a:ext cx="7705725" cy="39840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emlékezetes</a:t>
            </a:r>
            <a:r>
              <a:rPr lang="en-US" dirty="0"/>
              <a:t>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jellemzője</a:t>
            </a:r>
            <a:r>
              <a:rPr lang="en-US" dirty="0"/>
              <a:t> a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kevés</a:t>
            </a:r>
            <a:r>
              <a:rPr lang="en-US" dirty="0"/>
              <a:t>, de </a:t>
            </a:r>
            <a:r>
              <a:rPr lang="en-US" dirty="0" err="1"/>
              <a:t>informatív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viszonylag</a:t>
            </a:r>
            <a:r>
              <a:rPr lang="en-US" dirty="0"/>
              <a:t> </a:t>
            </a:r>
            <a:r>
              <a:rPr lang="en-US" dirty="0" err="1"/>
              <a:t>rövid</a:t>
            </a:r>
            <a:r>
              <a:rPr lang="en-US" dirty="0"/>
              <a:t>,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szöveg</a:t>
            </a:r>
            <a:r>
              <a:rPr lang="en-US" dirty="0"/>
              <a:t>. A </a:t>
            </a:r>
            <a:r>
              <a:rPr lang="en-US" dirty="0" err="1"/>
              <a:t>legkisebb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MTA </a:t>
            </a:r>
            <a:r>
              <a:rPr lang="en-US" dirty="0" err="1"/>
              <a:t>Székház</a:t>
            </a:r>
            <a:r>
              <a:rPr lang="en-US" dirty="0"/>
              <a:t> </a:t>
            </a:r>
            <a:r>
              <a:rPr lang="en-US" dirty="0" err="1"/>
              <a:t>Dísztermének</a:t>
            </a:r>
            <a:r>
              <a:rPr lang="en-US" dirty="0"/>
              <a:t> </a:t>
            </a:r>
            <a:r>
              <a:rPr lang="en-US" dirty="0" err="1"/>
              <a:t>utolsó</a:t>
            </a:r>
            <a:r>
              <a:rPr lang="en-US" dirty="0"/>
              <a:t> </a:t>
            </a:r>
            <a:r>
              <a:rPr lang="en-US" dirty="0" err="1"/>
              <a:t>sorából</a:t>
            </a:r>
            <a:r>
              <a:rPr lang="en-US" dirty="0"/>
              <a:t> is </a:t>
            </a:r>
            <a:r>
              <a:rPr lang="en-US" dirty="0" err="1"/>
              <a:t>még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olvasható</a:t>
            </a:r>
            <a:r>
              <a:rPr lang="en-US" dirty="0"/>
              <a:t> </a:t>
            </a:r>
            <a:r>
              <a:rPr lang="en-US" dirty="0" err="1"/>
              <a:t>betűméret</a:t>
            </a:r>
            <a:r>
              <a:rPr lang="en-US" dirty="0"/>
              <a:t>: 18 </a:t>
            </a:r>
            <a:r>
              <a:rPr lang="en-US" dirty="0" err="1"/>
              <a:t>pont</a:t>
            </a:r>
            <a:r>
              <a:rPr lang="en-US" dirty="0"/>
              <a:t>. A </a:t>
            </a:r>
            <a:r>
              <a:rPr lang="en-US" dirty="0" err="1"/>
              <a:t>diára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ikonok</a:t>
            </a:r>
            <a:r>
              <a:rPr lang="en-US" dirty="0"/>
              <a:t> </a:t>
            </a:r>
            <a:r>
              <a:rPr lang="en-US" dirty="0" err="1"/>
              <a:t>segítségével</a:t>
            </a:r>
            <a:r>
              <a:rPr lang="en-US" dirty="0"/>
              <a:t> </a:t>
            </a:r>
            <a:r>
              <a:rPr lang="en-US" dirty="0" err="1"/>
              <a:t>beszúrhatók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szöveges</a:t>
            </a:r>
            <a:r>
              <a:rPr lang="en-US" dirty="0"/>
              <a:t> </a:t>
            </a:r>
            <a:r>
              <a:rPr lang="en-US" dirty="0" err="1"/>
              <a:t>tartalmak</a:t>
            </a:r>
            <a:r>
              <a:rPr lang="en-US" dirty="0"/>
              <a:t> is: </a:t>
            </a:r>
            <a:r>
              <a:rPr lang="en-US" dirty="0" err="1"/>
              <a:t>táblázatok</a:t>
            </a:r>
            <a:r>
              <a:rPr lang="en-US" dirty="0"/>
              <a:t>, </a:t>
            </a:r>
            <a:r>
              <a:rPr lang="en-US" dirty="0" err="1"/>
              <a:t>grafikonok</a:t>
            </a:r>
            <a:r>
              <a:rPr lang="en-US" dirty="0"/>
              <a:t>, </a:t>
            </a:r>
            <a:r>
              <a:rPr lang="en-US" dirty="0" err="1"/>
              <a:t>illusztrációk</a:t>
            </a:r>
            <a:r>
              <a:rPr lang="en-US" dirty="0"/>
              <a:t>, </a:t>
            </a:r>
            <a:r>
              <a:rPr lang="en-US" dirty="0" err="1"/>
              <a:t>videók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Felsorolás</a:t>
            </a:r>
            <a:r>
              <a:rPr lang="en-US" dirty="0"/>
              <a:t>, </a:t>
            </a:r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63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4" y="1709739"/>
            <a:ext cx="8064499" cy="1233583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 dirty="0"/>
              <a:t>A </a:t>
            </a:r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fejezetekkel</a:t>
            </a:r>
            <a:r>
              <a:rPr lang="en-US" dirty="0"/>
              <a:t> is </a:t>
            </a:r>
            <a:r>
              <a:rPr lang="en-US" dirty="0" err="1"/>
              <a:t>tagolható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2988" y="3429001"/>
            <a:ext cx="7705724" cy="2544233"/>
          </a:xfrm>
        </p:spPr>
        <p:txBody>
          <a:bodyPr/>
          <a:lstStyle>
            <a:lvl1pPr marL="0" indent="0">
              <a:buNone/>
              <a:defRPr sz="1800" cap="all" spc="100" baseline="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Kérjük</a:t>
            </a:r>
            <a:r>
              <a:rPr lang="en-US" dirty="0"/>
              <a:t>, a </a:t>
            </a:r>
            <a:r>
              <a:rPr lang="en-US" dirty="0" err="1"/>
              <a:t>fenti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a </a:t>
            </a:r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címét</a:t>
            </a:r>
            <a:r>
              <a:rPr lang="en-US" dirty="0"/>
              <a:t> </a:t>
            </a:r>
            <a:r>
              <a:rPr lang="en-US" dirty="0" err="1"/>
              <a:t>írja</a:t>
            </a:r>
            <a:r>
              <a:rPr lang="en-US" dirty="0"/>
              <a:t>,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alsó</a:t>
            </a:r>
            <a:r>
              <a:rPr lang="en-US" dirty="0"/>
              <a:t> </a:t>
            </a:r>
            <a:r>
              <a:rPr lang="en-US" dirty="0" err="1"/>
              <a:t>sorba</a:t>
            </a:r>
            <a:r>
              <a:rPr lang="en-US" dirty="0"/>
              <a:t> </a:t>
            </a:r>
            <a:r>
              <a:rPr lang="en-US" dirty="0" err="1"/>
              <a:t>pedig</a:t>
            </a:r>
            <a:r>
              <a:rPr lang="en-US" dirty="0"/>
              <a:t> </a:t>
            </a:r>
            <a:r>
              <a:rPr lang="en-US" dirty="0" err="1"/>
              <a:t>magyarázó</a:t>
            </a:r>
            <a:r>
              <a:rPr lang="en-US" dirty="0"/>
              <a:t> </a:t>
            </a:r>
            <a:r>
              <a:rPr lang="en-US" dirty="0" err="1"/>
              <a:t>jellegű</a:t>
            </a:r>
            <a:r>
              <a:rPr lang="en-US" dirty="0"/>
              <a:t> </a:t>
            </a:r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kerülhet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9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Ezen</a:t>
            </a:r>
            <a:r>
              <a:rPr lang="en-US" dirty="0"/>
              <a:t> a </a:t>
            </a:r>
            <a:r>
              <a:rPr lang="en-US" dirty="0" err="1"/>
              <a:t>dián</a:t>
            </a:r>
            <a:r>
              <a:rPr lang="en-US" dirty="0"/>
              <a:t> </a:t>
            </a:r>
            <a:r>
              <a:rPr lang="en-US" dirty="0" err="1"/>
              <a:t>két</a:t>
            </a:r>
            <a:r>
              <a:rPr lang="en-US" dirty="0"/>
              <a:t> </a:t>
            </a:r>
            <a:r>
              <a:rPr lang="en-US" dirty="0" err="1"/>
              <a:t>típusú</a:t>
            </a:r>
            <a:r>
              <a:rPr lang="en-US" dirty="0"/>
              <a:t> </a:t>
            </a:r>
            <a:r>
              <a:rPr lang="en-US" dirty="0" err="1"/>
              <a:t>tartalmat</a:t>
            </a:r>
            <a:r>
              <a:rPr lang="en-US" dirty="0"/>
              <a:t> </a:t>
            </a:r>
            <a:r>
              <a:rPr lang="en-US" dirty="0" err="1"/>
              <a:t>jeleníthetünk</a:t>
            </a:r>
            <a:r>
              <a:rPr lang="en-US" dirty="0"/>
              <a:t> meg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2" y="1825625"/>
            <a:ext cx="3887788" cy="41476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2512" y="1825625"/>
            <a:ext cx="3886200" cy="4147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4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címsorral</a:t>
            </a:r>
            <a:r>
              <a:rPr lang="en-US" dirty="0"/>
              <a:t> </a:t>
            </a:r>
            <a:r>
              <a:rPr lang="en-US" dirty="0" err="1"/>
              <a:t>ellátott</a:t>
            </a:r>
            <a:r>
              <a:rPr lang="en-US" dirty="0"/>
              <a:t> </a:t>
            </a:r>
            <a:r>
              <a:rPr lang="en-US" dirty="0" err="1"/>
              <a:t>dia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5971200"/>
            <a:ext cx="132588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2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779839" y="404285"/>
            <a:ext cx="4968873" cy="5905500"/>
          </a:xfrm>
        </p:spPr>
        <p:txBody>
          <a:bodyPr anchor="t"/>
          <a:lstStyle>
            <a:lvl1pPr marL="0" indent="0">
              <a:buNone/>
              <a:defRPr sz="24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err="1"/>
              <a:t>Kattintson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ikonra</a:t>
            </a:r>
            <a:r>
              <a:rPr lang="en-US" dirty="0"/>
              <a:t> a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hozzáadásáért</a:t>
            </a:r>
            <a:r>
              <a:rPr lang="en-US" dirty="0"/>
              <a:t>,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húzza</a:t>
            </a:r>
            <a:r>
              <a:rPr lang="en-US" dirty="0"/>
              <a:t> be </a:t>
            </a:r>
            <a:r>
              <a:rPr lang="en-US" dirty="0" err="1"/>
              <a:t>erre</a:t>
            </a:r>
            <a:r>
              <a:rPr lang="en-US" dirty="0"/>
              <a:t> a </a:t>
            </a:r>
            <a:r>
              <a:rPr lang="en-US" dirty="0" err="1"/>
              <a:t>felületre</a:t>
            </a:r>
            <a:r>
              <a:rPr lang="en-US" dirty="0"/>
              <a:t>!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3384550" cy="6858000"/>
          </a:xfrm>
          <a:prstGeom prst="rect">
            <a:avLst/>
          </a:prstGeom>
          <a:solidFill>
            <a:srgbClr val="1B5C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‹#›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4284"/>
            <a:ext cx="2880000" cy="5568949"/>
          </a:xfrm>
        </p:spPr>
        <p:txBody>
          <a:bodyPr anchor="ctr" anchorCtr="1"/>
          <a:lstStyle>
            <a:lvl1pPr>
              <a:defRPr sz="2200" b="0" i="1" baseline="0">
                <a:solidFill>
                  <a:schemeClr val="bg1"/>
                </a:solidFill>
                <a:latin typeface="Calibri" charset="0"/>
              </a:defRPr>
            </a:lvl1pPr>
          </a:lstStyle>
          <a:p>
            <a:r>
              <a:rPr lang="en-US" dirty="0" err="1"/>
              <a:t>Kiemelt</a:t>
            </a:r>
            <a:r>
              <a:rPr lang="en-US" dirty="0"/>
              <a:t> </a:t>
            </a:r>
            <a:r>
              <a:rPr lang="en-US" dirty="0" err="1"/>
              <a:t>illusztrációk</a:t>
            </a:r>
            <a:r>
              <a:rPr lang="en-US" dirty="0"/>
              <a:t> </a:t>
            </a:r>
            <a:r>
              <a:rPr lang="en-US" dirty="0" err="1"/>
              <a:t>megjelenítése</a:t>
            </a:r>
            <a:r>
              <a:rPr lang="en-US" dirty="0"/>
              <a:t> – </a:t>
            </a:r>
            <a:r>
              <a:rPr lang="en-US" dirty="0" err="1"/>
              <a:t>itt</a:t>
            </a:r>
            <a:r>
              <a:rPr lang="en-US" dirty="0"/>
              <a:t> </a:t>
            </a:r>
            <a:r>
              <a:rPr lang="en-US" dirty="0" err="1"/>
              <a:t>akár</a:t>
            </a:r>
            <a:r>
              <a:rPr lang="en-US" dirty="0"/>
              <a:t> a </a:t>
            </a:r>
            <a:r>
              <a:rPr lang="en-US" dirty="0" err="1"/>
              <a:t>képhez</a:t>
            </a:r>
            <a:r>
              <a:rPr lang="en-US" dirty="0"/>
              <a:t> </a:t>
            </a:r>
            <a:r>
              <a:rPr lang="en-US" dirty="0" err="1"/>
              <a:t>kapcsolódó</a:t>
            </a:r>
            <a:r>
              <a:rPr lang="en-US" dirty="0"/>
              <a:t> </a:t>
            </a:r>
            <a:r>
              <a:rPr lang="en-US" dirty="0" err="1"/>
              <a:t>idézet</a:t>
            </a:r>
            <a:r>
              <a:rPr lang="en-US" dirty="0"/>
              <a:t> is </a:t>
            </a:r>
            <a:r>
              <a:rPr lang="en-US" dirty="0" err="1"/>
              <a:t>szerepelhet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32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solidFill>
          <a:srgbClr val="1B5C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9" y="404283"/>
            <a:ext cx="3323724" cy="5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" y="3630585"/>
            <a:ext cx="395630" cy="6705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7963" y="4648355"/>
            <a:ext cx="308180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Szeretettel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várjuk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magyar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tudomány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ünnepének</a:t>
            </a:r>
            <a:b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további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programjain</a:t>
            </a:r>
            <a:r>
              <a:rPr lang="en-US" sz="1300" b="1" cap="all" spc="1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 defTabSz="685800"/>
            <a:endParaRPr lang="en-US" sz="140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www.tudomanyunnep.hu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685800"/>
            <a:r>
              <a:rPr lang="en-US" sz="1400" i="1" cap="all" spc="100" dirty="0" err="1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www.mta.hu</a:t>
            </a:r>
            <a:endParaRPr lang="en-US" sz="1400" i="1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07964" y="1982246"/>
            <a:ext cx="45486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Köszönöm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 a </a:t>
            </a:r>
            <a:r>
              <a:rPr lang="en-US" sz="2600" i="1" cap="all" spc="100" dirty="0" err="1">
                <a:solidFill>
                  <a:srgbClr val="FFFFFF"/>
                </a:solidFill>
                <a:latin typeface="Constantia" panose="02030602050306030303"/>
              </a:rPr>
              <a:t>figyelmet</a:t>
            </a:r>
            <a:r>
              <a:rPr lang="en-US" sz="2600" i="1" cap="all" spc="100" dirty="0">
                <a:solidFill>
                  <a:srgbClr val="FFFFFF"/>
                </a:solidFill>
                <a:latin typeface="Constantia" panose="02030602050306030303"/>
              </a:rPr>
              <a:t>!</a:t>
            </a:r>
            <a:endParaRPr lang="en-US" sz="2600" i="1" cap="all" spc="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41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35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33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385763" indent="-385763" algn="l">
              <a:spcAft>
                <a:spcPts val="45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542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15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9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24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97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49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30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13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B50F-86D8-435C-B4A0-D9B811076111}" type="datetimeFigureOut">
              <a:rPr lang="hu-HU" smtClean="0"/>
              <a:t>2020.10.03.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2067C-9CE8-4EB4-9DF6-23252B1966E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492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4" y="404285"/>
            <a:ext cx="8064499" cy="11424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9" y="1989233"/>
            <a:ext cx="7705725" cy="39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713" y="6309784"/>
            <a:ext cx="395287" cy="365125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1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defTabSz="685800"/>
            <a:fld id="{FD7096EC-A894-4F47-929A-65581C0900F7}" type="slidenum">
              <a:rPr lang="en-US" smtClean="0">
                <a:solidFill>
                  <a:srgbClr val="8CADD1"/>
                </a:solidFill>
              </a:rPr>
              <a:pPr defTabSz="685800"/>
              <a:t>‹#›</a:t>
            </a:fld>
            <a:endParaRPr lang="en-US" dirty="0">
              <a:solidFill>
                <a:srgbClr val="8CA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rgbClr val="1B5C93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1B5C93"/>
        </a:buClr>
        <a:buSzPct val="90000"/>
        <a:buFont typeface="Wingdings" charset="2"/>
        <a:buChar char="§"/>
        <a:defRPr sz="230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Arial" charset="0"/>
        <a:buChar char="•"/>
        <a:defRPr sz="22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B5C93"/>
        </a:buClr>
        <a:buFont typeface="Wingdings" charset="2"/>
        <a:buChar char="§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7B9DC7"/>
        </a:buClr>
        <a:buFont typeface="Wingdings" charset="2"/>
        <a:buChar char="§"/>
        <a:defRPr sz="145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657">
          <p15:clr>
            <a:srgbClr val="F26B43"/>
          </p15:clr>
        </p15:guide>
        <p15:guide id="4" orient="horz" pos="191">
          <p15:clr>
            <a:srgbClr val="F26B43"/>
          </p15:clr>
        </p15:guide>
        <p15:guide id="5" pos="5511">
          <p15:clr>
            <a:srgbClr val="F26B43"/>
          </p15:clr>
        </p15:guide>
        <p15:guide id="6" orient="horz" pos="2981">
          <p15:clr>
            <a:srgbClr val="F26B43"/>
          </p15:clr>
        </p15:guide>
        <p15:guide id="7" pos="431">
          <p15:clr>
            <a:srgbClr val="F26B43"/>
          </p15:clr>
        </p15:guide>
        <p15:guide id="8" orient="horz" pos="2822">
          <p15:clr>
            <a:srgbClr val="F26B43"/>
          </p15:clr>
        </p15:guide>
        <p15:guide id="9" pos="24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tomc.elte.hu/publications/90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84499397_Invisible_Learnings_A_commentary_on_John_Hattie's_book_visible_learning_A_synthesis_of_over_800_metaanalyses_relating_to_achievement" TargetMode="External"/><Relationship Id="rId2" Type="http://schemas.openxmlformats.org/officeDocument/2006/relationships/hyperlink" Target="https://www.amazon.de/Visible-Learning-Synthesis-Meta-Analyses-Achievement-ebook/dp/B001OLRMHS?ie=UTF8&amp;tag=googdemozdesk-21&amp;hvadid=355868911827&amp;hvpos=1t1&amp;hvnetw=g&amp;hvrand=4975003184697816291&amp;hvpone=&amp;hvptwo=&amp;hvqmt=b&amp;hvdev=c&amp;hvdvcmdl=&amp;hvlocint=&amp;hvlocphy=9063082&amp;hvtargid=dsa-19959388920&amp;ref=pd_sl_6z0p6oc4rh_e&amp;language=en_GB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YUooOYbgSU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luca@ceasar.elte.hu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ttomc.elte.hu/publications/90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mta.hu/tantargy-pedagogiai-kutatasi-program/mta-elte-kutatasalapu-kemiatanitas-kutatocsoport-10708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644" y="1972516"/>
            <a:ext cx="9252520" cy="1379952"/>
          </a:xfrm>
        </p:spPr>
        <p:txBody>
          <a:bodyPr>
            <a:normAutofit fontScale="90000"/>
          </a:bodyPr>
          <a:lstStyle/>
          <a:p>
            <a:br>
              <a:rPr lang="hu-HU" sz="4000" b="1" dirty="0"/>
            </a:br>
            <a:r>
              <a:rPr lang="hu-HU" sz="4000" b="1" dirty="0"/>
              <a:t>A KUTATÁSALAPÚ KÉMIATANÍTÁS LONGITUDINÁLIS VIZSGÁLATÁNAK </a:t>
            </a:r>
            <a:br>
              <a:rPr lang="hu-HU" sz="4000" b="1" dirty="0"/>
            </a:br>
            <a:r>
              <a:rPr lang="hu-HU" sz="4000" b="1" dirty="0"/>
              <a:t>ELSŐ HÁROM ÉVE</a:t>
            </a:r>
            <a:br>
              <a:rPr lang="hu-HU" sz="3600" dirty="0"/>
            </a:br>
            <a:endParaRPr lang="hu-HU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0375" y="3615378"/>
            <a:ext cx="8360097" cy="3168352"/>
          </a:xfrm>
        </p:spPr>
        <p:txBody>
          <a:bodyPr>
            <a:normAutofit/>
          </a:bodyPr>
          <a:lstStyle/>
          <a:p>
            <a:r>
              <a:rPr lang="hu-HU" b="1" dirty="0"/>
              <a:t>Szalay Luca</a:t>
            </a:r>
            <a:r>
              <a:rPr lang="hu-HU" b="1" baseline="30000" dirty="0"/>
              <a:t>1</a:t>
            </a:r>
            <a:r>
              <a:rPr lang="hu-HU" b="1" dirty="0"/>
              <a:t> Tóth Zoltán</a:t>
            </a:r>
            <a:r>
              <a:rPr lang="hu-HU" b="1" baseline="30000" dirty="0"/>
              <a:t>2</a:t>
            </a:r>
            <a:r>
              <a:rPr lang="hu-HU" b="1" dirty="0"/>
              <a:t> és Kiss Edina</a:t>
            </a:r>
            <a:r>
              <a:rPr lang="hu-HU" b="1" baseline="30000" dirty="0"/>
              <a:t>1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60375" y="3934441"/>
            <a:ext cx="8064499" cy="160806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rgbClr val="1B5C9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1B5C93"/>
                </a:solidFill>
                <a:effectLst/>
                <a:uLnTx/>
                <a:uFillTx/>
                <a:latin typeface="Calibri" panose="020F0502020204030204" pitchFamily="34" charset="0"/>
              </a:rPr>
              <a:t>MTA-ELTE Kutatásalapú Kémiatanítás Kutatócsoport</a:t>
            </a:r>
          </a:p>
          <a:p>
            <a:pPr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1 </a:t>
            </a:r>
            <a:r>
              <a:rPr lang="hu-HU" sz="2800" b="0" dirty="0">
                <a:latin typeface="Calibri" panose="020F0502020204030204" pitchFamily="34" charset="0"/>
              </a:rPr>
              <a:t>ELTE, Kémiai Intézet</a:t>
            </a:r>
            <a:endParaRPr lang="en-US" sz="2800" b="0" dirty="0">
              <a:latin typeface="Calibri" panose="020F0502020204030204" pitchFamily="34" charset="0"/>
            </a:endParaRPr>
          </a:p>
          <a:p>
            <a:pPr lvl="0" algn="ctr">
              <a:defRPr/>
            </a:pPr>
            <a:r>
              <a:rPr lang="hu-HU" sz="2800" b="0" baseline="30000" dirty="0">
                <a:latin typeface="Calibri" panose="020F0502020204030204" pitchFamily="34" charset="0"/>
              </a:rPr>
              <a:t>2</a:t>
            </a:r>
            <a:r>
              <a:rPr lang="hu-HU" sz="2800" b="0" dirty="0">
                <a:latin typeface="Calibri" panose="020F0502020204030204" pitchFamily="34" charset="0"/>
              </a:rPr>
              <a:t>Debreceni Egyetem, Kémiai Intézet</a:t>
            </a:r>
          </a:p>
        </p:txBody>
      </p:sp>
      <p:sp>
        <p:nvSpPr>
          <p:cNvPr id="6" name="AutoShape 2" descr="Eötvös Loránd Tudományegyetem logó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90" y="160338"/>
            <a:ext cx="1523810" cy="15238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1" y="57235"/>
            <a:ext cx="1511752" cy="15117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38" y="189213"/>
            <a:ext cx="9572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églalap 7"/>
          <p:cNvSpPr/>
          <p:nvPr/>
        </p:nvSpPr>
        <p:spPr>
          <a:xfrm>
            <a:off x="2483768" y="5652779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pPr algn="ctr"/>
            <a:r>
              <a:rPr lang="hu-HU" dirty="0"/>
              <a:t>„Megvalósítható kutatásalapú kémiatanítás” projekt</a:t>
            </a:r>
          </a:p>
          <a:p>
            <a:pPr algn="ctr"/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>
                <a:solidFill>
                  <a:srgbClr val="FF0000"/>
                </a:solidFill>
                <a:hlinkClick r:id="rId5"/>
              </a:rPr>
              <a:t>http://ttomc.elte.hu/publications/90</a:t>
            </a:r>
            <a:r>
              <a:rPr lang="hu-HU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792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7" y="560992"/>
            <a:ext cx="9144000" cy="616048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FF0000"/>
                </a:solidFill>
              </a:rPr>
              <a:t>A csoportok eredménye a T0 teszten szignifikánsan különböző </a:t>
            </a:r>
            <a:r>
              <a:rPr lang="hu-HU" sz="2400" b="1" dirty="0"/>
              <a:t>→ </a:t>
            </a:r>
          </a:p>
          <a:p>
            <a:pPr marL="0" indent="0">
              <a:buNone/>
            </a:pPr>
            <a:r>
              <a:rPr lang="hu-HU" sz="2400" b="1" dirty="0"/>
              <a:t>	befolyásolhatja a beavatkozás fejlesztő hatását.</a:t>
            </a:r>
          </a:p>
          <a:p>
            <a:r>
              <a:rPr lang="hu-HU" sz="2400" b="1" dirty="0"/>
              <a:t>Föltételezhető, hogy ezen kívül befolyásolják a fejlesztő hatást még egyéb paraméterek:</a:t>
            </a:r>
          </a:p>
          <a:p>
            <a:pPr lvl="1"/>
            <a:r>
              <a:rPr lang="hu-HU" sz="2400" dirty="0"/>
              <a:t>	az iskola erőssége (a „legjobbiskola.hu” oldal alapján 3 kategória)</a:t>
            </a:r>
          </a:p>
          <a:p>
            <a:pPr lvl="1"/>
            <a:r>
              <a:rPr lang="hu-HU" sz="2400" dirty="0"/>
              <a:t>	a szociális háttér (van-e az anyának diplomája vagy nincs?)</a:t>
            </a:r>
          </a:p>
          <a:p>
            <a:pPr lvl="1"/>
            <a:r>
              <a:rPr lang="hu-HU" sz="2400" dirty="0"/>
              <a:t>	a tanuló neme (fiú/lány).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A vizsgált háttérváltozók közül csak a nemnek (fiú/lány) nincs szignifikáns hatása!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Párillesztés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(„</a:t>
            </a:r>
            <a:r>
              <a:rPr lang="hu-HU" sz="2400" i="1" dirty="0" err="1"/>
              <a:t>matched</a:t>
            </a:r>
            <a:r>
              <a:rPr lang="hu-HU" sz="2400" i="1" dirty="0"/>
              <a:t> </a:t>
            </a:r>
            <a:r>
              <a:rPr lang="hu-HU" sz="2400" i="1" dirty="0" err="1"/>
              <a:t>pair</a:t>
            </a:r>
            <a:r>
              <a:rPr lang="hu-HU" sz="2400" i="1" dirty="0"/>
              <a:t> </a:t>
            </a:r>
            <a:r>
              <a:rPr lang="hu-HU" sz="2400" i="1" dirty="0" err="1"/>
              <a:t>method</a:t>
            </a:r>
            <a:r>
              <a:rPr lang="hu-HU" sz="2400" dirty="0"/>
              <a:t>”): csoportonként:</a:t>
            </a:r>
          </a:p>
          <a:p>
            <a:pPr marL="0" indent="0">
              <a:buNone/>
            </a:pPr>
            <a:r>
              <a:rPr lang="hu-HU" sz="2400" dirty="0"/>
              <a:t>	7. oszt.: 170+170+170=510 tanuló kiválasztása</a:t>
            </a:r>
          </a:p>
          <a:p>
            <a:pPr marL="0" indent="0">
              <a:buNone/>
            </a:pPr>
            <a:r>
              <a:rPr lang="hu-HU" sz="2400" dirty="0"/>
              <a:t>	8. oszt.: 136+136+136=408 tanuló kiválasztása</a:t>
            </a:r>
          </a:p>
          <a:p>
            <a:pPr marL="0" indent="0">
              <a:buNone/>
            </a:pPr>
            <a:r>
              <a:rPr lang="hu-HU" sz="2400" dirty="0"/>
              <a:t>	9. oszt.: 105+105+105=315 tanuló kiválasztása, akik között már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FF0000"/>
                </a:solidFill>
              </a:rPr>
              <a:t>	</a:t>
            </a:r>
            <a:r>
              <a:rPr lang="hu-HU" sz="2400" b="1" dirty="0">
                <a:solidFill>
                  <a:srgbClr val="FF0000"/>
                </a:solidFill>
              </a:rPr>
              <a:t>nincs a fenti paraméterekben szignifikáns különbség</a:t>
            </a:r>
            <a:r>
              <a:rPr lang="hu-HU" sz="2400" b="1" dirty="0"/>
              <a:t>.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4799" y="1030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III.1. ANCOVA és </a:t>
            </a:r>
            <a:r>
              <a:rPr lang="hu-HU" sz="2800" b="1" dirty="0">
                <a:solidFill>
                  <a:srgbClr val="FF0000"/>
                </a:solidFill>
              </a:rPr>
              <a:t>párillesztés</a:t>
            </a:r>
            <a:endParaRPr lang="hu-HU" sz="2800" b="1" dirty="0"/>
          </a:p>
        </p:txBody>
      </p:sp>
      <p:sp>
        <p:nvSpPr>
          <p:cNvPr id="6" name="Jobbra nyíl 4">
            <a:extLst>
              <a:ext uri="{FF2B5EF4-FFF2-40B4-BE49-F238E27FC236}">
                <a16:creationId xmlns:a16="http://schemas.microsoft.com/office/drawing/2014/main" id="{4658E9BF-FD74-4F33-866F-EC2FE0077CDE}"/>
              </a:ext>
            </a:extLst>
          </p:cNvPr>
          <p:cNvSpPr/>
          <p:nvPr/>
        </p:nvSpPr>
        <p:spPr>
          <a:xfrm>
            <a:off x="2987824" y="4077072"/>
            <a:ext cx="41036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022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2789"/>
            <a:ext cx="9144000" cy="6592641"/>
          </a:xfrm>
        </p:spPr>
        <p:txBody>
          <a:bodyPr>
            <a:noAutofit/>
          </a:bodyPr>
          <a:lstStyle/>
          <a:p>
            <a:r>
              <a:rPr lang="hu-HU" sz="2400" b="1" dirty="0"/>
              <a:t>Paraméterek</a:t>
            </a:r>
            <a:r>
              <a:rPr lang="hu-HU" sz="2400" dirty="0"/>
              <a:t> (</a:t>
            </a:r>
            <a:r>
              <a:rPr lang="hu-HU" sz="2400" b="1" dirty="0"/>
              <a:t>független változók</a:t>
            </a:r>
            <a:r>
              <a:rPr lang="hu-HU" sz="2400" dirty="0"/>
              <a:t>):</a:t>
            </a:r>
          </a:p>
          <a:p>
            <a:pPr lvl="1"/>
            <a:r>
              <a:rPr lang="hu-HU" sz="2400" dirty="0"/>
              <a:t>	fejlesztés (kontroll, elméleti, gyakorlati csoportok) </a:t>
            </a:r>
          </a:p>
          <a:p>
            <a:pPr lvl="1"/>
            <a:r>
              <a:rPr lang="hu-HU" sz="2400" dirty="0"/>
              <a:t>	iskola rangja (gyenge, közepes, erős)</a:t>
            </a:r>
          </a:p>
          <a:p>
            <a:pPr lvl="1"/>
            <a:r>
              <a:rPr lang="hu-HU" sz="2400" dirty="0"/>
              <a:t>	anya iskolai végzettsége (nemdiplomás, diplomás)</a:t>
            </a:r>
          </a:p>
          <a:p>
            <a:pPr lvl="1"/>
            <a:r>
              <a:rPr lang="hu-HU" sz="2400" dirty="0"/>
              <a:t>	előző teszt eredménye (gyenge, közepes, jó)</a:t>
            </a:r>
          </a:p>
          <a:p>
            <a:pPr lvl="1"/>
            <a:r>
              <a:rPr lang="hu-HU" sz="2400" dirty="0"/>
              <a:t>	nem (fiú, lány)</a:t>
            </a:r>
          </a:p>
          <a:p>
            <a:r>
              <a:rPr lang="hu-HU" sz="2400" b="1" dirty="0"/>
              <a:t>Kovariánsok</a:t>
            </a:r>
            <a:r>
              <a:rPr lang="hu-HU" sz="2400" dirty="0"/>
              <a:t>:</a:t>
            </a:r>
          </a:p>
          <a:p>
            <a:pPr lvl="1"/>
            <a:r>
              <a:rPr lang="hu-HU" sz="2400" dirty="0"/>
              <a:t>	a tantárgyi jegy (1 – 5)</a:t>
            </a:r>
          </a:p>
          <a:p>
            <a:pPr lvl="1"/>
            <a:r>
              <a:rPr lang="hu-HU" sz="2400" dirty="0"/>
              <a:t>	a tantárgy szeretete (0 – 4)</a:t>
            </a:r>
          </a:p>
          <a:p>
            <a:pPr lvl="1"/>
            <a:r>
              <a:rPr lang="hu-HU" sz="2400" dirty="0"/>
              <a:t>	a kísérletek fontosságának megítélése a </a:t>
            </a:r>
            <a:r>
              <a:rPr lang="hu-HU" sz="2400" dirty="0" err="1"/>
              <a:t>term.tud</a:t>
            </a:r>
            <a:r>
              <a:rPr lang="hu-HU" sz="2400" dirty="0"/>
              <a:t>.-okban (0 – 4)</a:t>
            </a:r>
          </a:p>
          <a:p>
            <a:pPr lvl="1"/>
            <a:r>
              <a:rPr lang="hu-HU" sz="2400" dirty="0"/>
              <a:t>	a receptszerű kísérletezés előnyben részesítése (0 – 4)</a:t>
            </a:r>
          </a:p>
          <a:p>
            <a:r>
              <a:rPr lang="hu-HU" sz="2400" b="1" dirty="0" err="1"/>
              <a:t>Modellszámítások</a:t>
            </a:r>
            <a:r>
              <a:rPr lang="hu-HU" sz="2400" dirty="0" err="1"/>
              <a:t>→csak</a:t>
            </a:r>
            <a:r>
              <a:rPr lang="hu-HU" sz="2400" dirty="0"/>
              <a:t> az eredményekre hatókat figyelembe venni! </a:t>
            </a:r>
          </a:p>
          <a:p>
            <a:r>
              <a:rPr lang="hu-HU" sz="2400" b="1" dirty="0"/>
              <a:t>Függő változók: </a:t>
            </a:r>
            <a:r>
              <a:rPr lang="hu-HU" sz="2400" dirty="0"/>
              <a:t>a tesztek/résztesztek eredménye (%), ill. attitűd kérdések és jegyek esetén a változás a folytonos változó.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Hatás jellemzése</a:t>
            </a:r>
            <a:r>
              <a:rPr lang="hu-HU" sz="2400" dirty="0">
                <a:solidFill>
                  <a:srgbClr val="FF0000"/>
                </a:solidFill>
              </a:rPr>
              <a:t>: parciális éta-négyzet (</a:t>
            </a:r>
            <a:r>
              <a:rPr lang="en-GB" sz="2400" i="1" dirty="0">
                <a:solidFill>
                  <a:srgbClr val="FF0000"/>
                </a:solidFill>
              </a:rPr>
              <a:t>partial eta squared</a:t>
            </a:r>
            <a:r>
              <a:rPr lang="hu-HU" sz="2400" dirty="0">
                <a:solidFill>
                  <a:srgbClr val="FF0000"/>
                </a:solidFill>
              </a:rPr>
              <a:t>, PES)</a:t>
            </a:r>
          </a:p>
          <a:p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zövegdoboz 4"/>
          <p:cNvSpPr txBox="1"/>
          <p:nvPr/>
        </p:nvSpPr>
        <p:spPr>
          <a:xfrm>
            <a:off x="719572" y="-11495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III.2. Kovariancia-analízis (ANCOVA)</a:t>
            </a:r>
          </a:p>
        </p:txBody>
      </p:sp>
    </p:spTree>
    <p:extLst>
      <p:ext uri="{BB962C8B-B14F-4D97-AF65-F5344CB8AC3E}">
        <p14:creationId xmlns:p14="http://schemas.microsoft.com/office/powerpoint/2010/main" val="178873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5EB262-7570-482F-B417-CB60C458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6503"/>
            <a:ext cx="9163014" cy="1143000"/>
          </a:xfrm>
        </p:spPr>
        <p:txBody>
          <a:bodyPr>
            <a:normAutofit fontScale="90000"/>
          </a:bodyPr>
          <a:lstStyle/>
          <a:p>
            <a:r>
              <a:rPr lang="hu-HU" sz="2800" b="1" dirty="0"/>
              <a:t>Éta négyzet és parciális Éta négyzet</a:t>
            </a:r>
            <a:br>
              <a:rPr lang="hu-HU" sz="2800" b="1" dirty="0"/>
            </a:br>
            <a:r>
              <a:rPr lang="hu-HU" sz="2800" dirty="0"/>
              <a:t>(A hatás variancia és a hatás variancia + a többi variancia hányadosa.)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CB19B063-A809-4445-A47F-640CB1FB3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73" y="2348880"/>
            <a:ext cx="9054941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7235"/>
            <a:ext cx="8229600" cy="1143000"/>
          </a:xfrm>
        </p:spPr>
        <p:txBody>
          <a:bodyPr>
            <a:normAutofit/>
          </a:bodyPr>
          <a:lstStyle/>
          <a:p>
            <a:r>
              <a:rPr lang="hu-HU" sz="2800" b="1" dirty="0"/>
              <a:t>III.3. A statisztikai módszerről és a 7. osztályos eredményekről megjelent publikáció*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1" y="2184261"/>
            <a:ext cx="7991475" cy="38636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5509"/>
            <a:ext cx="8227219" cy="138112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0E3F9DD-FDB4-48F2-9AC8-B0C5FCBA4772}"/>
              </a:ext>
            </a:extLst>
          </p:cNvPr>
          <p:cNvSpPr txBox="1"/>
          <p:nvPr/>
        </p:nvSpPr>
        <p:spPr>
          <a:xfrm flipH="1">
            <a:off x="0" y="6102879"/>
            <a:ext cx="9180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*Szalay, L., </a:t>
            </a:r>
            <a:r>
              <a:rPr lang="en-GB" sz="2000" dirty="0" err="1"/>
              <a:t>Tóth</a:t>
            </a:r>
            <a:r>
              <a:rPr lang="en-GB" sz="2000" dirty="0"/>
              <a:t>, Z., Kiss, E., (2020), Introducing students to experimental design skills,</a:t>
            </a:r>
            <a:r>
              <a:rPr lang="en-GB" sz="2000" i="1" dirty="0"/>
              <a:t> </a:t>
            </a:r>
            <a:endParaRPr lang="hu-HU" sz="2000" i="1" dirty="0"/>
          </a:p>
          <a:p>
            <a:r>
              <a:rPr lang="en-GB" sz="2000" i="1" dirty="0"/>
              <a:t>Chem. Educ. Res. </a:t>
            </a:r>
            <a:r>
              <a:rPr lang="en-GB" sz="2000" i="1" dirty="0" err="1"/>
              <a:t>Pract</a:t>
            </a:r>
            <a:r>
              <a:rPr lang="en-GB" sz="2000" i="1" dirty="0"/>
              <a:t>.</a:t>
            </a:r>
            <a:r>
              <a:rPr lang="en-GB" sz="2000" dirty="0"/>
              <a:t>, </a:t>
            </a:r>
            <a:r>
              <a:rPr lang="en-GB" sz="2000" b="1" dirty="0"/>
              <a:t>21</a:t>
            </a:r>
            <a:r>
              <a:rPr lang="en-GB" sz="2000" dirty="0"/>
              <a:t>, 331 – 356.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85741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IV. A 7. osztályos eredmények</a:t>
            </a:r>
          </a:p>
        </p:txBody>
      </p:sp>
    </p:spTree>
    <p:extLst>
      <p:ext uri="{BB962C8B-B14F-4D97-AF65-F5344CB8AC3E}">
        <p14:creationId xmlns:p14="http://schemas.microsoft.com/office/powerpoint/2010/main" val="15600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" y="0"/>
            <a:ext cx="9065145" cy="631065"/>
          </a:xfrm>
        </p:spPr>
        <p:txBody>
          <a:bodyPr>
            <a:noAutofit/>
          </a:bodyPr>
          <a:lstStyle/>
          <a:p>
            <a:r>
              <a:rPr lang="hu-HU" sz="2800" b="1" dirty="0"/>
              <a:t>IV.1. A teljes </a:t>
            </a:r>
            <a:r>
              <a:rPr lang="hu-HU" sz="2800" b="1" dirty="0">
                <a:solidFill>
                  <a:srgbClr val="FF0000"/>
                </a:solidFill>
              </a:rPr>
              <a:t>T1 </a:t>
            </a:r>
            <a:r>
              <a:rPr lang="hu-HU" sz="2800" b="1" dirty="0"/>
              <a:t>teszten elért eredmények </a:t>
            </a:r>
            <a:r>
              <a:rPr lang="hu-HU" sz="2800" b="1" dirty="0">
                <a:solidFill>
                  <a:srgbClr val="FF0000"/>
                </a:solidFill>
              </a:rPr>
              <a:t>7. osztályban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5"/>
            <a:ext cx="9112547" cy="622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paraméterbecslés (</a:t>
            </a:r>
            <a:r>
              <a:rPr lang="hu-HU" sz="2400" i="1" dirty="0" err="1"/>
              <a:t>Parameter</a:t>
            </a:r>
            <a:r>
              <a:rPr lang="hu-HU" sz="2400" i="1" dirty="0"/>
              <a:t> </a:t>
            </a:r>
            <a:r>
              <a:rPr lang="hu-HU" sz="2400" i="1" dirty="0" err="1"/>
              <a:t>Estimates</a:t>
            </a:r>
            <a:r>
              <a:rPr lang="hu-HU" sz="2400" dirty="0"/>
              <a:t>) szerint a T1 teszten elért összes pontszám (T1</a:t>
            </a:r>
            <a:r>
              <a:rPr lang="hu-HU" sz="2400" baseline="-25000" dirty="0"/>
              <a:t>teljes</a:t>
            </a:r>
            <a:r>
              <a:rPr lang="hu-HU" sz="2400" dirty="0"/>
              <a:t>) tekintetében </a:t>
            </a:r>
            <a:r>
              <a:rPr lang="hu-HU" sz="2400" b="1" dirty="0">
                <a:solidFill>
                  <a:srgbClr val="FF0000"/>
                </a:solidFill>
              </a:rPr>
              <a:t>egyik kísérleti csoport eredménye sem különbözik szignifikánsan a kontrollcsoportétól: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hu-HU" sz="2400" dirty="0"/>
              <a:t>p &lt; 0.05</a:t>
            </a:r>
            <a:r>
              <a:rPr lang="hu-H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tekinthető szignifikánsnak (amikor 95%-os a valószínűsége annak, hogy van eltérés a kontrollcsoporthoz képest).</a:t>
            </a:r>
          </a:p>
          <a:p>
            <a:pPr marL="0" indent="0">
              <a:spcBef>
                <a:spcPts val="0"/>
              </a:spcBef>
              <a:buNone/>
            </a:pPr>
            <a:endParaRPr lang="hu-H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sz="2400" dirty="0"/>
              <a:t>**Kovariancia analíziskor (SPSS ANCOVA) a hatás nagyságát jellemzi.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0238C864-67E0-48D7-8F72-5F3270B4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553589"/>
              </p:ext>
            </p:extLst>
          </p:nvPr>
        </p:nvGraphicFramePr>
        <p:xfrm>
          <a:off x="47402" y="1859080"/>
          <a:ext cx="9112547" cy="328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617">
                  <a:extLst>
                    <a:ext uri="{9D8B030D-6E8A-4147-A177-3AD203B41FA5}">
                      <a16:colId xmlns:a16="http://schemas.microsoft.com/office/drawing/2014/main" val="230710582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905104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8830657"/>
                    </a:ext>
                  </a:extLst>
                </a:gridCol>
                <a:gridCol w="2784450">
                  <a:extLst>
                    <a:ext uri="{9D8B030D-6E8A-4147-A177-3AD203B41FA5}">
                      <a16:colId xmlns:a16="http://schemas.microsoft.com/office/drawing/2014/main" val="2077744963"/>
                    </a:ext>
                  </a:extLst>
                </a:gridCol>
              </a:tblGrid>
              <a:tr h="83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Becsült átlag (T1</a:t>
                      </a:r>
                      <a:r>
                        <a:rPr lang="hu-HU" sz="2400" baseline="-25000" dirty="0">
                          <a:effectLst/>
                        </a:rPr>
                        <a:t>teljes</a:t>
                      </a:r>
                      <a:r>
                        <a:rPr lang="hu-HU" sz="2400" dirty="0">
                          <a:effectLst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Az eltérés szignifikanciája*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Éta négyzet (</a:t>
                      </a:r>
                      <a:r>
                        <a:rPr lang="hu-HU" sz="2400" dirty="0" err="1">
                          <a:effectLst/>
                        </a:rPr>
                        <a:t>Partial</a:t>
                      </a:r>
                      <a:r>
                        <a:rPr lang="hu-HU" sz="2400" dirty="0">
                          <a:effectLst/>
                        </a:rPr>
                        <a:t> Eta </a:t>
                      </a:r>
                      <a:r>
                        <a:rPr lang="hu-HU" sz="2400" dirty="0" err="1">
                          <a:effectLst/>
                        </a:rPr>
                        <a:t>Squared</a:t>
                      </a:r>
                      <a:r>
                        <a:rPr lang="hu-HU" sz="2400" dirty="0">
                          <a:effectLst/>
                        </a:rPr>
                        <a:t>, PES) **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86998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csoport (</a:t>
                      </a:r>
                      <a:r>
                        <a:rPr lang="hu-HU" sz="2400" dirty="0">
                          <a:effectLst/>
                        </a:rPr>
                        <a:t>kontroll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37,05%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-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427960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csoport („elméleti”)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40,49%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</a:rPr>
                        <a:t>p = 0.081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0.006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55446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csoport („gyakorlati”)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35,29%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</a:rPr>
                        <a:t>p = 0.371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0.002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96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4507-C2E5-468D-BD62-B38E03A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2203"/>
            <a:ext cx="9071989" cy="876102"/>
          </a:xfrm>
        </p:spPr>
        <p:txBody>
          <a:bodyPr>
            <a:normAutofit/>
          </a:bodyPr>
          <a:lstStyle/>
          <a:p>
            <a:r>
              <a:rPr lang="hu-HU" sz="2800" b="1" dirty="0"/>
              <a:t>IV.2. Az </a:t>
            </a:r>
            <a:r>
              <a:rPr lang="hu-HU" sz="2800" b="1" dirty="0">
                <a:solidFill>
                  <a:srgbClr val="FF0000"/>
                </a:solidFill>
              </a:rPr>
              <a:t>T1 </a:t>
            </a:r>
            <a:r>
              <a:rPr lang="hu-HU" sz="2800" b="1" dirty="0"/>
              <a:t>alteszteken elért eredmények </a:t>
            </a:r>
            <a:r>
              <a:rPr lang="hu-HU" sz="2800" b="1" dirty="0">
                <a:solidFill>
                  <a:srgbClr val="FF0000"/>
                </a:solidFill>
              </a:rPr>
              <a:t>7. osztályban</a:t>
            </a:r>
            <a:endParaRPr lang="hu-HU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43C59-C965-46A7-8B4E-BA43601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0688"/>
            <a:ext cx="9144000" cy="620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Altesztek:</a:t>
            </a:r>
          </a:p>
          <a:p>
            <a:r>
              <a:rPr lang="hu-HU" sz="2400" dirty="0"/>
              <a:t>Alacsonyabb rendű műveletek (ismeret, megértés, alkalmazás)</a:t>
            </a:r>
          </a:p>
          <a:p>
            <a:r>
              <a:rPr lang="hu-HU" sz="2400" dirty="0"/>
              <a:t>Kísérlettervezéses feladatok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A 2. csoport szignifikánsan jobban teljesít a másik két csoportnál az alacsonyabb rendű műveletek alteszten.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A kísérlettervezéses feladatok megoldásának sikerességében nincs a csoportok között szignifikáns különbség.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23E02D6-E458-4560-B900-EDE4CE92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208479"/>
              </p:ext>
            </p:extLst>
          </p:nvPr>
        </p:nvGraphicFramePr>
        <p:xfrm>
          <a:off x="72010" y="1916832"/>
          <a:ext cx="8999979" cy="3204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862">
                  <a:extLst>
                    <a:ext uri="{9D8B030D-6E8A-4147-A177-3AD203B41FA5}">
                      <a16:colId xmlns:a16="http://schemas.microsoft.com/office/drawing/2014/main" val="143058494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192227286"/>
                    </a:ext>
                  </a:extLst>
                </a:gridCol>
                <a:gridCol w="2555773">
                  <a:extLst>
                    <a:ext uri="{9D8B030D-6E8A-4147-A177-3AD203B41FA5}">
                      <a16:colId xmlns:a16="http://schemas.microsoft.com/office/drawing/2014/main" val="309230787"/>
                    </a:ext>
                  </a:extLst>
                </a:gridCol>
              </a:tblGrid>
              <a:tr h="49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Csoport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T1</a:t>
                      </a:r>
                      <a:r>
                        <a:rPr lang="hu-HU" sz="2400" baseline="-25000" dirty="0">
                          <a:effectLst/>
                        </a:rPr>
                        <a:t>Alacsonyabb rendű műveletek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T1</a:t>
                      </a:r>
                      <a:r>
                        <a:rPr lang="hu-HU" sz="2400" baseline="-25000" dirty="0">
                          <a:effectLst/>
                        </a:rPr>
                        <a:t>Kísérlettervezés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19793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1. csoport (kontroll)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42,51%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31,89%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754665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2. csoport („elméleti”)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46,98%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34,46%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102745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3. csoport („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gyakorlati</a:t>
                      </a:r>
                      <a:r>
                        <a:rPr lang="hu-HU" sz="2400" dirty="0">
                          <a:effectLst/>
                        </a:rPr>
                        <a:t>”)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38,92%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32,17%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59257"/>
                  </a:ext>
                </a:extLst>
              </a:tr>
              <a:tr h="1102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p &lt; 0.05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1. csoport – 2. csoport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2. csoport – 3. csoport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0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064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8032FC-6206-4967-8DC1-7DFE55D5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hu-HU" sz="2800" b="1" dirty="0"/>
              <a:t>IV.3. Szignifikáns paraméterhatások (PES) </a:t>
            </a:r>
            <a:r>
              <a:rPr lang="hu-HU" sz="2800" b="1" dirty="0">
                <a:solidFill>
                  <a:srgbClr val="FF0000"/>
                </a:solidFill>
              </a:rPr>
              <a:t>7. osztályban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1F19A1-7F03-449C-8709-C7815EC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394326"/>
          </a:xfrm>
        </p:spPr>
        <p:txBody>
          <a:bodyPr/>
          <a:lstStyle/>
          <a:p>
            <a:r>
              <a:rPr lang="hu-HU" sz="2400" b="1" dirty="0">
                <a:solidFill>
                  <a:srgbClr val="FF0000"/>
                </a:solidFill>
              </a:rPr>
              <a:t>T0</a:t>
            </a:r>
            <a:r>
              <a:rPr lang="hu-HU" sz="2400" dirty="0"/>
              <a:t> teljes teszt és az altesztek: </a:t>
            </a:r>
            <a:r>
              <a:rPr lang="hu-HU" sz="2400" dirty="0">
                <a:solidFill>
                  <a:srgbClr val="7030A0"/>
                </a:solidFill>
              </a:rPr>
              <a:t>anya iskolai végzettsége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teljes teszt és a </a:t>
            </a:r>
            <a:r>
              <a:rPr lang="hu-HU" sz="2400" b="1" dirty="0">
                <a:solidFill>
                  <a:srgbClr val="FF0000"/>
                </a:solidFill>
              </a:rPr>
              <a:t>kísérlettervezés </a:t>
            </a:r>
            <a:r>
              <a:rPr lang="hu-HU" sz="2400" dirty="0"/>
              <a:t>alteszt: </a:t>
            </a:r>
            <a:r>
              <a:rPr lang="hu-HU" sz="2400" dirty="0">
                <a:solidFill>
                  <a:srgbClr val="0070C0"/>
                </a:solidFill>
              </a:rPr>
              <a:t>iskola rangja </a:t>
            </a:r>
            <a:r>
              <a:rPr lang="hu-HU" sz="2400" dirty="0"/>
              <a:t>(a magas rangú iskolákban a tanulók szignifikánsan jobb eredményt értek el a kísérlettervezésben, mint a közepes vagy alacsony rangú iskolákban.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T1</a:t>
            </a:r>
            <a:r>
              <a:rPr lang="hu-HU" sz="2400" dirty="0"/>
              <a:t> teljes teszt és az </a:t>
            </a:r>
            <a:r>
              <a:rPr lang="hu-HU" sz="2400" dirty="0">
                <a:solidFill>
                  <a:srgbClr val="FF0000"/>
                </a:solidFill>
              </a:rPr>
              <a:t>alacsonyabb rendű </a:t>
            </a:r>
            <a:r>
              <a:rPr lang="hu-HU" sz="2400" dirty="0"/>
              <a:t>műveletek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alteszt: fejlesztés típusa  (a 2. csoport szignifikánsan jobb a másik kettőnél).</a:t>
            </a:r>
          </a:p>
          <a:p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E4C4290-DA99-4A89-8A28-DB576A154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505694"/>
              </p:ext>
            </p:extLst>
          </p:nvPr>
        </p:nvGraphicFramePr>
        <p:xfrm>
          <a:off x="35396" y="3149026"/>
          <a:ext cx="8820471" cy="3708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5284872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017943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108478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8546966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3341647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14633180"/>
                    </a:ext>
                  </a:extLst>
                </a:gridCol>
                <a:gridCol w="1043607">
                  <a:extLst>
                    <a:ext uri="{9D8B030D-6E8A-4147-A177-3AD203B41FA5}">
                      <a16:colId xmlns:a16="http://schemas.microsoft.com/office/drawing/2014/main" val="2760288627"/>
                    </a:ext>
                  </a:extLst>
                </a:gridCol>
              </a:tblGrid>
              <a:tr h="654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Teljes teszt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Alacsonyabb rendű műveletek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Kísérlettervezés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4039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Paraméter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T0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T1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T0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T1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66409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Csoport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(fejlesztés típusa)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0,014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0,029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489223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Iskola rangja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 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</a:rPr>
                        <a:t>0,020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</a:rPr>
                        <a:t>0,020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90427"/>
                  </a:ext>
                </a:extLst>
              </a:tr>
              <a:tr h="757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Anya végzettsége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7030A0"/>
                          </a:solidFill>
                          <a:effectLst/>
                        </a:rPr>
                        <a:t>0,087</a:t>
                      </a:r>
                      <a:endParaRPr lang="hu-H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endParaRPr lang="hu-HU" sz="24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7030A0"/>
                          </a:solidFill>
                          <a:effectLst/>
                        </a:rPr>
                        <a:t>0,071</a:t>
                      </a:r>
                      <a:endParaRPr lang="hu-H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7030A0"/>
                          </a:solidFill>
                          <a:effectLst/>
                        </a:rPr>
                        <a:t>0,037</a:t>
                      </a:r>
                      <a:endParaRPr lang="hu-HU" sz="2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74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54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41389"/>
            <a:ext cx="8064499" cy="63106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IV.4. Következtetés és feltételezések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62810"/>
            <a:ext cx="9144000" cy="6295190"/>
          </a:xfrm>
        </p:spPr>
        <p:txBody>
          <a:bodyPr>
            <a:noAutofit/>
          </a:bodyPr>
          <a:lstStyle/>
          <a:p>
            <a:r>
              <a:rPr lang="hu-HU" sz="2400" dirty="0"/>
              <a:t>A 7. osztályban </a:t>
            </a:r>
            <a:r>
              <a:rPr lang="hu-HU" sz="2400" b="1" dirty="0">
                <a:solidFill>
                  <a:srgbClr val="FF0000"/>
                </a:solidFill>
              </a:rPr>
              <a:t>nem sikerült pozitív hatást elérni a kísérlettervező képesség fejlődése tekintetében</a:t>
            </a:r>
          </a:p>
          <a:p>
            <a:pPr lvl="1"/>
            <a:r>
              <a:rPr lang="hu-HU" sz="2400" dirty="0"/>
              <a:t>a 12-13 éves korosztály esetén (         TÁMOP-os kutatás: </a:t>
            </a:r>
          </a:p>
          <a:p>
            <a:pPr marL="457200" lvl="1" indent="0">
              <a:buNone/>
            </a:pPr>
            <a:r>
              <a:rPr lang="hu-HU" sz="2400" dirty="0"/>
              <a:t>	14-15 évesek)</a:t>
            </a:r>
          </a:p>
          <a:p>
            <a:pPr lvl="1"/>
            <a:r>
              <a:rPr lang="hu-HU" sz="2400" dirty="0"/>
              <a:t>1 tanéven át tartó beavatkozás során (       TÁMOP-os kutatás: </a:t>
            </a:r>
          </a:p>
          <a:p>
            <a:pPr marL="457200" lvl="1" indent="0">
              <a:buNone/>
            </a:pPr>
            <a:r>
              <a:rPr lang="hu-HU" sz="2400" dirty="0"/>
              <a:t>	3 tanóra)</a:t>
            </a:r>
          </a:p>
          <a:p>
            <a:r>
              <a:rPr lang="hu-HU" sz="2400" dirty="0"/>
              <a:t>Fejlődéspszichológus: </a:t>
            </a:r>
            <a:r>
              <a:rPr lang="hu-HU" sz="2400" b="1" dirty="0">
                <a:solidFill>
                  <a:srgbClr val="FF0000"/>
                </a:solidFill>
              </a:rPr>
              <a:t>A 12-13 éves tanulók nagy része még a </a:t>
            </a:r>
            <a:r>
              <a:rPr lang="hu-HU" sz="2400" b="1" dirty="0" err="1">
                <a:solidFill>
                  <a:srgbClr val="FF0000"/>
                </a:solidFill>
              </a:rPr>
              <a:t>Piaget</a:t>
            </a:r>
            <a:r>
              <a:rPr lang="hu-HU" sz="2400" b="1" dirty="0">
                <a:solidFill>
                  <a:srgbClr val="FF0000"/>
                </a:solidFill>
              </a:rPr>
              <a:t>-féle konkrét gondolati műveletek fázisában van            nem tudott a 6 kísérlet tervezéséből általánosítani (absztrahálni).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 kísérlettervezést DIREKT MÓDON TANÍTANI KELL!!!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rgbClr val="FF0000"/>
                </a:solidFill>
              </a:rPr>
              <a:t>	</a:t>
            </a:r>
            <a:r>
              <a:rPr lang="hu-HU" sz="2400" dirty="0"/>
              <a:t>Pl. az „Egyszerre csak egy tényezőt változtatunk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/>
              <a:t>	(„</a:t>
            </a:r>
            <a:r>
              <a:rPr lang="hu-HU" sz="2400" i="1" dirty="0" err="1"/>
              <a:t>ceteris</a:t>
            </a:r>
            <a:r>
              <a:rPr lang="hu-HU" sz="2400" i="1" dirty="0"/>
              <a:t> </a:t>
            </a:r>
            <a:r>
              <a:rPr lang="hu-HU" sz="2400" i="1" dirty="0" err="1"/>
              <a:t>paribus</a:t>
            </a:r>
            <a:r>
              <a:rPr lang="hu-HU" sz="2400" dirty="0"/>
              <a:t>”) elv alkalmazását:</a:t>
            </a:r>
          </a:p>
          <a:p>
            <a:pPr marL="1371600" lvl="3" indent="0">
              <a:spcBef>
                <a:spcPts val="600"/>
              </a:spcBef>
              <a:buNone/>
            </a:pPr>
            <a:r>
              <a:rPr lang="hu-HU" sz="2400" dirty="0"/>
              <a:t>2. csoport esetén a </a:t>
            </a:r>
            <a:r>
              <a:rPr lang="hu-HU" sz="2400" dirty="0">
                <a:solidFill>
                  <a:srgbClr val="FF0000"/>
                </a:solidFill>
              </a:rPr>
              <a:t>receptszerű kísérlet </a:t>
            </a:r>
            <a:r>
              <a:rPr lang="hu-HU" sz="2400" b="1" dirty="0">
                <a:solidFill>
                  <a:srgbClr val="FF0000"/>
                </a:solidFill>
              </a:rPr>
              <a:t>UTÁN</a:t>
            </a:r>
          </a:p>
          <a:p>
            <a:pPr marL="1371600" lvl="3" indent="0">
              <a:spcBef>
                <a:spcPts val="600"/>
              </a:spcBef>
              <a:buNone/>
            </a:pPr>
            <a:r>
              <a:rPr lang="hu-HU" sz="2400" dirty="0"/>
              <a:t>3. csoport estén a </a:t>
            </a:r>
            <a:r>
              <a:rPr lang="hu-HU" sz="2400" dirty="0">
                <a:solidFill>
                  <a:srgbClr val="FF0000"/>
                </a:solidFill>
              </a:rPr>
              <a:t>kísérlettervezés </a:t>
            </a:r>
            <a:r>
              <a:rPr lang="hu-HU" sz="2400" b="1" dirty="0">
                <a:solidFill>
                  <a:srgbClr val="FF0000"/>
                </a:solidFill>
              </a:rPr>
              <a:t>ELŐTT.</a:t>
            </a:r>
            <a:endParaRPr lang="hu-HU" sz="2400" dirty="0"/>
          </a:p>
          <a:p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Nyíl: balra-jobbra mutató 4">
            <a:extLst>
              <a:ext uri="{FF2B5EF4-FFF2-40B4-BE49-F238E27FC236}">
                <a16:creationId xmlns:a16="http://schemas.microsoft.com/office/drawing/2014/main" id="{E9A85199-9875-401C-A32A-B32AAE206761}"/>
              </a:ext>
            </a:extLst>
          </p:cNvPr>
          <p:cNvSpPr/>
          <p:nvPr/>
        </p:nvSpPr>
        <p:spPr>
          <a:xfrm>
            <a:off x="4860032" y="1484784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Nyíl: balra-jobbra mutató 5">
            <a:extLst>
              <a:ext uri="{FF2B5EF4-FFF2-40B4-BE49-F238E27FC236}">
                <a16:creationId xmlns:a16="http://schemas.microsoft.com/office/drawing/2014/main" id="{F211079C-07E1-49F7-8F0F-DDF35F3FF3BE}"/>
              </a:ext>
            </a:extLst>
          </p:cNvPr>
          <p:cNvSpPr/>
          <p:nvPr/>
        </p:nvSpPr>
        <p:spPr>
          <a:xfrm>
            <a:off x="5580112" y="2348880"/>
            <a:ext cx="367748" cy="18884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E38E7CD9-4F9E-42B4-BA7B-072EE670BD8F}"/>
              </a:ext>
            </a:extLst>
          </p:cNvPr>
          <p:cNvSpPr/>
          <p:nvPr/>
        </p:nvSpPr>
        <p:spPr>
          <a:xfrm>
            <a:off x="6444208" y="3589960"/>
            <a:ext cx="648072" cy="240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lefelé mutató 7">
            <a:extLst>
              <a:ext uri="{FF2B5EF4-FFF2-40B4-BE49-F238E27FC236}">
                <a16:creationId xmlns:a16="http://schemas.microsoft.com/office/drawing/2014/main" id="{8C0D4BE0-F194-47B0-B938-CBCDD619818E}"/>
              </a:ext>
            </a:extLst>
          </p:cNvPr>
          <p:cNvSpPr/>
          <p:nvPr/>
        </p:nvSpPr>
        <p:spPr>
          <a:xfrm>
            <a:off x="3131840" y="4221088"/>
            <a:ext cx="360040" cy="631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91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FF0000"/>
                </a:solidFill>
              </a:rPr>
              <a:t>V. A módosított kutatási modell </a:t>
            </a:r>
            <a:br>
              <a:rPr lang="hu-HU" sz="4000" dirty="0">
                <a:solidFill>
                  <a:srgbClr val="FF0000"/>
                </a:solidFill>
              </a:rPr>
            </a:br>
            <a:r>
              <a:rPr lang="hu-HU" sz="4000" dirty="0">
                <a:solidFill>
                  <a:srgbClr val="FF0000"/>
                </a:solidFill>
              </a:rPr>
              <a:t>és eddigi eredményei</a:t>
            </a:r>
          </a:p>
        </p:txBody>
      </p:sp>
    </p:spTree>
    <p:extLst>
      <p:ext uri="{BB962C8B-B14F-4D97-AF65-F5344CB8AC3E}">
        <p14:creationId xmlns:p14="http://schemas.microsoft.com/office/powerpoint/2010/main" val="265057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0066" y="-166241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FF0000"/>
                </a:solidFill>
              </a:rPr>
              <a:t>Tartalom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7598" y="787785"/>
            <a:ext cx="9024927" cy="3357634"/>
          </a:xfrm>
        </p:spPr>
        <p:txBody>
          <a:bodyPr>
            <a:normAutofit lnSpcReduction="10000"/>
          </a:bodyPr>
          <a:lstStyle/>
          <a:p>
            <a:pPr marL="571500" indent="-571500">
              <a:buAutoNum type="romanUcPeriod"/>
            </a:pPr>
            <a:r>
              <a:rPr lang="hu-HU" dirty="0"/>
              <a:t>Előzmények és kutatási kérdések</a:t>
            </a:r>
          </a:p>
          <a:p>
            <a:pPr marL="571500" indent="-571500">
              <a:buAutoNum type="romanUcPeriod"/>
            </a:pPr>
            <a:r>
              <a:rPr lang="hu-HU" dirty="0"/>
              <a:t>A kutatás keretei</a:t>
            </a:r>
          </a:p>
          <a:p>
            <a:pPr marL="571500" indent="-571500">
              <a:buAutoNum type="romanUcPeriod"/>
            </a:pPr>
            <a:r>
              <a:rPr lang="hu-HU" dirty="0"/>
              <a:t>Az eredmények értékelésének módszerei</a:t>
            </a:r>
          </a:p>
          <a:p>
            <a:pPr marL="0" indent="0">
              <a:buNone/>
            </a:pPr>
            <a:r>
              <a:rPr lang="hu-HU" dirty="0"/>
              <a:t>IV. A 7. osztályos eredmények</a:t>
            </a:r>
          </a:p>
          <a:p>
            <a:pPr marL="0" indent="0">
              <a:buNone/>
            </a:pPr>
            <a:r>
              <a:rPr lang="hu-HU" dirty="0"/>
              <a:t>V. Módosított kutatási modell és eddigi eredményei</a:t>
            </a:r>
          </a:p>
          <a:p>
            <a:pPr marL="0" indent="0">
              <a:buNone/>
            </a:pPr>
            <a:r>
              <a:rPr lang="hu-HU" dirty="0"/>
              <a:t>VI. Az eddigi eredmények kontextusba helyezése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30" y="3962042"/>
            <a:ext cx="5148369" cy="289595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40" y="3956445"/>
            <a:ext cx="4499992" cy="31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magyarázat a kísérletek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5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</a:t>
            </a:r>
            <a:endParaRPr lang="en-GB" sz="1500" b="1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statisztikai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cxnSpLocks/>
            <a:stCxn id="9" idx="3"/>
          </p:cNvCxnSpPr>
          <p:nvPr/>
        </p:nvCxnSpPr>
        <p:spPr>
          <a:xfrm>
            <a:off x="2278877" y="4669575"/>
            <a:ext cx="312445" cy="189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437321" y="77925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+mj-lt"/>
              </a:rPr>
              <a:t>V.2. Kutatási modell a </a:t>
            </a:r>
            <a:r>
              <a:rPr lang="hu-HU" sz="2800" b="1" dirty="0">
                <a:solidFill>
                  <a:srgbClr val="FF0000"/>
                </a:solidFill>
                <a:latin typeface="+mj-lt"/>
              </a:rPr>
              <a:t>2017/2018. </a:t>
            </a:r>
            <a:r>
              <a:rPr lang="hu-HU" sz="2800" b="1" dirty="0">
                <a:latin typeface="+mj-lt"/>
              </a:rPr>
              <a:t>tanévtől</a:t>
            </a:r>
            <a:endParaRPr lang="hu-HU" sz="2400" b="1" dirty="0">
              <a:solidFill>
                <a:srgbClr val="1B5C93"/>
              </a:solidFill>
              <a:latin typeface="+mj-lt"/>
            </a:endParaRP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magyarázat a kísérletek </a:t>
            </a:r>
            <a:r>
              <a:rPr lang="hu-HU" sz="1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előtt</a:t>
            </a:r>
            <a:r>
              <a:rPr lang="hu-HU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kísérlettervezés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8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631065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/>
              <a:t>V.3. A teljes </a:t>
            </a:r>
            <a:r>
              <a:rPr lang="hu-HU" sz="2800" b="1" dirty="0">
                <a:solidFill>
                  <a:srgbClr val="FF0000"/>
                </a:solidFill>
              </a:rPr>
              <a:t>T2</a:t>
            </a:r>
            <a:r>
              <a:rPr lang="hu-HU" sz="2800" b="1" dirty="0"/>
              <a:t> teszten elért eredmények </a:t>
            </a:r>
            <a:r>
              <a:rPr lang="hu-HU" sz="2800" b="1" dirty="0">
                <a:solidFill>
                  <a:srgbClr val="FF0000"/>
                </a:solidFill>
              </a:rPr>
              <a:t>8. osztályban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6" y="980728"/>
            <a:ext cx="9112547" cy="622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T2 teszten elért összes pontszám (T2</a:t>
            </a:r>
            <a:r>
              <a:rPr lang="hu-HU" sz="2400" baseline="-25000" dirty="0"/>
              <a:t>teljes</a:t>
            </a:r>
            <a:r>
              <a:rPr lang="hu-HU" sz="2400" dirty="0"/>
              <a:t>) tekintetében </a:t>
            </a:r>
            <a:r>
              <a:rPr lang="hu-HU" sz="2400" b="1" dirty="0">
                <a:solidFill>
                  <a:srgbClr val="00B050"/>
                </a:solidFill>
              </a:rPr>
              <a:t>mindkét kísérleti csoport (2. és 3.) szignifikánsan jobb eredményt ért el a kontrollcsoportnál), </a:t>
            </a:r>
            <a:r>
              <a:rPr lang="hu-HU" sz="2400" b="1" dirty="0">
                <a:solidFill>
                  <a:srgbClr val="0070C0"/>
                </a:solidFill>
              </a:rPr>
              <a:t>de a két kísérleti csoport között nincs szignifikáns különbség:</a:t>
            </a:r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0238C864-67E0-48D7-8F72-5F3270B4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32999"/>
              </p:ext>
            </p:extLst>
          </p:nvPr>
        </p:nvGraphicFramePr>
        <p:xfrm>
          <a:off x="66020" y="2719582"/>
          <a:ext cx="9112547" cy="328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617">
                  <a:extLst>
                    <a:ext uri="{9D8B030D-6E8A-4147-A177-3AD203B41FA5}">
                      <a16:colId xmlns:a16="http://schemas.microsoft.com/office/drawing/2014/main" val="230710582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905104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8830657"/>
                    </a:ext>
                  </a:extLst>
                </a:gridCol>
                <a:gridCol w="2784450">
                  <a:extLst>
                    <a:ext uri="{9D8B030D-6E8A-4147-A177-3AD203B41FA5}">
                      <a16:colId xmlns:a16="http://schemas.microsoft.com/office/drawing/2014/main" val="2077744963"/>
                    </a:ext>
                  </a:extLst>
                </a:gridCol>
              </a:tblGrid>
              <a:tr h="83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Becsült átlag (T2</a:t>
                      </a:r>
                      <a:r>
                        <a:rPr lang="hu-HU" sz="2400" baseline="-25000" dirty="0">
                          <a:effectLst/>
                        </a:rPr>
                        <a:t>teljes</a:t>
                      </a:r>
                      <a:r>
                        <a:rPr lang="hu-HU" sz="2400" dirty="0">
                          <a:effectLst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Az eltérés szignifikanciája*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Éta négyzet (</a:t>
                      </a:r>
                      <a:r>
                        <a:rPr lang="hu-HU" sz="2400" dirty="0" err="1">
                          <a:effectLst/>
                        </a:rPr>
                        <a:t>Partial</a:t>
                      </a:r>
                      <a:r>
                        <a:rPr lang="hu-HU" sz="2400" dirty="0">
                          <a:effectLst/>
                        </a:rPr>
                        <a:t> Eta </a:t>
                      </a:r>
                      <a:r>
                        <a:rPr lang="hu-HU" sz="2400" dirty="0" err="1">
                          <a:effectLst/>
                        </a:rPr>
                        <a:t>Squared</a:t>
                      </a:r>
                      <a:r>
                        <a:rPr lang="hu-HU" sz="2400" dirty="0">
                          <a:effectLst/>
                        </a:rPr>
                        <a:t>, PES) **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86998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csoport (</a:t>
                      </a:r>
                      <a:r>
                        <a:rPr lang="hu-HU" sz="2400" dirty="0">
                          <a:effectLst/>
                        </a:rPr>
                        <a:t>kontroll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26,02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-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427960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csoport („elméleti”)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0070C0"/>
                          </a:solidFill>
                          <a:effectLst/>
                        </a:rPr>
                        <a:t>40,40%</a:t>
                      </a:r>
                      <a:endParaRPr lang="hu-HU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</a:rPr>
                        <a:t>p = 0,000</a:t>
                      </a:r>
                      <a:endParaRPr lang="hu-H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0,086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55446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csoport („gyakorlati”)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0070C0"/>
                          </a:solidFill>
                          <a:effectLst/>
                        </a:rPr>
                        <a:t>36,44%</a:t>
                      </a:r>
                      <a:endParaRPr lang="hu-HU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</a:rPr>
                        <a:t>p = 0,000</a:t>
                      </a:r>
                      <a:endParaRPr lang="hu-H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0,047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45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4507-C2E5-468D-BD62-B38E03A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0" y="-42203"/>
            <a:ext cx="8970584" cy="876102"/>
          </a:xfrm>
        </p:spPr>
        <p:txBody>
          <a:bodyPr>
            <a:normAutofit/>
          </a:bodyPr>
          <a:lstStyle/>
          <a:p>
            <a:r>
              <a:rPr lang="hu-HU" sz="2800" b="1" dirty="0"/>
              <a:t>V.4. Az alteszteken elért eredmények </a:t>
            </a:r>
            <a:r>
              <a:rPr lang="hu-HU" sz="2800" b="1" dirty="0">
                <a:solidFill>
                  <a:srgbClr val="FF0000"/>
                </a:solidFill>
              </a:rPr>
              <a:t>8. osztályban</a:t>
            </a:r>
            <a:endParaRPr lang="hu-HU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43C59-C965-46A7-8B4E-BA43601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0688"/>
            <a:ext cx="9144000" cy="620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Altesztek:</a:t>
            </a:r>
          </a:p>
          <a:p>
            <a:r>
              <a:rPr lang="hu-HU" sz="2400" dirty="0"/>
              <a:t>Alacsonyabb rendű műveletek (ismeret, megértés, alkalmazás)</a:t>
            </a:r>
          </a:p>
          <a:p>
            <a:r>
              <a:rPr lang="hu-HU" sz="2400" dirty="0"/>
              <a:t>Kísérlettervezéses feladatok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endParaRPr lang="hu-HU" sz="2400" b="1" dirty="0">
              <a:solidFill>
                <a:srgbClr val="FF0000"/>
              </a:solidFill>
            </a:endParaRPr>
          </a:p>
          <a:p>
            <a:r>
              <a:rPr lang="hu-HU" sz="2400" b="1" dirty="0">
                <a:solidFill>
                  <a:srgbClr val="00B050"/>
                </a:solidFill>
              </a:rPr>
              <a:t>Mindkét kísérleti csoport (2. és 3.) szignifikánsan jobban teljesít mindkét alteszten a kontroll csoportnál.</a:t>
            </a:r>
          </a:p>
          <a:p>
            <a:r>
              <a:rPr lang="hu-HU" sz="2400" dirty="0">
                <a:highlight>
                  <a:srgbClr val="FFFF00"/>
                </a:highlight>
              </a:rPr>
              <a:t>A 2. csoport a kísérlettervezésben szignifikánsan jobb a 3. csoportnál.</a:t>
            </a:r>
            <a:endParaRPr lang="hu-HU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23E02D6-E458-4560-B900-EDE4CE92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45405"/>
              </p:ext>
            </p:extLst>
          </p:nvPr>
        </p:nvGraphicFramePr>
        <p:xfrm>
          <a:off x="72010" y="1916832"/>
          <a:ext cx="8999979" cy="34863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9830">
                  <a:extLst>
                    <a:ext uri="{9D8B030D-6E8A-4147-A177-3AD203B41FA5}">
                      <a16:colId xmlns:a16="http://schemas.microsoft.com/office/drawing/2014/main" val="143058494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192227286"/>
                    </a:ext>
                  </a:extLst>
                </a:gridCol>
                <a:gridCol w="2915813">
                  <a:extLst>
                    <a:ext uri="{9D8B030D-6E8A-4147-A177-3AD203B41FA5}">
                      <a16:colId xmlns:a16="http://schemas.microsoft.com/office/drawing/2014/main" val="309230787"/>
                    </a:ext>
                  </a:extLst>
                </a:gridCol>
              </a:tblGrid>
              <a:tr h="498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Csoport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T2</a:t>
                      </a:r>
                      <a:r>
                        <a:rPr lang="hu-HU" sz="2400" baseline="-25000" dirty="0">
                          <a:effectLst/>
                        </a:rPr>
                        <a:t>Alacsonyabb rendű műveletek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T2</a:t>
                      </a:r>
                      <a:r>
                        <a:rPr lang="hu-HU" sz="2400" baseline="-25000" dirty="0">
                          <a:effectLst/>
                        </a:rPr>
                        <a:t>Kísérlettervezés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19793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1. csoport (kontroll)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32,18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19,86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754665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2. csoport („elméleti”)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44,91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35,90</a:t>
                      </a: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%</a:t>
                      </a:r>
                      <a:endParaRPr lang="hu-HU" sz="2400" b="1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102745"/>
                  </a:ext>
                </a:extLst>
              </a:tr>
              <a:tr h="53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3. csoport („gyakorlati”)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41,76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31,13</a:t>
                      </a:r>
                      <a:r>
                        <a:rPr lang="hu-HU" sz="2400" b="1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%</a:t>
                      </a:r>
                      <a:endParaRPr lang="hu-HU" sz="2400" b="1" dirty="0">
                        <a:solidFill>
                          <a:srgbClr val="00B05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59257"/>
                  </a:ext>
                </a:extLst>
              </a:tr>
              <a:tr h="1102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p &lt; 0.05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1. csoport – 2. csoport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1. csoport – 3. csoport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rgbClr val="00B050"/>
                          </a:solidFill>
                          <a:effectLst/>
                        </a:rPr>
                        <a:t>1. csoport – 2. csoport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rgbClr val="00B050"/>
                          </a:solidFill>
                          <a:effectLst/>
                        </a:rPr>
                        <a:t>1. csoport – 3. csopo</a:t>
                      </a: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</a:rPr>
                        <a:t>rt</a:t>
                      </a:r>
                      <a:endParaRPr lang="hu-HU" sz="2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0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123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" y="0"/>
            <a:ext cx="9065145" cy="631065"/>
          </a:xfrm>
        </p:spPr>
        <p:txBody>
          <a:bodyPr>
            <a:noAutofit/>
          </a:bodyPr>
          <a:lstStyle/>
          <a:p>
            <a:r>
              <a:rPr lang="hu-HU" sz="2800" b="1" dirty="0"/>
              <a:t>V.5. A teljes teszten elért eredmények </a:t>
            </a:r>
            <a:r>
              <a:rPr lang="hu-HU" sz="2800" b="1" dirty="0">
                <a:solidFill>
                  <a:srgbClr val="FF0000"/>
                </a:solidFill>
              </a:rPr>
              <a:t>9. osztályban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6" y="1166996"/>
            <a:ext cx="9112547" cy="62269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 T3 teszten elért összes pontszám (T3</a:t>
            </a:r>
            <a:r>
              <a:rPr lang="hu-HU" sz="2400" baseline="-25000" dirty="0"/>
              <a:t>teljes</a:t>
            </a:r>
            <a:r>
              <a:rPr lang="hu-HU" sz="2400" dirty="0"/>
              <a:t>) tekintetében </a:t>
            </a:r>
            <a:r>
              <a:rPr lang="hu-HU" sz="2400" b="1" dirty="0">
                <a:solidFill>
                  <a:srgbClr val="FF0000"/>
                </a:solidFill>
              </a:rPr>
              <a:t>nem volt szignifikáns különbség a három csoport kísérleti teljesíténye között: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0238C864-67E0-48D7-8F72-5F3270B41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4705"/>
              </p:ext>
            </p:extLst>
          </p:nvPr>
        </p:nvGraphicFramePr>
        <p:xfrm>
          <a:off x="15726" y="2636912"/>
          <a:ext cx="9112547" cy="32871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7617">
                  <a:extLst>
                    <a:ext uri="{9D8B030D-6E8A-4147-A177-3AD203B41FA5}">
                      <a16:colId xmlns:a16="http://schemas.microsoft.com/office/drawing/2014/main" val="230710582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9051040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28830657"/>
                    </a:ext>
                  </a:extLst>
                </a:gridCol>
                <a:gridCol w="2784450">
                  <a:extLst>
                    <a:ext uri="{9D8B030D-6E8A-4147-A177-3AD203B41FA5}">
                      <a16:colId xmlns:a16="http://schemas.microsoft.com/office/drawing/2014/main" val="2077744963"/>
                    </a:ext>
                  </a:extLst>
                </a:gridCol>
              </a:tblGrid>
              <a:tr h="83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Becsült átlag (T3</a:t>
                      </a:r>
                      <a:r>
                        <a:rPr lang="hu-HU" sz="2400" baseline="-25000" dirty="0">
                          <a:effectLst/>
                        </a:rPr>
                        <a:t>teljes</a:t>
                      </a:r>
                      <a:r>
                        <a:rPr lang="hu-HU" sz="2400" dirty="0">
                          <a:effectLst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Az eltérés szignifikanciája*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Éta négyzet (</a:t>
                      </a:r>
                      <a:r>
                        <a:rPr lang="hu-HU" sz="2400" dirty="0" err="1">
                          <a:effectLst/>
                        </a:rPr>
                        <a:t>Partial</a:t>
                      </a:r>
                      <a:r>
                        <a:rPr lang="hu-HU" sz="2400" dirty="0">
                          <a:effectLst/>
                        </a:rPr>
                        <a:t> Eta </a:t>
                      </a:r>
                      <a:r>
                        <a:rPr lang="hu-HU" sz="2400" dirty="0" err="1">
                          <a:effectLst/>
                        </a:rPr>
                        <a:t>Squared</a:t>
                      </a:r>
                      <a:r>
                        <a:rPr lang="hu-HU" sz="2400" dirty="0">
                          <a:effectLst/>
                        </a:rPr>
                        <a:t>, PES) **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86998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csoport (</a:t>
                      </a:r>
                      <a:r>
                        <a:rPr lang="hu-HU" sz="2400" dirty="0">
                          <a:effectLst/>
                        </a:rPr>
                        <a:t>kontroll</a:t>
                      </a: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36,26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-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-</a:t>
                      </a:r>
                      <a:endParaRPr lang="hu-H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7427960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csoport („elméleti”)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31,97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</a:rPr>
                        <a:t>p = </a:t>
                      </a:r>
                      <a:r>
                        <a:rPr lang="hu-H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0,051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(-)0,012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554462"/>
                  </a:ext>
                </a:extLst>
              </a:tr>
              <a:tr h="816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csoport („gyakorlati”)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36,24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</a:rPr>
                        <a:t>p = </a:t>
                      </a:r>
                      <a:r>
                        <a:rPr lang="hu-H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0,993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0,000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6231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33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EA4507-C2E5-468D-BD62-B38E03A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0" y="-42203"/>
            <a:ext cx="8970583" cy="876102"/>
          </a:xfrm>
        </p:spPr>
        <p:txBody>
          <a:bodyPr>
            <a:normAutofit/>
          </a:bodyPr>
          <a:lstStyle/>
          <a:p>
            <a:r>
              <a:rPr lang="hu-HU" sz="2800" b="1" dirty="0"/>
              <a:t>V.6. Az alteszteken elért eredmények </a:t>
            </a:r>
            <a:r>
              <a:rPr lang="hu-HU" sz="2800" b="1" dirty="0">
                <a:solidFill>
                  <a:srgbClr val="FF0000"/>
                </a:solidFill>
              </a:rPr>
              <a:t>9. osztályban</a:t>
            </a:r>
            <a:endParaRPr lang="hu-HU" sz="28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3943C59-C965-46A7-8B4E-BA436013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06" y="650688"/>
            <a:ext cx="9042594" cy="620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/>
              <a:t>Altesztek:</a:t>
            </a:r>
          </a:p>
          <a:p>
            <a:r>
              <a:rPr lang="hu-HU" sz="2400" dirty="0"/>
              <a:t>Alacsonyabb rendű műveletek (ismeret, megértés, alkalmazás)</a:t>
            </a:r>
          </a:p>
          <a:p>
            <a:r>
              <a:rPr lang="hu-HU" sz="2400" dirty="0"/>
              <a:t>Kísérlettervezéses feladatok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r>
              <a:rPr lang="hu-HU" sz="2400" dirty="0"/>
              <a:t>Nincs szignifikáns különbség a három csoport teljesítménye között az alacsonyabb rendű műveletek alteszten.</a:t>
            </a:r>
          </a:p>
          <a:p>
            <a:r>
              <a:rPr lang="hu-HU" sz="2400" b="1" dirty="0">
                <a:solidFill>
                  <a:srgbClr val="FF0000"/>
                </a:solidFill>
              </a:rPr>
              <a:t>A kísérlettervezéses feladatok megoldásában a 2. csoport szignifikánsan gyengébb a másik két csoportnál.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C23E02D6-E458-4560-B900-EDE4CE924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36751"/>
              </p:ext>
            </p:extLst>
          </p:nvPr>
        </p:nvGraphicFramePr>
        <p:xfrm>
          <a:off x="50703" y="1890295"/>
          <a:ext cx="9042593" cy="3077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129">
                  <a:extLst>
                    <a:ext uri="{9D8B030D-6E8A-4147-A177-3AD203B41FA5}">
                      <a16:colId xmlns:a16="http://schemas.microsoft.com/office/drawing/2014/main" val="1430584943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3192227286"/>
                    </a:ext>
                  </a:extLst>
                </a:gridCol>
                <a:gridCol w="3009128">
                  <a:extLst>
                    <a:ext uri="{9D8B030D-6E8A-4147-A177-3AD203B41FA5}">
                      <a16:colId xmlns:a16="http://schemas.microsoft.com/office/drawing/2014/main" val="309230787"/>
                    </a:ext>
                  </a:extLst>
                </a:gridCol>
              </a:tblGrid>
              <a:tr h="42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Csoport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T3</a:t>
                      </a:r>
                      <a:r>
                        <a:rPr lang="hu-HU" sz="2400" baseline="-25000" dirty="0">
                          <a:effectLst/>
                        </a:rPr>
                        <a:t>Alacsonyabb rendű műveletek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T3</a:t>
                      </a:r>
                      <a:r>
                        <a:rPr lang="hu-HU" sz="2400" baseline="-25000" dirty="0">
                          <a:effectLst/>
                        </a:rPr>
                        <a:t>Kísérlettervezés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19793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1. csoport (kontroll)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35,78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36,77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754665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2. csoport („elméleti”)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36,39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27,78</a:t>
                      </a:r>
                      <a:r>
                        <a:rPr lang="hu-HU" sz="2400" b="1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hu-HU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9102745"/>
                  </a:ext>
                </a:extLst>
              </a:tr>
              <a:tr h="69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3. csoport („gyakorlati”)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39,10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35,54</a:t>
                      </a:r>
                      <a:r>
                        <a:rPr lang="hu-HU" sz="2400" dirty="0">
                          <a:effectLst/>
                        </a:rPr>
                        <a:t>%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859257"/>
                  </a:ext>
                </a:extLst>
              </a:tr>
              <a:tr h="9334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p &lt; 0.05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rgbClr val="FF0000"/>
                          </a:solidFill>
                          <a:effectLst/>
                        </a:rPr>
                        <a:t>1. csoport – 2. csoport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rgbClr val="FF0000"/>
                          </a:solidFill>
                          <a:effectLst/>
                        </a:rPr>
                        <a:t>2. csoport – 3. csopo</a:t>
                      </a:r>
                      <a:r>
                        <a:rPr lang="hu-HU" sz="2400" dirty="0">
                          <a:solidFill>
                            <a:srgbClr val="FF0000"/>
                          </a:solidFill>
                          <a:effectLst/>
                        </a:rPr>
                        <a:t>rt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096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03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8032FC-6206-4967-8DC1-7DFE55D5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96" y="0"/>
            <a:ext cx="9108604" cy="731837"/>
          </a:xfrm>
        </p:spPr>
        <p:txBody>
          <a:bodyPr>
            <a:normAutofit/>
          </a:bodyPr>
          <a:lstStyle/>
          <a:p>
            <a:r>
              <a:rPr lang="hu-HU" sz="2800" b="1" dirty="0"/>
              <a:t>V.7. Szignifikáns paraméterhatások (PES) </a:t>
            </a:r>
            <a:r>
              <a:rPr lang="hu-HU" sz="2800" b="1" dirty="0">
                <a:solidFill>
                  <a:srgbClr val="FF0000"/>
                </a:solidFill>
              </a:rPr>
              <a:t>8. és 9. osztályban</a:t>
            </a:r>
            <a:endParaRPr lang="hu-HU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1F19A1-7F03-449C-8709-C7815EC6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39432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>
                <a:solidFill>
                  <a:srgbClr val="0070C0"/>
                </a:solidFill>
                <a:highlight>
                  <a:srgbClr val="FFFF00"/>
                </a:highlight>
              </a:rPr>
              <a:t>Az iskola rangjának általában nagyobb hatása volt az eredményekre a fejlesztésnél.</a:t>
            </a:r>
          </a:p>
          <a:p>
            <a:pPr marL="0" indent="0">
              <a:buNone/>
            </a:pPr>
            <a:r>
              <a:rPr lang="hu-HU" sz="2400" dirty="0"/>
              <a:t>A 2. csoport a </a:t>
            </a:r>
            <a:r>
              <a:rPr lang="hu-HU" sz="2400" dirty="0">
                <a:solidFill>
                  <a:srgbClr val="00B050"/>
                </a:solidFill>
              </a:rPr>
              <a:t>T2 teszten jobb</a:t>
            </a:r>
            <a:r>
              <a:rPr lang="hu-HU" sz="2400" dirty="0"/>
              <a:t>, a </a:t>
            </a:r>
            <a:r>
              <a:rPr lang="hu-HU" sz="2400" dirty="0">
                <a:solidFill>
                  <a:srgbClr val="FF0000"/>
                </a:solidFill>
              </a:rPr>
              <a:t>T3 teszten gyengébb </a:t>
            </a:r>
            <a:r>
              <a:rPr lang="hu-HU" sz="2400" dirty="0"/>
              <a:t>a másik kettőnél a kísérlettervezésben.</a:t>
            </a:r>
          </a:p>
          <a:p>
            <a:endParaRPr lang="hu-HU" sz="2400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2E4C4290-DA99-4A89-8A28-DB576A154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455949"/>
              </p:ext>
            </p:extLst>
          </p:nvPr>
        </p:nvGraphicFramePr>
        <p:xfrm>
          <a:off x="35396" y="2132856"/>
          <a:ext cx="9143999" cy="5080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4125">
                  <a:extLst>
                    <a:ext uri="{9D8B030D-6E8A-4147-A177-3AD203B41FA5}">
                      <a16:colId xmlns:a16="http://schemas.microsoft.com/office/drawing/2014/main" val="1528487266"/>
                    </a:ext>
                  </a:extLst>
                </a:gridCol>
                <a:gridCol w="1194387">
                  <a:extLst>
                    <a:ext uri="{9D8B030D-6E8A-4147-A177-3AD203B41FA5}">
                      <a16:colId xmlns:a16="http://schemas.microsoft.com/office/drawing/2014/main" val="2601794309"/>
                    </a:ext>
                  </a:extLst>
                </a:gridCol>
                <a:gridCol w="1119738">
                  <a:extLst>
                    <a:ext uri="{9D8B030D-6E8A-4147-A177-3AD203B41FA5}">
                      <a16:colId xmlns:a16="http://schemas.microsoft.com/office/drawing/2014/main" val="3410847848"/>
                    </a:ext>
                  </a:extLst>
                </a:gridCol>
                <a:gridCol w="1119738">
                  <a:extLst>
                    <a:ext uri="{9D8B030D-6E8A-4147-A177-3AD203B41FA5}">
                      <a16:colId xmlns:a16="http://schemas.microsoft.com/office/drawing/2014/main" val="2854696607"/>
                    </a:ext>
                  </a:extLst>
                </a:gridCol>
                <a:gridCol w="1194387">
                  <a:extLst>
                    <a:ext uri="{9D8B030D-6E8A-4147-A177-3AD203B41FA5}">
                      <a16:colId xmlns:a16="http://schemas.microsoft.com/office/drawing/2014/main" val="3033416473"/>
                    </a:ext>
                  </a:extLst>
                </a:gridCol>
                <a:gridCol w="1119738">
                  <a:extLst>
                    <a:ext uri="{9D8B030D-6E8A-4147-A177-3AD203B41FA5}">
                      <a16:colId xmlns:a16="http://schemas.microsoft.com/office/drawing/2014/main" val="414633180"/>
                    </a:ext>
                  </a:extLst>
                </a:gridCol>
                <a:gridCol w="1081886">
                  <a:extLst>
                    <a:ext uri="{9D8B030D-6E8A-4147-A177-3AD203B41FA5}">
                      <a16:colId xmlns:a16="http://schemas.microsoft.com/office/drawing/2014/main" val="2760288627"/>
                    </a:ext>
                  </a:extLst>
                </a:gridCol>
              </a:tblGrid>
              <a:tr h="6755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Teljes teszt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Alacsonyabb rendű műveletek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aseline="0" dirty="0">
                          <a:effectLst/>
                        </a:rPr>
                        <a:t>Kísérlettervezés alteszt</a:t>
                      </a:r>
                      <a:endParaRPr lang="hu-HU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540393"/>
                  </a:ext>
                </a:extLst>
              </a:tr>
              <a:tr h="733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Paraméter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T3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T3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T2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T3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666409"/>
                  </a:ext>
                </a:extLst>
              </a:tr>
              <a:tr h="73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Csoport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(fejlesztés típusa)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r>
                        <a:rPr lang="hu-HU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0,091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0,016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0,063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0,068</a:t>
                      </a:r>
                      <a:endParaRPr lang="hu-HU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0,033</a:t>
                      </a:r>
                      <a:endParaRPr lang="hu-H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489223"/>
                  </a:ext>
                </a:extLst>
              </a:tr>
              <a:tr h="73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Iskola rangja</a:t>
                      </a:r>
                      <a:endParaRPr lang="hu-HU" sz="20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hu-HU" sz="240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0,118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0,038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hu-HU" sz="240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0,122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hu-HU" sz="240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0,039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hu-HU" sz="2400" b="1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0,061</a:t>
                      </a:r>
                      <a:endParaRPr lang="hu-HU" sz="2400" b="1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rgbClr val="0070C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0.067</a:t>
                      </a:r>
                      <a:endParaRPr lang="hu-HU" sz="2400" dirty="0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90427"/>
                  </a:ext>
                </a:extLst>
              </a:tr>
              <a:tr h="73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Előzetes tudás (előző teszt)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 </a:t>
                      </a:r>
                      <a:r>
                        <a:rPr lang="hu-H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0,200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 </a:t>
                      </a:r>
                      <a:r>
                        <a:rPr lang="hu-H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0,107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b="1" dirty="0">
                          <a:effectLst/>
                        </a:rPr>
                        <a:t> </a:t>
                      </a:r>
                      <a:r>
                        <a:rPr lang="hu-HU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0,055</a:t>
                      </a:r>
                      <a:endParaRPr lang="hu-H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7748845"/>
                  </a:ext>
                </a:extLst>
              </a:tr>
              <a:tr h="73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Kémia jegy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0,013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9125114"/>
                  </a:ext>
                </a:extLst>
              </a:tr>
              <a:tr h="73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Kémia szeretete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0,019</a:t>
                      </a:r>
                      <a:endParaRPr lang="hu-H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7635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50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VI. Az eddigi eredmények és kontextusba helyezésük</a:t>
            </a:r>
          </a:p>
        </p:txBody>
      </p:sp>
    </p:spTree>
    <p:extLst>
      <p:ext uri="{BB962C8B-B14F-4D97-AF65-F5344CB8AC3E}">
        <p14:creationId xmlns:p14="http://schemas.microsoft.com/office/powerpoint/2010/main" val="66090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634082"/>
          </a:xfrm>
        </p:spPr>
        <p:txBody>
          <a:bodyPr>
            <a:normAutofit/>
          </a:bodyPr>
          <a:lstStyle/>
          <a:p>
            <a:r>
              <a:rPr lang="hu-HU" sz="3200" b="1" dirty="0"/>
              <a:t>VI.1. Az eredmények összefoglalása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0" y="48806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7. osztály:	</a:t>
            </a:r>
            <a:r>
              <a:rPr lang="hu-HU" sz="2400" dirty="0">
                <a:solidFill>
                  <a:srgbClr val="FF0000"/>
                </a:solidFill>
              </a:rPr>
              <a:t>nem volt kimutatható hatás a kísérlettervezési képesség 		fejlődésében.</a:t>
            </a:r>
          </a:p>
          <a:p>
            <a:endParaRPr lang="hu-HU" sz="2400" dirty="0"/>
          </a:p>
          <a:p>
            <a:r>
              <a:rPr lang="hu-HU" sz="2400" dirty="0"/>
              <a:t>8. osztály:	</a:t>
            </a:r>
            <a:r>
              <a:rPr lang="hu-HU" sz="2400" b="1" dirty="0">
                <a:solidFill>
                  <a:srgbClr val="00B050"/>
                </a:solidFill>
              </a:rPr>
              <a:t>közepesen erős fejlesztő hatás mindkét csoportban 		és mindkét részteszten</a:t>
            </a:r>
            <a:r>
              <a:rPr lang="hu-HU" sz="2400" dirty="0">
                <a:solidFill>
                  <a:srgbClr val="00B050"/>
                </a:solidFill>
              </a:rPr>
              <a:t>,</a:t>
            </a:r>
          </a:p>
          <a:p>
            <a:r>
              <a:rPr lang="hu-HU" sz="2400" dirty="0"/>
              <a:t>		de az </a:t>
            </a:r>
            <a:r>
              <a:rPr lang="hu-HU" sz="2400" dirty="0">
                <a:highlight>
                  <a:srgbClr val="FFFF00"/>
                </a:highlight>
              </a:rPr>
              <a:t>iskola rangjának </a:t>
            </a:r>
            <a:r>
              <a:rPr lang="hu-HU" sz="2400" dirty="0"/>
              <a:t>hatása nagy.	</a:t>
            </a:r>
          </a:p>
          <a:p>
            <a:r>
              <a:rPr lang="hu-HU" sz="2400" dirty="0"/>
              <a:t>		</a:t>
            </a:r>
          </a:p>
          <a:p>
            <a:r>
              <a:rPr lang="hu-HU" sz="2400" dirty="0"/>
              <a:t>9. osztály:	</a:t>
            </a:r>
            <a:r>
              <a:rPr lang="hu-HU" sz="2400" b="1" dirty="0">
                <a:solidFill>
                  <a:srgbClr val="FF0000"/>
                </a:solidFill>
              </a:rPr>
              <a:t>a kontroll csoporthoz képest mért fejlődés megállt </a:t>
            </a:r>
            <a:r>
              <a:rPr lang="hu-HU" sz="2400" dirty="0"/>
              <a:t>		</a:t>
            </a:r>
            <a:r>
              <a:rPr lang="hu-HU" sz="2400" dirty="0">
                <a:solidFill>
                  <a:srgbClr val="FF0000"/>
                </a:solidFill>
              </a:rPr>
              <a:t>mindkét csoportban és mindkét részteszten,</a:t>
            </a:r>
          </a:p>
          <a:p>
            <a:r>
              <a:rPr lang="hu-HU" sz="2400" dirty="0"/>
              <a:t>		és mindkét részteszten az </a:t>
            </a:r>
            <a:r>
              <a:rPr lang="hu-HU" sz="2400" dirty="0">
                <a:highlight>
                  <a:srgbClr val="FFFF00"/>
                </a:highlight>
              </a:rPr>
              <a:t>iskola rangjának </a:t>
            </a:r>
            <a:r>
              <a:rPr lang="hu-HU" sz="2400" dirty="0"/>
              <a:t>és az 			</a:t>
            </a:r>
            <a:r>
              <a:rPr lang="hu-HU" sz="2400" dirty="0">
                <a:highlight>
                  <a:srgbClr val="FFFF00"/>
                </a:highlight>
              </a:rPr>
              <a:t>előzetes tudásnak </a:t>
            </a:r>
            <a:r>
              <a:rPr lang="hu-HU" sz="2400" dirty="0"/>
              <a:t>a hatása került előtérbe,</a:t>
            </a:r>
          </a:p>
          <a:p>
            <a:r>
              <a:rPr lang="hu-HU" sz="2400" dirty="0"/>
              <a:t>		sőt a kísérlettervezés altesztre a </a:t>
            </a:r>
            <a:r>
              <a:rPr lang="hu-HU" sz="2400" b="1" dirty="0"/>
              <a:t>kémia jegynek és a 		kémia szeretetének is szignifikáns hatása van</a:t>
            </a:r>
            <a:r>
              <a:rPr lang="hu-HU" sz="2400" dirty="0"/>
              <a:t>.</a:t>
            </a:r>
          </a:p>
          <a:p>
            <a:r>
              <a:rPr lang="hu-HU" sz="2400" dirty="0"/>
              <a:t>			</a:t>
            </a:r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A MOTIVÁCIÓ SZEREPE MEGHATÁROZÓ!</a:t>
            </a:r>
          </a:p>
          <a:p>
            <a:endParaRPr lang="hu-HU" sz="2400" b="1" dirty="0">
              <a:solidFill>
                <a:srgbClr val="FF0000"/>
              </a:solidFill>
            </a:endParaRPr>
          </a:p>
          <a:p>
            <a:pPr algn="ctr"/>
            <a:r>
              <a:rPr lang="hu-HU" sz="2400" b="1" dirty="0">
                <a:solidFill>
                  <a:srgbClr val="FF0000"/>
                </a:solidFill>
              </a:rPr>
              <a:t>A FEJLESZTÉS LÉNYEGÉBEN NEM VÁLTOZTATOTT SEM A KÉMIA SZERETETÉN, SEM AZ TESZTEKKEL MÉRT EGYÉB ATTITŰDÖKÖN.</a:t>
            </a:r>
          </a:p>
        </p:txBody>
      </p:sp>
      <p:sp>
        <p:nvSpPr>
          <p:cNvPr id="4" name="Nyíl: jobbra mutató 3">
            <a:extLst>
              <a:ext uri="{FF2B5EF4-FFF2-40B4-BE49-F238E27FC236}">
                <a16:creationId xmlns:a16="http://schemas.microsoft.com/office/drawing/2014/main" id="{9FE9EC91-E2C0-4A59-8A74-9E3EB826632E}"/>
              </a:ext>
            </a:extLst>
          </p:cNvPr>
          <p:cNvSpPr/>
          <p:nvPr/>
        </p:nvSpPr>
        <p:spPr>
          <a:xfrm flipV="1">
            <a:off x="1979712" y="5301208"/>
            <a:ext cx="648072" cy="295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2690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Autofit/>
          </a:bodyPr>
          <a:lstStyle/>
          <a:p>
            <a:r>
              <a:rPr lang="hu-HU" sz="2800" b="1" dirty="0">
                <a:latin typeface="+mn-lt"/>
              </a:rPr>
              <a:t>VI.3. Az eddigi eredmények kontextusba helyezése</a:t>
            </a:r>
            <a:br>
              <a:rPr lang="hu-HU" sz="2800" b="1" dirty="0">
                <a:latin typeface="+mn-lt"/>
              </a:rPr>
            </a:br>
            <a:endParaRPr lang="hu-HU" sz="2800" b="1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7889" y="353045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John </a:t>
            </a:r>
            <a:r>
              <a:rPr lang="en-US" sz="2400" b="1" dirty="0"/>
              <a:t>Hattie</a:t>
            </a:r>
            <a:r>
              <a:rPr lang="hu-HU" sz="2400" b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Univ</a:t>
            </a:r>
            <a:r>
              <a:rPr lang="hu-HU" sz="2400" dirty="0"/>
              <a:t>. of Auckland, New </a:t>
            </a:r>
            <a:r>
              <a:rPr lang="hu-HU" sz="2400" dirty="0" err="1"/>
              <a:t>Zealand</a:t>
            </a:r>
            <a:r>
              <a:rPr lang="hu-HU" sz="2400" dirty="0"/>
              <a:t>) könyve </a:t>
            </a:r>
            <a:r>
              <a:rPr lang="hu-HU" sz="2400" b="1" dirty="0"/>
              <a:t>(</a:t>
            </a:r>
            <a:r>
              <a:rPr lang="en-US" sz="2400" dirty="0">
                <a:hlinkClick r:id="rId2"/>
              </a:rPr>
              <a:t>Visible Learning: A synthesis of</a:t>
            </a:r>
            <a:r>
              <a:rPr lang="hu-HU" sz="2400" dirty="0">
                <a:hlinkClick r:id="rId2"/>
              </a:rPr>
              <a:t> </a:t>
            </a:r>
            <a:r>
              <a:rPr lang="en-US" sz="2400" dirty="0">
                <a:hlinkClick r:id="rId2"/>
              </a:rPr>
              <a:t>over 800 meta-analyses relating to achievement</a:t>
            </a:r>
            <a:r>
              <a:rPr lang="hu-HU" sz="2400" b="1" dirty="0"/>
              <a:t>)</a:t>
            </a:r>
          </a:p>
          <a:p>
            <a:endParaRPr lang="hu-HU" sz="2400" dirty="0"/>
          </a:p>
          <a:p>
            <a:r>
              <a:rPr lang="hu-HU" sz="2400" dirty="0" err="1"/>
              <a:t>Snook</a:t>
            </a:r>
            <a:r>
              <a:rPr lang="hu-HU" sz="2400" dirty="0"/>
              <a:t>, I. </a:t>
            </a:r>
            <a:r>
              <a:rPr lang="hu-HU" sz="2400" i="1" dirty="0" err="1"/>
              <a:t>at</a:t>
            </a:r>
            <a:r>
              <a:rPr lang="hu-HU" sz="2400" i="1" dirty="0"/>
              <a:t> </a:t>
            </a:r>
            <a:r>
              <a:rPr lang="hu-HU" sz="2400" i="1" dirty="0" err="1"/>
              <a:t>al</a:t>
            </a:r>
            <a:r>
              <a:rPr lang="hu-HU" sz="2400" i="1" dirty="0"/>
              <a:t>.: </a:t>
            </a:r>
            <a:r>
              <a:rPr lang="en-US" sz="2400" dirty="0">
                <a:hlinkClick r:id="rId3"/>
              </a:rPr>
              <a:t>Invisible Learnings? A Commentary on John</a:t>
            </a:r>
          </a:p>
          <a:p>
            <a:r>
              <a:rPr lang="en-US" sz="2400" dirty="0">
                <a:hlinkClick r:id="rId3"/>
              </a:rPr>
              <a:t>Hattie’s book: Visible Learning: A synthesis of</a:t>
            </a:r>
            <a:r>
              <a:rPr lang="hu-HU" sz="2400" dirty="0">
                <a:hlinkClick r:id="rId3"/>
              </a:rPr>
              <a:t> </a:t>
            </a:r>
            <a:r>
              <a:rPr lang="en-US" sz="2400" dirty="0">
                <a:hlinkClick r:id="rId3"/>
              </a:rPr>
              <a:t>over 800 meta-analyses relating to achievement</a:t>
            </a:r>
            <a:r>
              <a:rPr lang="hu-HU" sz="2400" dirty="0">
                <a:hlinkClick r:id="rId3"/>
              </a:rPr>
              <a:t> </a:t>
            </a:r>
            <a:r>
              <a:rPr lang="hu-HU" sz="2400" dirty="0"/>
              <a:t>(</a:t>
            </a:r>
            <a:r>
              <a:rPr lang="hu-HU" sz="2400" dirty="0" err="1"/>
              <a:t>Massey</a:t>
            </a:r>
            <a:r>
              <a:rPr lang="hu-HU" sz="2400" dirty="0"/>
              <a:t> University)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A </a:t>
            </a:r>
            <a:r>
              <a:rPr lang="hu-HU" sz="2400" b="1" dirty="0" err="1">
                <a:solidFill>
                  <a:srgbClr val="FF0000"/>
                </a:solidFill>
              </a:rPr>
              <a:t>szocioökonómiai</a:t>
            </a:r>
            <a:r>
              <a:rPr lang="hu-HU" sz="2400" b="1" dirty="0">
                <a:solidFill>
                  <a:srgbClr val="FF0000"/>
                </a:solidFill>
              </a:rPr>
              <a:t> státusz hatása meghatározó </a:t>
            </a:r>
            <a:r>
              <a:rPr lang="hu-HU" sz="2400" dirty="0"/>
              <a:t>(6. old.):</a:t>
            </a:r>
          </a:p>
          <a:p>
            <a:r>
              <a:rPr lang="hu-HU" sz="2400" dirty="0"/>
              <a:t>„</a:t>
            </a:r>
            <a:r>
              <a:rPr lang="en-US" sz="2400" i="1" dirty="0"/>
              <a:t>These studies typically find that most of the variance comes from the</a:t>
            </a:r>
          </a:p>
          <a:p>
            <a:r>
              <a:rPr lang="en-US" sz="2400" i="1" dirty="0"/>
              <a:t>social variables and only a small part from the school (including the teachers).</a:t>
            </a:r>
            <a:r>
              <a:rPr lang="hu-HU" sz="2400" dirty="0"/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FF0000"/>
                </a:solidFill>
              </a:rPr>
              <a:t>Az iskola hatásán belül a tanár hatása a legfontosabb</a:t>
            </a:r>
            <a:r>
              <a:rPr lang="hu-HU" sz="2400" dirty="0"/>
              <a:t> (7. old.):  </a:t>
            </a:r>
          </a:p>
          <a:p>
            <a:r>
              <a:rPr lang="hu-HU" sz="2400" dirty="0"/>
              <a:t>„…</a:t>
            </a:r>
            <a:r>
              <a:rPr lang="en-US" sz="2400" i="1" dirty="0"/>
              <a:t>the teacher is the</a:t>
            </a:r>
            <a:r>
              <a:rPr lang="hu-HU" sz="2400" i="1" dirty="0"/>
              <a:t> </a:t>
            </a:r>
            <a:r>
              <a:rPr lang="en-US" sz="2400" i="1" dirty="0"/>
              <a:t>most important variable, that is, more important than the principal, the curriculum, the</a:t>
            </a:r>
            <a:r>
              <a:rPr lang="hu-HU" sz="2400" i="1" dirty="0"/>
              <a:t> </a:t>
            </a:r>
            <a:r>
              <a:rPr lang="en-US" sz="2400" i="1" dirty="0"/>
              <a:t>school size or the policies</a:t>
            </a:r>
            <a:r>
              <a:rPr lang="en-US" sz="2400" dirty="0"/>
              <a:t>.</a:t>
            </a:r>
            <a:r>
              <a:rPr lang="hu-HU" sz="2400" dirty="0"/>
              <a:t>”</a:t>
            </a:r>
          </a:p>
          <a:p>
            <a:r>
              <a:rPr lang="hu-HU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EZEK NEM MENTENEK FÖL A HATÉKONY MÓDSZEREK KERESÉSE ALÓL!</a:t>
            </a:r>
            <a:endParaRPr lang="hu-HU" sz="2400" b="1" dirty="0">
              <a:highlight>
                <a:srgbClr val="FFFF00"/>
              </a:highlight>
            </a:endParaRPr>
          </a:p>
          <a:p>
            <a:r>
              <a:rPr lang="hu-HU" sz="2400" b="1" dirty="0">
                <a:hlinkClick r:id="rId4"/>
              </a:rPr>
              <a:t>Tanulságos </a:t>
            </a:r>
            <a:r>
              <a:rPr lang="hu-HU" sz="2400" b="1" dirty="0" err="1">
                <a:hlinkClick r:id="rId4"/>
              </a:rPr>
              <a:t>videóinterjú</a:t>
            </a:r>
            <a:r>
              <a:rPr lang="hu-HU" sz="2400" b="1" dirty="0">
                <a:hlinkClick r:id="rId4"/>
              </a:rPr>
              <a:t> Prof. John </a:t>
            </a:r>
            <a:r>
              <a:rPr lang="hu-HU" sz="2400" b="1" dirty="0" err="1">
                <a:hlinkClick r:id="rId4"/>
              </a:rPr>
              <a:t>Hattie-vel</a:t>
            </a:r>
            <a:endParaRPr lang="hu-H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kutatásalapú tanulás gyenge hatásának oka, hogy </a:t>
            </a:r>
            <a:r>
              <a:rPr lang="hu-HU" sz="2400" b="1" dirty="0">
                <a:solidFill>
                  <a:srgbClr val="FF0000"/>
                </a:solidFill>
              </a:rPr>
              <a:t>túl korán vezetik be (előbb meg kell szerezni a szükséges tárgyi tudást).</a:t>
            </a:r>
          </a:p>
        </p:txBody>
      </p:sp>
    </p:spTree>
    <p:extLst>
      <p:ext uri="{BB962C8B-B14F-4D97-AF65-F5344CB8AC3E}">
        <p14:creationId xmlns:p14="http://schemas.microsoft.com/office/powerpoint/2010/main" val="1065978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9" y="5251479"/>
            <a:ext cx="3306445" cy="160652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99" y="-15788"/>
            <a:ext cx="3076638" cy="172823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57" y="3082875"/>
            <a:ext cx="3649445" cy="20528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>
                <a:solidFill>
                  <a:srgbClr val="8CADD1"/>
                </a:solidFill>
              </a:rPr>
              <a:pPr/>
              <a:t>29</a:t>
            </a:fld>
            <a:endParaRPr lang="en-US">
              <a:solidFill>
                <a:srgbClr val="8CADD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8" y="43111"/>
            <a:ext cx="3379305" cy="5143500"/>
          </a:xfrm>
        </p:spPr>
        <p:txBody>
          <a:bodyPr/>
          <a:lstStyle/>
          <a:p>
            <a:pPr algn="ctr"/>
            <a:r>
              <a:rPr lang="hu-HU" sz="2000" dirty="0"/>
              <a:t>Az elődás elkészítését a Magyar Tudományos Akadémia Tantárgypedagógiai Kutatási Programja támogatta.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MTA-ELTE Kutatásalapú Kémiatanítás Kutatócsoport</a:t>
            </a:r>
            <a:br>
              <a:rPr lang="hu-HU" sz="2000" dirty="0"/>
            </a:br>
            <a:r>
              <a:rPr lang="hu-HU" sz="2000" dirty="0"/>
              <a:t>Honlap: </a:t>
            </a:r>
            <a:r>
              <a:rPr lang="hu-HU" sz="2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http://ttomc.elte.hu/publications/90</a:t>
            </a:r>
            <a:br>
              <a:rPr lang="hu-HU" sz="2000" dirty="0"/>
            </a:br>
            <a:r>
              <a:rPr lang="hu-HU" sz="2000" dirty="0"/>
              <a:t>E-mail: </a:t>
            </a:r>
            <a:r>
              <a:rPr lang="hu-HU" sz="2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luca@ceasar.elte.hu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KÖSZÖNÖM A MEGTISZTELŐ FIGYELMET!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" y="4916125"/>
            <a:ext cx="3488934" cy="195983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4" y="-15788"/>
            <a:ext cx="2747797" cy="206084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94" y="1642696"/>
            <a:ext cx="2277137" cy="170785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46" y="1484784"/>
            <a:ext cx="2578671" cy="19340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28" y="4882942"/>
            <a:ext cx="2598818" cy="194911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10" y="4713242"/>
            <a:ext cx="1583865" cy="2111058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54" y="1506053"/>
            <a:ext cx="2196540" cy="29287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76" y="3434539"/>
            <a:ext cx="3245014" cy="18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I. Előzmények és kutatási kérdések</a:t>
            </a:r>
          </a:p>
        </p:txBody>
      </p:sp>
    </p:spTree>
    <p:extLst>
      <p:ext uri="{BB962C8B-B14F-4D97-AF65-F5344CB8AC3E}">
        <p14:creationId xmlns:p14="http://schemas.microsoft.com/office/powerpoint/2010/main" val="384391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03" y="46967"/>
            <a:ext cx="8497193" cy="1235441"/>
          </a:xfrm>
        </p:spPr>
        <p:txBody>
          <a:bodyPr>
            <a:noAutofit/>
          </a:bodyPr>
          <a:lstStyle/>
          <a:p>
            <a:r>
              <a:rPr lang="hu-HU" sz="2800" b="1" dirty="0"/>
              <a:t>A „</a:t>
            </a:r>
            <a:r>
              <a:rPr lang="hu-HU" sz="2800" b="1" dirty="0">
                <a:solidFill>
                  <a:srgbClr val="FF0000"/>
                </a:solidFill>
              </a:rPr>
              <a:t>Megvalósítható kutatásalapú kémiatanulás</a:t>
            </a:r>
            <a:r>
              <a:rPr lang="hu-HU" sz="2800" b="1" dirty="0"/>
              <a:t>” projekt</a:t>
            </a:r>
            <a:r>
              <a:rPr lang="hu-HU" sz="2800" b="1" baseline="30000" dirty="0"/>
              <a:t>1 </a:t>
            </a:r>
            <a:r>
              <a:rPr lang="hu-HU" sz="2800" b="1" dirty="0"/>
              <a:t>előzményei és a kutatási kérdések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212622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Bíztató előzmények:</a:t>
            </a:r>
          </a:p>
          <a:p>
            <a:pPr lvl="1"/>
            <a:r>
              <a:rPr lang="hu-HU" sz="2400" dirty="0"/>
              <a:t>A kutatásalapú tanulás egyszerűsített modellje: a receptszerű tanulókísérletek egy részét a </a:t>
            </a:r>
            <a:r>
              <a:rPr lang="hu-HU" sz="2400" dirty="0">
                <a:solidFill>
                  <a:srgbClr val="FF0000"/>
                </a:solidFill>
              </a:rPr>
              <a:t>tanulóknak kell megterveznie.</a:t>
            </a:r>
          </a:p>
          <a:p>
            <a:pPr lvl="1"/>
            <a:r>
              <a:rPr lang="hu-HU" sz="2400" dirty="0">
                <a:solidFill>
                  <a:srgbClr val="FF0000"/>
                </a:solidFill>
              </a:rPr>
              <a:t>Rövid távon, 9. osztályos mintán </a:t>
            </a:r>
            <a:r>
              <a:rPr lang="hu-HU" sz="2400" dirty="0"/>
              <a:t>pozitív eredmények: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en-US" sz="2000" dirty="0"/>
              <a:t>Szalay, L., </a:t>
            </a:r>
            <a:r>
              <a:rPr lang="en-US" sz="2000" dirty="0" err="1"/>
              <a:t>Tóth</a:t>
            </a:r>
            <a:r>
              <a:rPr lang="en-US" sz="2000" dirty="0"/>
              <a:t>, Z., (2016), An inquiry-based approach of traditional</a:t>
            </a:r>
            <a:r>
              <a:rPr lang="hu-HU" sz="2000" dirty="0"/>
              <a:t> </a:t>
            </a:r>
            <a:r>
              <a:rPr lang="en-US" sz="2000" dirty="0"/>
              <a:t>’step-</a:t>
            </a:r>
            <a:r>
              <a:rPr lang="hu-HU" sz="2000" dirty="0"/>
              <a:t>	</a:t>
            </a:r>
            <a:r>
              <a:rPr lang="en-US" sz="2000" dirty="0"/>
              <a:t>by-step’ experiments, </a:t>
            </a:r>
            <a:r>
              <a:rPr lang="en-US" sz="2000" i="1" dirty="0"/>
              <a:t>Chem. Educ. Res. </a:t>
            </a:r>
            <a:r>
              <a:rPr lang="en-US" sz="2000" i="1" dirty="0" err="1"/>
              <a:t>Pract</a:t>
            </a:r>
            <a:r>
              <a:rPr lang="en-US" sz="2000" i="1" dirty="0"/>
              <a:t>.</a:t>
            </a:r>
            <a:r>
              <a:rPr lang="en-US" sz="2000" dirty="0"/>
              <a:t>, 17, 923-961.</a:t>
            </a:r>
            <a:r>
              <a:rPr lang="en-US" sz="2400" dirty="0"/>
              <a:t> </a:t>
            </a:r>
            <a:endParaRPr lang="hu-HU" sz="2400" dirty="0">
              <a:solidFill>
                <a:srgbClr val="FF0000"/>
              </a:solidFill>
            </a:endParaRPr>
          </a:p>
          <a:p>
            <a:pPr lvl="1"/>
            <a:r>
              <a:rPr lang="hu-HU" sz="2400" dirty="0">
                <a:solidFill>
                  <a:srgbClr val="FF0000"/>
                </a:solidFill>
              </a:rPr>
              <a:t>Kutatási kérdések:</a:t>
            </a:r>
          </a:p>
          <a:p>
            <a:pPr lvl="1"/>
            <a:r>
              <a:rPr lang="hu-HU" sz="2400" dirty="0"/>
              <a:t>Hogyan változna a tanulók </a:t>
            </a:r>
            <a:r>
              <a:rPr lang="hu-HU" sz="2400" b="1" dirty="0"/>
              <a:t>kísérlettervező képessége és tárgyi tudása </a:t>
            </a:r>
            <a:r>
              <a:rPr lang="hu-HU" sz="2400" dirty="0"/>
              <a:t>egy hosszabb távú kutatás során?</a:t>
            </a:r>
          </a:p>
          <a:p>
            <a:pPr lvl="1"/>
            <a:r>
              <a:rPr lang="hu-HU" sz="2400" dirty="0"/>
              <a:t>Változtat-e a tanulók </a:t>
            </a:r>
            <a:r>
              <a:rPr lang="hu-HU" sz="2400" b="1" dirty="0"/>
              <a:t>attitűdjén és motiváltságán </a:t>
            </a:r>
            <a:r>
              <a:rPr lang="hu-HU" sz="2400" dirty="0"/>
              <a:t>egy ilyen beavatkozás?</a:t>
            </a:r>
          </a:p>
          <a:p>
            <a:pPr lvl="1"/>
            <a:r>
              <a:rPr lang="hu-HU" sz="2400" dirty="0"/>
              <a:t>Számít-e, hogy a tanulók ténylegesen elvégzik a megtervezett kísérleteket, vagy </a:t>
            </a:r>
            <a:r>
              <a:rPr lang="hu-HU" sz="2400" b="1" dirty="0"/>
              <a:t>elég az elméletben való kísérlettervezés is?</a:t>
            </a:r>
          </a:p>
          <a:p>
            <a:pPr marL="457200" lvl="1" indent="0">
              <a:buNone/>
            </a:pPr>
            <a:r>
              <a:rPr lang="hu-HU" sz="1400" b="1" baseline="30000" dirty="0"/>
              <a:t>1</a:t>
            </a:r>
            <a:r>
              <a:rPr lang="hu-HU" sz="1400" dirty="0">
                <a:hlinkClick r:id="rId2"/>
              </a:rPr>
              <a:t>https://mta.hu/tantargy-pedagogiai-kutatasi-program/mta-elte-kutatasalapu-kemiatanitas-kutatocsoport-107088</a:t>
            </a:r>
            <a:r>
              <a:rPr lang="hu-HU" sz="1400" dirty="0"/>
              <a:t> </a:t>
            </a:r>
            <a:endParaRPr lang="hu-HU" sz="24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3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II. A kutatás keretei</a:t>
            </a:r>
          </a:p>
        </p:txBody>
      </p:sp>
    </p:spTree>
    <p:extLst>
      <p:ext uri="{BB962C8B-B14F-4D97-AF65-F5344CB8AC3E}">
        <p14:creationId xmlns:p14="http://schemas.microsoft.com/office/powerpoint/2010/main" val="407732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36524"/>
            <a:ext cx="8064499" cy="69564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II.1. A kutatócsoport és a kutatási módszer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0" y="379940"/>
            <a:ext cx="9144000" cy="6478060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FF0000"/>
                </a:solidFill>
              </a:rPr>
              <a:t>Kutatócsoport: </a:t>
            </a:r>
          </a:p>
          <a:p>
            <a:pPr lvl="1"/>
            <a:r>
              <a:rPr lang="hu-HU" sz="2400" dirty="0"/>
              <a:t>24 kémia tanár</a:t>
            </a:r>
          </a:p>
          <a:p>
            <a:pPr lvl="1"/>
            <a:r>
              <a:rPr lang="hu-HU" sz="2400" dirty="0"/>
              <a:t>5 egyetemi oktató</a:t>
            </a:r>
          </a:p>
          <a:p>
            <a:pPr lvl="1"/>
            <a:r>
              <a:rPr lang="hu-HU" sz="2400" dirty="0"/>
              <a:t>5 egyetemi hallgató (TDK-sok, ill. szakdolgozók).</a:t>
            </a:r>
          </a:p>
          <a:p>
            <a:r>
              <a:rPr lang="hu-HU" sz="2400" dirty="0">
                <a:solidFill>
                  <a:srgbClr val="FF0000"/>
                </a:solidFill>
              </a:rPr>
              <a:t>Kutatási módszer:</a:t>
            </a:r>
          </a:p>
          <a:p>
            <a:pPr lvl="1"/>
            <a:r>
              <a:rPr lang="hu-HU" sz="2400" dirty="0"/>
              <a:t>4 tanév</a:t>
            </a:r>
          </a:p>
          <a:p>
            <a:pPr lvl="1"/>
            <a:r>
              <a:rPr lang="hu-HU" sz="2400" dirty="0"/>
              <a:t>4 x 6 = 24 db </a:t>
            </a:r>
            <a:r>
              <a:rPr lang="hu-HU" sz="2400" b="1" dirty="0"/>
              <a:t>tanulói feladatlap és tanári útmutató</a:t>
            </a:r>
            <a:r>
              <a:rPr lang="hu-HU" sz="2400" dirty="0"/>
              <a:t> (</a:t>
            </a:r>
            <a:r>
              <a:rPr lang="hu-HU" sz="2400" dirty="0" err="1"/>
              <a:t>tanévente</a:t>
            </a:r>
            <a:r>
              <a:rPr lang="hu-HU" sz="2400" dirty="0"/>
              <a:t> 6)</a:t>
            </a:r>
          </a:p>
          <a:p>
            <a:pPr lvl="1"/>
            <a:r>
              <a:rPr lang="hu-HU" sz="2400" b="1" dirty="0"/>
              <a:t>T0 teszt</a:t>
            </a:r>
            <a:r>
              <a:rPr lang="hu-HU" sz="2400" dirty="0"/>
              <a:t>: 2016 ősze; </a:t>
            </a:r>
            <a:r>
              <a:rPr lang="hu-HU" sz="2400" b="1" dirty="0"/>
              <a:t>T1, T2, T3 és T4 tesztek</a:t>
            </a:r>
            <a:r>
              <a:rPr lang="hu-HU" sz="2400" dirty="0"/>
              <a:t>: minden tanév végén:</a:t>
            </a:r>
          </a:p>
          <a:p>
            <a:pPr lvl="2"/>
            <a:r>
              <a:rPr lang="hu-HU" dirty="0"/>
              <a:t>Kísérlettervezés (50%, 9 </a:t>
            </a:r>
            <a:r>
              <a:rPr lang="hu-HU" dirty="0" err="1"/>
              <a:t>item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Alacsonyabb rendű műveletek: </a:t>
            </a:r>
          </a:p>
          <a:p>
            <a:pPr marL="914400" lvl="2" indent="0">
              <a:buNone/>
            </a:pPr>
            <a:r>
              <a:rPr lang="hu-HU" dirty="0"/>
              <a:t>	ismeret, megértés, alkalmazás  (50%, 3-3-3 </a:t>
            </a:r>
            <a:r>
              <a:rPr lang="hu-HU" dirty="0" err="1"/>
              <a:t>item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Háttérváltozók (nem, jegy, iskola, anya iskolai végzettsége)</a:t>
            </a:r>
          </a:p>
          <a:p>
            <a:pPr lvl="2"/>
            <a:r>
              <a:rPr lang="hu-HU" dirty="0"/>
              <a:t>Attitűdök (tantárgy szeretete, kísérletezés fontossága a természettudományban, a receptszerű kísérletek preferálása)  </a:t>
            </a:r>
          </a:p>
          <a:p>
            <a:pPr lvl="2"/>
            <a:r>
              <a:rPr lang="hu-HU" dirty="0"/>
              <a:t>Az adatok statisztikai módszerekkel elemezve.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4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12" y="44641"/>
            <a:ext cx="8064499" cy="655545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II.2. A minta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0737"/>
            <a:ext cx="9083953" cy="6167263"/>
          </a:xfrm>
        </p:spPr>
        <p:txBody>
          <a:bodyPr>
            <a:noAutofit/>
          </a:bodyPr>
          <a:lstStyle/>
          <a:p>
            <a:r>
              <a:rPr lang="hu-HU" sz="2400" dirty="0"/>
              <a:t>18 gimnázium (6 vagy 8 osztályos) </a:t>
            </a:r>
          </a:p>
          <a:p>
            <a:r>
              <a:rPr lang="hu-HU" sz="2400" dirty="0"/>
              <a:t>31 osztály/tanulói csoport</a:t>
            </a:r>
          </a:p>
          <a:p>
            <a:r>
              <a:rPr lang="hu-HU" sz="2400" dirty="0"/>
              <a:t>920 hetedik évfolyamos tanuló (12-13 évesek), 883 írt előtesztet</a:t>
            </a:r>
          </a:p>
          <a:p>
            <a:r>
              <a:rPr lang="hu-HU" sz="2400" dirty="0"/>
              <a:t>A tanulók véletlenszerűen szétválogatva 3 csoportra:</a:t>
            </a:r>
          </a:p>
          <a:p>
            <a:pPr marL="457200" lvl="1" indent="0">
              <a:buNone/>
            </a:pPr>
            <a:r>
              <a:rPr lang="hu-HU" sz="2400" b="1" dirty="0"/>
              <a:t>1. csoport – </a:t>
            </a:r>
            <a:r>
              <a:rPr lang="hu-HU" sz="2400" b="1" dirty="0">
                <a:solidFill>
                  <a:srgbClr val="FF0000"/>
                </a:solidFill>
              </a:rPr>
              <a:t>kontroll</a:t>
            </a:r>
            <a:r>
              <a:rPr lang="hu-HU" sz="2400" b="1" dirty="0"/>
              <a:t>: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recept alapján végez kísérleteket</a:t>
            </a:r>
          </a:p>
          <a:p>
            <a:pPr marL="457200" lvl="1" indent="0">
              <a:buNone/>
            </a:pPr>
            <a:r>
              <a:rPr lang="hu-HU" sz="2400" b="1" dirty="0"/>
              <a:t>2. csoport – </a:t>
            </a:r>
            <a:r>
              <a:rPr lang="hu-HU" sz="2400" b="1" dirty="0">
                <a:solidFill>
                  <a:srgbClr val="FF0000"/>
                </a:solidFill>
              </a:rPr>
              <a:t>elméleti</a:t>
            </a:r>
            <a:r>
              <a:rPr lang="hu-HU" sz="2400" b="1" dirty="0"/>
              <a:t>: </a:t>
            </a:r>
            <a:r>
              <a:rPr lang="hu-HU" sz="2400" dirty="0"/>
              <a:t>recept alapján végez kísérleteket </a:t>
            </a:r>
            <a:r>
              <a:rPr lang="hu-HU" sz="2400" b="1" dirty="0">
                <a:solidFill>
                  <a:srgbClr val="FF0000"/>
                </a:solidFill>
              </a:rPr>
              <a:t>+</a:t>
            </a:r>
          </a:p>
          <a:p>
            <a:pPr marL="457200" lvl="1" indent="0">
              <a:buNone/>
            </a:pPr>
            <a:r>
              <a:rPr lang="hu-HU" sz="2400" dirty="0"/>
              <a:t>	7. évfolyamon: </a:t>
            </a:r>
            <a:r>
              <a:rPr lang="hu-HU" sz="2400" dirty="0">
                <a:solidFill>
                  <a:srgbClr val="FF0000"/>
                </a:solidFill>
              </a:rPr>
              <a:t>elméletben tervez további kísérleteket</a:t>
            </a:r>
          </a:p>
          <a:p>
            <a:pPr marL="457200" lvl="1" indent="0">
              <a:buNone/>
            </a:pPr>
            <a:r>
              <a:rPr lang="hu-HU" sz="2400" b="1" dirty="0"/>
              <a:t>    	</a:t>
            </a:r>
            <a:r>
              <a:rPr lang="hu-HU" sz="2400" dirty="0"/>
              <a:t>8. évfolyamtól: a </a:t>
            </a:r>
            <a:r>
              <a:rPr lang="hu-HU" sz="2400" dirty="0">
                <a:solidFill>
                  <a:srgbClr val="FF0000"/>
                </a:solidFill>
              </a:rPr>
              <a:t>kísérlettervezés elmélete </a:t>
            </a:r>
            <a:r>
              <a:rPr lang="hu-HU" sz="2400" b="1" dirty="0">
                <a:solidFill>
                  <a:srgbClr val="FF0000"/>
                </a:solidFill>
              </a:rPr>
              <a:t>utólag</a:t>
            </a:r>
          </a:p>
          <a:p>
            <a:pPr marL="457200" lvl="1" indent="0">
              <a:buNone/>
            </a:pPr>
            <a:r>
              <a:rPr lang="hu-HU" sz="2400" b="1" dirty="0"/>
              <a:t>3. csoport –</a:t>
            </a:r>
            <a:r>
              <a:rPr lang="hu-HU" sz="2400" b="1" dirty="0">
                <a:solidFill>
                  <a:srgbClr val="FF0000"/>
                </a:solidFill>
              </a:rPr>
              <a:t> gyakorlati</a:t>
            </a:r>
            <a:r>
              <a:rPr lang="hu-HU" sz="2400" b="1" i="1" dirty="0"/>
              <a:t>: </a:t>
            </a:r>
            <a:r>
              <a:rPr lang="hu-HU" sz="2400" dirty="0">
                <a:solidFill>
                  <a:srgbClr val="FF0000"/>
                </a:solidFill>
              </a:rPr>
              <a:t>megtervezi és el is végzi </a:t>
            </a:r>
            <a:r>
              <a:rPr lang="hu-HU" sz="2400" dirty="0"/>
              <a:t>ugyanazokat a kísérleteket, mint a 1. és 2. csoportok</a:t>
            </a:r>
          </a:p>
          <a:p>
            <a:pPr marL="457200" lvl="1" indent="0">
              <a:buNone/>
            </a:pPr>
            <a:r>
              <a:rPr lang="hu-HU" sz="2400" dirty="0"/>
              <a:t> 	7. évfolyamon: nincs a feladatlapon segítség a tervezéshez</a:t>
            </a:r>
          </a:p>
          <a:p>
            <a:pPr marL="457200" lvl="1" indent="0">
              <a:buNone/>
            </a:pPr>
            <a:r>
              <a:rPr lang="hu-HU" sz="2400" dirty="0"/>
              <a:t>	8. évfolyamtól: a </a:t>
            </a:r>
            <a:r>
              <a:rPr lang="hu-HU" sz="2400" dirty="0">
                <a:solidFill>
                  <a:srgbClr val="FF0000"/>
                </a:solidFill>
              </a:rPr>
              <a:t>kísérlettervezés elmélete </a:t>
            </a:r>
            <a:r>
              <a:rPr lang="hu-HU" sz="2400" b="1" dirty="0">
                <a:solidFill>
                  <a:srgbClr val="FF0000"/>
                </a:solidFill>
              </a:rPr>
              <a:t>előre </a:t>
            </a:r>
            <a:r>
              <a:rPr lang="hu-HU" sz="2400" dirty="0"/>
              <a:t>(a feladatlapon)</a:t>
            </a:r>
          </a:p>
          <a:p>
            <a:r>
              <a:rPr lang="hu-HU" sz="2400" dirty="0"/>
              <a:t>A nyolcadikos utótesztet 784 tanuló oldotta meg</a:t>
            </a:r>
          </a:p>
          <a:p>
            <a:r>
              <a:rPr lang="hu-HU" sz="2400" dirty="0"/>
              <a:t>A kilencedikes utótesztet 717 tanuló oldotta meg</a:t>
            </a:r>
          </a:p>
          <a:p>
            <a:endParaRPr lang="hu-H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96EC-A894-4F47-929A-65581C0900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8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93658" y="975150"/>
            <a:ext cx="5940660" cy="695232"/>
          </a:xfrm>
        </p:spPr>
        <p:txBody>
          <a:bodyPr/>
          <a:lstStyle/>
          <a:p>
            <a:r>
              <a:rPr lang="hu-HU" sz="2100" dirty="0"/>
              <a:t>3.3 kutatási módszer </a:t>
            </a:r>
            <a:r>
              <a:rPr lang="hu-HU" sz="2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100" dirty="0"/>
              <a:t>  a modell</a:t>
            </a:r>
          </a:p>
        </p:txBody>
      </p:sp>
      <p:sp>
        <p:nvSpPr>
          <p:cNvPr id="3" name="Lekerekített téglalap 2"/>
          <p:cNvSpPr/>
          <p:nvPr/>
        </p:nvSpPr>
        <p:spPr>
          <a:xfrm>
            <a:off x="682072" y="1274377"/>
            <a:ext cx="3600873" cy="1995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 db, tanulókísérleteket tartalmazó feladatlap elkészítése (6 tanórára),</a:t>
            </a:r>
          </a:p>
          <a:p>
            <a:r>
              <a:rPr lang="hu-HU" sz="1400" u="sng" dirty="0">
                <a:latin typeface="Arial" panose="020B0604020202020204" pitchFamily="34" charset="0"/>
                <a:cs typeface="Arial" panose="020B0604020202020204" pitchFamily="34" charset="0"/>
              </a:rPr>
              <a:t>3 változatban:</a:t>
            </a:r>
          </a:p>
          <a:p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kísérletek</a:t>
            </a:r>
          </a:p>
          <a:p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receptszerű kísérletek + </a:t>
            </a:r>
            <a:r>
              <a:rPr lang="hu-HU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</a:p>
          <a:p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. típus: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783076" y="3343982"/>
            <a:ext cx="1602380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 minta </a:t>
            </a:r>
          </a:p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84510" y="4399142"/>
            <a:ext cx="1494367" cy="540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Adatgyűjtés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4157781" y="4341888"/>
            <a:ext cx="724705" cy="56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43" name="Lekerekített téglalap 42"/>
          <p:cNvSpPr/>
          <p:nvPr/>
        </p:nvSpPr>
        <p:spPr>
          <a:xfrm>
            <a:off x="5121224" y="4257308"/>
            <a:ext cx="2631096" cy="734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receptszerű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kísérletek + </a:t>
            </a:r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elméleti kísérlettervezés</a:t>
            </a:r>
            <a:endParaRPr lang="en-GB" sz="1500" u="sng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2574788" y="3340593"/>
            <a:ext cx="1323379" cy="77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2574787" y="4223748"/>
            <a:ext cx="1287082" cy="801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991061" y="4350721"/>
            <a:ext cx="695739" cy="5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7" name="Lekerekített téglalap 46"/>
          <p:cNvSpPr/>
          <p:nvPr/>
        </p:nvSpPr>
        <p:spPr>
          <a:xfrm>
            <a:off x="7991062" y="3451433"/>
            <a:ext cx="695739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sp>
        <p:nvSpPr>
          <p:cNvPr id="48" name="Lekerekített téglalap 47"/>
          <p:cNvSpPr/>
          <p:nvPr/>
        </p:nvSpPr>
        <p:spPr>
          <a:xfrm>
            <a:off x="5131363" y="3349998"/>
            <a:ext cx="2631096" cy="73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receptszerű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 kísérletek („kontroll”)</a:t>
            </a:r>
            <a:endParaRPr lang="en-GB" sz="15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4159360" y="3451434"/>
            <a:ext cx="710815" cy="5345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50" name="Lekerekített téglalap 49"/>
          <p:cNvSpPr/>
          <p:nvPr/>
        </p:nvSpPr>
        <p:spPr>
          <a:xfrm>
            <a:off x="4601816" y="2116891"/>
            <a:ext cx="4491168" cy="740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Az eredmények statisztikai elemzése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Egyenes összekötő nyíllal 98"/>
          <p:cNvCxnSpPr>
            <a:cxnSpLocks/>
          </p:cNvCxnSpPr>
          <p:nvPr/>
        </p:nvCxnSpPr>
        <p:spPr>
          <a:xfrm>
            <a:off x="1465800" y="4078832"/>
            <a:ext cx="7233" cy="326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cxnSpLocks/>
            <a:stCxn id="9" idx="3"/>
            <a:endCxn id="44" idx="1"/>
          </p:cNvCxnSpPr>
          <p:nvPr/>
        </p:nvCxnSpPr>
        <p:spPr>
          <a:xfrm flipV="1">
            <a:off x="2278877" y="3728576"/>
            <a:ext cx="295911" cy="940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B4E654DE-8874-4BA2-BF77-1EE445B3E77F}"/>
              </a:ext>
            </a:extLst>
          </p:cNvPr>
          <p:cNvSpPr txBox="1"/>
          <p:nvPr/>
        </p:nvSpPr>
        <p:spPr>
          <a:xfrm>
            <a:off x="437321" y="359860"/>
            <a:ext cx="87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II.3. Kutatási modell a </a:t>
            </a:r>
            <a:r>
              <a:rPr lang="hu-H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2016/2017. </a:t>
            </a:r>
            <a:r>
              <a:rPr lang="hu-HU" sz="2800" b="1" dirty="0">
                <a:latin typeface="Calibri" panose="020F0502020204030204" pitchFamily="34" charset="0"/>
                <a:cs typeface="Calibri" panose="020F0502020204030204" pitchFamily="34" charset="0"/>
              </a:rPr>
              <a:t>tanévben</a:t>
            </a:r>
          </a:p>
        </p:txBody>
      </p:sp>
      <p:sp>
        <p:nvSpPr>
          <p:cNvPr id="54" name="Téglalap: lekerekített 53">
            <a:extLst>
              <a:ext uri="{FF2B5EF4-FFF2-40B4-BE49-F238E27FC236}">
                <a16:creationId xmlns:a16="http://schemas.microsoft.com/office/drawing/2014/main" id="{56213ED2-26F7-4F8A-8961-FB7D80ADB199}"/>
              </a:ext>
            </a:extLst>
          </p:cNvPr>
          <p:cNvSpPr/>
          <p:nvPr/>
        </p:nvSpPr>
        <p:spPr>
          <a:xfrm>
            <a:off x="2561949" y="5097874"/>
            <a:ext cx="1336221" cy="768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típusú feladatlapot végző </a:t>
            </a:r>
            <a:r>
              <a:rPr lang="hu-HU" sz="1500" dirty="0" err="1">
                <a:latin typeface="Arial" panose="020B0604020202020204" pitchFamily="34" charset="0"/>
                <a:cs typeface="Arial" panose="020B0604020202020204" pitchFamily="34" charset="0"/>
              </a:rPr>
              <a:t>csop</a:t>
            </a: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églalap: lekerekített 139">
            <a:extLst>
              <a:ext uri="{FF2B5EF4-FFF2-40B4-BE49-F238E27FC236}">
                <a16:creationId xmlns:a16="http://schemas.microsoft.com/office/drawing/2014/main" id="{61B7222E-3AE2-488A-B4FB-333685A4CAC1}"/>
              </a:ext>
            </a:extLst>
          </p:cNvPr>
          <p:cNvSpPr/>
          <p:nvPr/>
        </p:nvSpPr>
        <p:spPr>
          <a:xfrm>
            <a:off x="4157781" y="5218590"/>
            <a:ext cx="724705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</a:p>
        </p:txBody>
      </p:sp>
      <p:sp>
        <p:nvSpPr>
          <p:cNvPr id="150" name="Téglalap: lekerekített 149">
            <a:extLst>
              <a:ext uri="{FF2B5EF4-FFF2-40B4-BE49-F238E27FC236}">
                <a16:creationId xmlns:a16="http://schemas.microsoft.com/office/drawing/2014/main" id="{E1D9C432-2041-4105-924F-DFAB4A31A7FC}"/>
              </a:ext>
            </a:extLst>
          </p:cNvPr>
          <p:cNvSpPr/>
          <p:nvPr/>
        </p:nvSpPr>
        <p:spPr>
          <a:xfrm>
            <a:off x="5121226" y="5119653"/>
            <a:ext cx="2631095" cy="7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 a gyakorlatban</a:t>
            </a:r>
          </a:p>
        </p:txBody>
      </p:sp>
      <p:sp>
        <p:nvSpPr>
          <p:cNvPr id="151" name="Téglalap: lekerekített 150">
            <a:extLst>
              <a:ext uri="{FF2B5EF4-FFF2-40B4-BE49-F238E27FC236}">
                <a16:creationId xmlns:a16="http://schemas.microsoft.com/office/drawing/2014/main" id="{A48ABCB3-3FAC-4A33-BD4B-04520C49E1A2}"/>
              </a:ext>
            </a:extLst>
          </p:cNvPr>
          <p:cNvSpPr/>
          <p:nvPr/>
        </p:nvSpPr>
        <p:spPr>
          <a:xfrm>
            <a:off x="7991062" y="5215769"/>
            <a:ext cx="695741" cy="5272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Utó-teszt</a:t>
            </a:r>
          </a:p>
        </p:txBody>
      </p:sp>
      <p:cxnSp>
        <p:nvCxnSpPr>
          <p:cNvPr id="155" name="Egyenes összekötő nyíllal 154">
            <a:extLst>
              <a:ext uri="{FF2B5EF4-FFF2-40B4-BE49-F238E27FC236}">
                <a16:creationId xmlns:a16="http://schemas.microsoft.com/office/drawing/2014/main" id="{DAA7F1A7-5A11-4676-AFFD-28DE4F317BD9}"/>
              </a:ext>
            </a:extLst>
          </p:cNvPr>
          <p:cNvCxnSpPr>
            <a:stCxn id="9" idx="3"/>
            <a:endCxn id="54" idx="1"/>
          </p:cNvCxnSpPr>
          <p:nvPr/>
        </p:nvCxnSpPr>
        <p:spPr>
          <a:xfrm>
            <a:off x="2278876" y="4669575"/>
            <a:ext cx="283072" cy="81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Egyenes összekötő nyíllal 156">
            <a:extLst>
              <a:ext uri="{FF2B5EF4-FFF2-40B4-BE49-F238E27FC236}">
                <a16:creationId xmlns:a16="http://schemas.microsoft.com/office/drawing/2014/main" id="{4A74B266-D0DB-4086-82C8-B13DD0891433}"/>
              </a:ext>
            </a:extLst>
          </p:cNvPr>
          <p:cNvCxnSpPr>
            <a:stCxn id="44" idx="3"/>
            <a:endCxn id="49" idx="1"/>
          </p:cNvCxnSpPr>
          <p:nvPr/>
        </p:nvCxnSpPr>
        <p:spPr>
          <a:xfrm flipV="1">
            <a:off x="3898167" y="3718711"/>
            <a:ext cx="261193" cy="9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gyenes összekötő nyíllal 158">
            <a:extLst>
              <a:ext uri="{FF2B5EF4-FFF2-40B4-BE49-F238E27FC236}">
                <a16:creationId xmlns:a16="http://schemas.microsoft.com/office/drawing/2014/main" id="{DD8DBE16-F069-4C42-823F-E80392DEEB7A}"/>
              </a:ext>
            </a:extLst>
          </p:cNvPr>
          <p:cNvCxnSpPr>
            <a:stCxn id="45" idx="3"/>
            <a:endCxn id="42" idx="1"/>
          </p:cNvCxnSpPr>
          <p:nvPr/>
        </p:nvCxnSpPr>
        <p:spPr>
          <a:xfrm flipV="1">
            <a:off x="3861870" y="4624420"/>
            <a:ext cx="295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gyenes összekötő nyíllal 163">
            <a:extLst>
              <a:ext uri="{FF2B5EF4-FFF2-40B4-BE49-F238E27FC236}">
                <a16:creationId xmlns:a16="http://schemas.microsoft.com/office/drawing/2014/main" id="{F01403D4-9FDB-4881-9277-362C30DC6C31}"/>
              </a:ext>
            </a:extLst>
          </p:cNvPr>
          <p:cNvCxnSpPr>
            <a:cxnSpLocks/>
            <a:stCxn id="54" idx="3"/>
            <a:endCxn id="140" idx="1"/>
          </p:cNvCxnSpPr>
          <p:nvPr/>
        </p:nvCxnSpPr>
        <p:spPr>
          <a:xfrm>
            <a:off x="3898170" y="5482223"/>
            <a:ext cx="25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gyenes összekötő nyíllal 167">
            <a:extLst>
              <a:ext uri="{FF2B5EF4-FFF2-40B4-BE49-F238E27FC236}">
                <a16:creationId xmlns:a16="http://schemas.microsoft.com/office/drawing/2014/main" id="{9C891651-44C1-4126-8819-FAF3F08E0F01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4870175" y="3718710"/>
            <a:ext cx="261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Egyenes összekötő nyíllal 170">
            <a:extLst>
              <a:ext uri="{FF2B5EF4-FFF2-40B4-BE49-F238E27FC236}">
                <a16:creationId xmlns:a16="http://schemas.microsoft.com/office/drawing/2014/main" id="{A6CF4223-F4DD-4366-B813-E562C800C062}"/>
              </a:ext>
            </a:extLst>
          </p:cNvPr>
          <p:cNvCxnSpPr>
            <a:stCxn id="42" idx="3"/>
            <a:endCxn id="43" idx="1"/>
          </p:cNvCxnSpPr>
          <p:nvPr/>
        </p:nvCxnSpPr>
        <p:spPr>
          <a:xfrm flipV="1">
            <a:off x="4882486" y="4624419"/>
            <a:ext cx="23873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gyenes összekötő nyíllal 175">
            <a:extLst>
              <a:ext uri="{FF2B5EF4-FFF2-40B4-BE49-F238E27FC236}">
                <a16:creationId xmlns:a16="http://schemas.microsoft.com/office/drawing/2014/main" id="{92BDEACB-CEB5-4214-ACAB-8724881C36F1}"/>
              </a:ext>
            </a:extLst>
          </p:cNvPr>
          <p:cNvCxnSpPr>
            <a:cxnSpLocks/>
            <a:stCxn id="140" idx="3"/>
            <a:endCxn id="150" idx="1"/>
          </p:cNvCxnSpPr>
          <p:nvPr/>
        </p:nvCxnSpPr>
        <p:spPr>
          <a:xfrm>
            <a:off x="4882485" y="5482223"/>
            <a:ext cx="2387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gyenes összekötő nyíllal 179">
            <a:extLst>
              <a:ext uri="{FF2B5EF4-FFF2-40B4-BE49-F238E27FC236}">
                <a16:creationId xmlns:a16="http://schemas.microsoft.com/office/drawing/2014/main" id="{6E222147-2C92-4900-8A5C-3E0811777E7E}"/>
              </a:ext>
            </a:extLst>
          </p:cNvPr>
          <p:cNvCxnSpPr>
            <a:stCxn id="48" idx="3"/>
            <a:endCxn id="47" idx="1"/>
          </p:cNvCxnSpPr>
          <p:nvPr/>
        </p:nvCxnSpPr>
        <p:spPr>
          <a:xfrm flipV="1">
            <a:off x="7762459" y="3718710"/>
            <a:ext cx="22860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gyenes összekötő nyíllal 181">
            <a:extLst>
              <a:ext uri="{FF2B5EF4-FFF2-40B4-BE49-F238E27FC236}">
                <a16:creationId xmlns:a16="http://schemas.microsoft.com/office/drawing/2014/main" id="{19889869-19E3-440D-81DF-46653C068CB7}"/>
              </a:ext>
            </a:extLst>
          </p:cNvPr>
          <p:cNvCxnSpPr>
            <a:stCxn id="43" idx="3"/>
            <a:endCxn id="46" idx="1"/>
          </p:cNvCxnSpPr>
          <p:nvPr/>
        </p:nvCxnSpPr>
        <p:spPr>
          <a:xfrm flipV="1">
            <a:off x="7752320" y="4619032"/>
            <a:ext cx="238740" cy="5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gyenes összekötő nyíllal 184">
            <a:extLst>
              <a:ext uri="{FF2B5EF4-FFF2-40B4-BE49-F238E27FC236}">
                <a16:creationId xmlns:a16="http://schemas.microsoft.com/office/drawing/2014/main" id="{645B98A1-BC0F-49E3-B032-DDD6EC37A5DE}"/>
              </a:ext>
            </a:extLst>
          </p:cNvPr>
          <p:cNvCxnSpPr>
            <a:cxnSpLocks/>
            <a:stCxn id="150" idx="3"/>
            <a:endCxn id="151" idx="1"/>
          </p:cNvCxnSpPr>
          <p:nvPr/>
        </p:nvCxnSpPr>
        <p:spPr>
          <a:xfrm flipV="1">
            <a:off x="7752321" y="5479403"/>
            <a:ext cx="238741" cy="2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gyenes összekötő 204">
            <a:extLst>
              <a:ext uri="{FF2B5EF4-FFF2-40B4-BE49-F238E27FC236}">
                <a16:creationId xmlns:a16="http://schemas.microsoft.com/office/drawing/2014/main" id="{F55996BD-7269-4834-86FD-130B1AB02A2D}"/>
              </a:ext>
            </a:extLst>
          </p:cNvPr>
          <p:cNvCxnSpPr>
            <a:cxnSpLocks/>
            <a:stCxn id="150" idx="3"/>
            <a:endCxn id="150" idx="3"/>
          </p:cNvCxnSpPr>
          <p:nvPr/>
        </p:nvCxnSpPr>
        <p:spPr>
          <a:xfrm>
            <a:off x="7752320" y="54822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gyenes összekötő nyíllal 209">
            <a:extLst>
              <a:ext uri="{FF2B5EF4-FFF2-40B4-BE49-F238E27FC236}">
                <a16:creationId xmlns:a16="http://schemas.microsoft.com/office/drawing/2014/main" id="{564BEDB7-FD86-4E9F-B756-2360393B08B7}"/>
              </a:ext>
            </a:extLst>
          </p:cNvPr>
          <p:cNvCxnSpPr/>
          <p:nvPr/>
        </p:nvCxnSpPr>
        <p:spPr>
          <a:xfrm flipV="1">
            <a:off x="5019261" y="2876575"/>
            <a:ext cx="0" cy="2423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Összekötő: szögletes 215">
            <a:extLst>
              <a:ext uri="{FF2B5EF4-FFF2-40B4-BE49-F238E27FC236}">
                <a16:creationId xmlns:a16="http://schemas.microsoft.com/office/drawing/2014/main" id="{9A5AD5E5-7CD0-41EB-AD4E-751AC5769C25}"/>
              </a:ext>
            </a:extLst>
          </p:cNvPr>
          <p:cNvCxnSpPr/>
          <p:nvPr/>
        </p:nvCxnSpPr>
        <p:spPr>
          <a:xfrm rot="5400000" flipH="1" flipV="1">
            <a:off x="4103746" y="3685597"/>
            <a:ext cx="1608458" cy="123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gyenes összekötő 217">
            <a:extLst>
              <a:ext uri="{FF2B5EF4-FFF2-40B4-BE49-F238E27FC236}">
                <a16:creationId xmlns:a16="http://schemas.microsoft.com/office/drawing/2014/main" id="{319230F9-61FA-41C2-839D-66D0844A8067}"/>
              </a:ext>
            </a:extLst>
          </p:cNvPr>
          <p:cNvCxnSpPr/>
          <p:nvPr/>
        </p:nvCxnSpPr>
        <p:spPr>
          <a:xfrm flipH="1">
            <a:off x="4882486" y="4495981"/>
            <a:ext cx="38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gyenes összekötő 221">
            <a:extLst>
              <a:ext uri="{FF2B5EF4-FFF2-40B4-BE49-F238E27FC236}">
                <a16:creationId xmlns:a16="http://schemas.microsoft.com/office/drawing/2014/main" id="{6C894C3E-6370-4970-994A-E26C0AC7BBFE}"/>
              </a:ext>
            </a:extLst>
          </p:cNvPr>
          <p:cNvCxnSpPr/>
          <p:nvPr/>
        </p:nvCxnSpPr>
        <p:spPr>
          <a:xfrm flipH="1">
            <a:off x="4870175" y="5300041"/>
            <a:ext cx="149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gyenes összekötő nyíllal 227">
            <a:extLst>
              <a:ext uri="{FF2B5EF4-FFF2-40B4-BE49-F238E27FC236}">
                <a16:creationId xmlns:a16="http://schemas.microsoft.com/office/drawing/2014/main" id="{257211E9-1804-40CC-8DEB-CC046D55063C}"/>
              </a:ext>
            </a:extLst>
          </p:cNvPr>
          <p:cNvCxnSpPr/>
          <p:nvPr/>
        </p:nvCxnSpPr>
        <p:spPr>
          <a:xfrm flipV="1">
            <a:off x="4810540" y="2876575"/>
            <a:ext cx="0" cy="563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Egyenes összekötő nyíllal 233">
            <a:extLst>
              <a:ext uri="{FF2B5EF4-FFF2-40B4-BE49-F238E27FC236}">
                <a16:creationId xmlns:a16="http://schemas.microsoft.com/office/drawing/2014/main" id="{A35141B0-C6E9-44A3-B936-D19634346F49}"/>
              </a:ext>
            </a:extLst>
          </p:cNvPr>
          <p:cNvCxnSpPr/>
          <p:nvPr/>
        </p:nvCxnSpPr>
        <p:spPr>
          <a:xfrm flipV="1">
            <a:off x="8975034" y="2835154"/>
            <a:ext cx="0" cy="2644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Egyenes összekötő nyíllal 235">
            <a:extLst>
              <a:ext uri="{FF2B5EF4-FFF2-40B4-BE49-F238E27FC236}">
                <a16:creationId xmlns:a16="http://schemas.microsoft.com/office/drawing/2014/main" id="{8EB70383-F9BD-41F1-9EFE-944FBE486510}"/>
              </a:ext>
            </a:extLst>
          </p:cNvPr>
          <p:cNvCxnSpPr/>
          <p:nvPr/>
        </p:nvCxnSpPr>
        <p:spPr>
          <a:xfrm flipV="1">
            <a:off x="8855765" y="2845011"/>
            <a:ext cx="0" cy="1767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Egyenes összekötő nyíllal 237">
            <a:extLst>
              <a:ext uri="{FF2B5EF4-FFF2-40B4-BE49-F238E27FC236}">
                <a16:creationId xmlns:a16="http://schemas.microsoft.com/office/drawing/2014/main" id="{C7C45463-DC2B-44C4-93A0-CA20F8071CFA}"/>
              </a:ext>
            </a:extLst>
          </p:cNvPr>
          <p:cNvCxnSpPr/>
          <p:nvPr/>
        </p:nvCxnSpPr>
        <p:spPr>
          <a:xfrm flipV="1">
            <a:off x="8756374" y="2845010"/>
            <a:ext cx="0" cy="85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gyenes összekötő 241">
            <a:extLst>
              <a:ext uri="{FF2B5EF4-FFF2-40B4-BE49-F238E27FC236}">
                <a16:creationId xmlns:a16="http://schemas.microsoft.com/office/drawing/2014/main" id="{8F7859D8-546A-45C2-B511-44CCB28DDBE7}"/>
              </a:ext>
            </a:extLst>
          </p:cNvPr>
          <p:cNvCxnSpPr>
            <a:stCxn id="47" idx="3"/>
          </p:cNvCxnSpPr>
          <p:nvPr/>
        </p:nvCxnSpPr>
        <p:spPr>
          <a:xfrm flipV="1">
            <a:off x="8686800" y="3712693"/>
            <a:ext cx="69574" cy="6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gyenes összekötő 243">
            <a:extLst>
              <a:ext uri="{FF2B5EF4-FFF2-40B4-BE49-F238E27FC236}">
                <a16:creationId xmlns:a16="http://schemas.microsoft.com/office/drawing/2014/main" id="{20135FD3-0F9B-40B0-A2E3-964C9FEC317D}"/>
              </a:ext>
            </a:extLst>
          </p:cNvPr>
          <p:cNvCxnSpPr>
            <a:stCxn id="46" idx="3"/>
          </p:cNvCxnSpPr>
          <p:nvPr/>
        </p:nvCxnSpPr>
        <p:spPr>
          <a:xfrm>
            <a:off x="8686799" y="4619032"/>
            <a:ext cx="168966" cy="5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gyenes összekötő 245">
            <a:extLst>
              <a:ext uri="{FF2B5EF4-FFF2-40B4-BE49-F238E27FC236}">
                <a16:creationId xmlns:a16="http://schemas.microsoft.com/office/drawing/2014/main" id="{E7AAF13C-7E37-4F2D-A7A7-36D5135BC056}"/>
              </a:ext>
            </a:extLst>
          </p:cNvPr>
          <p:cNvCxnSpPr>
            <a:stCxn id="151" idx="3"/>
          </p:cNvCxnSpPr>
          <p:nvPr/>
        </p:nvCxnSpPr>
        <p:spPr>
          <a:xfrm>
            <a:off x="8686802" y="5479403"/>
            <a:ext cx="288232" cy="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>
            <a:stCxn id="9" idx="3"/>
          </p:cNvCxnSpPr>
          <p:nvPr/>
        </p:nvCxnSpPr>
        <p:spPr>
          <a:xfrm>
            <a:off x="2278877" y="4669574"/>
            <a:ext cx="3670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9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6470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III. Az eredmények értékelésének módszerei</a:t>
            </a:r>
          </a:p>
        </p:txBody>
      </p:sp>
    </p:spTree>
    <p:extLst>
      <p:ext uri="{BB962C8B-B14F-4D97-AF65-F5344CB8AC3E}">
        <p14:creationId xmlns:p14="http://schemas.microsoft.com/office/powerpoint/2010/main" val="6730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TÜ - előadás PowerPoint sablon 2017 - színhelyes">
  <a:themeElements>
    <a:clrScheme name="MTA arculati színek">
      <a:dk1>
        <a:srgbClr val="424242"/>
      </a:dk1>
      <a:lt1>
        <a:srgbClr val="FFFFFF"/>
      </a:lt1>
      <a:dk2>
        <a:srgbClr val="004A81"/>
      </a:dk2>
      <a:lt2>
        <a:srgbClr val="FBFBFB"/>
      </a:lt2>
      <a:accent1>
        <a:srgbClr val="1F6FA4"/>
      </a:accent1>
      <a:accent2>
        <a:srgbClr val="8CADD1"/>
      </a:accent2>
      <a:accent3>
        <a:srgbClr val="D6E4F4"/>
      </a:accent3>
      <a:accent4>
        <a:srgbClr val="DE4448"/>
      </a:accent4>
      <a:accent5>
        <a:srgbClr val="FF6F74"/>
      </a:accent5>
      <a:accent6>
        <a:srgbClr val="4B8CBA"/>
      </a:accent6>
      <a:hlink>
        <a:srgbClr val="1E6FA4"/>
      </a:hlink>
      <a:folHlink>
        <a:srgbClr val="5B7F9C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TÜ - előadás PowerPoint sablon 2017 - színhelyes" id="{6491D140-7A07-494D-AD92-66B74C3EA49B}" vid="{6B675F42-7B98-BA47-A1FF-01BE8393B32B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</TotalTime>
  <Words>2496</Words>
  <Application>Microsoft Office PowerPoint</Application>
  <PresentationFormat>Diavetítés a képernyőre (4:3 oldalarány)</PresentationFormat>
  <Paragraphs>423</Paragraphs>
  <Slides>29</Slides>
  <Notes>4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29</vt:i4>
      </vt:variant>
    </vt:vector>
  </HeadingPairs>
  <TitlesOfParts>
    <vt:vector size="36" baseType="lpstr">
      <vt:lpstr>Arial</vt:lpstr>
      <vt:lpstr>Calibri</vt:lpstr>
      <vt:lpstr>Constantia</vt:lpstr>
      <vt:lpstr>Franklin Gothic Book</vt:lpstr>
      <vt:lpstr>Wingdings</vt:lpstr>
      <vt:lpstr>Office-téma</vt:lpstr>
      <vt:lpstr>MTÜ - előadás PowerPoint sablon 2017 - színhelyes</vt:lpstr>
      <vt:lpstr> A KUTATÁSALAPÚ KÉMIATANÍTÁS LONGITUDINÁLIS VIZSGÁLATÁNAK  ELSŐ HÁROM ÉVE </vt:lpstr>
      <vt:lpstr>Tartalom</vt:lpstr>
      <vt:lpstr>I. Előzmények és kutatási kérdések</vt:lpstr>
      <vt:lpstr>A „Megvalósítható kutatásalapú kémiatanulás” projekt1 előzményei és a kutatási kérdések</vt:lpstr>
      <vt:lpstr>II. A kutatás keretei</vt:lpstr>
      <vt:lpstr>II.1. A kutatócsoport és a kutatási módszer </vt:lpstr>
      <vt:lpstr>II.2. A minta</vt:lpstr>
      <vt:lpstr>3.3 kutatási módszer –  a modell</vt:lpstr>
      <vt:lpstr>III. Az eredmények értékelésének módszerei</vt:lpstr>
      <vt:lpstr>PowerPoint-bemutató</vt:lpstr>
      <vt:lpstr>PowerPoint-bemutató</vt:lpstr>
      <vt:lpstr>Éta négyzet és parciális Éta négyzet (A hatás variancia és a hatás variancia + a többi variancia hányadosa.)</vt:lpstr>
      <vt:lpstr>III.3. A statisztikai módszerről és a 7. osztályos eredményekről megjelent publikáció*</vt:lpstr>
      <vt:lpstr>IV. A 7. osztályos eredmények</vt:lpstr>
      <vt:lpstr>IV.1. A teljes T1 teszten elért eredmények 7. osztályban</vt:lpstr>
      <vt:lpstr>IV.2. Az T1 alteszteken elért eredmények 7. osztályban</vt:lpstr>
      <vt:lpstr>IV.3. Szignifikáns paraméterhatások (PES) 7. osztályban</vt:lpstr>
      <vt:lpstr>IV.4. Következtetés és feltételezések</vt:lpstr>
      <vt:lpstr>V. A módosított kutatási modell  és eddigi eredményei</vt:lpstr>
      <vt:lpstr>3.3 kutatási módszer –  a modell</vt:lpstr>
      <vt:lpstr>V.3. A teljes T2 teszten elért eredmények 8. osztályban</vt:lpstr>
      <vt:lpstr>V.4. Az alteszteken elért eredmények 8. osztályban</vt:lpstr>
      <vt:lpstr>V.5. A teljes teszten elért eredmények 9. osztályban</vt:lpstr>
      <vt:lpstr>V.6. Az alteszteken elért eredmények 9. osztályban</vt:lpstr>
      <vt:lpstr>V.7. Szignifikáns paraméterhatások (PES) 8. és 9. osztályban</vt:lpstr>
      <vt:lpstr>VI. Az eddigi eredmények és kontextusba helyezésük</vt:lpstr>
      <vt:lpstr>VI.1. Az eredmények összefoglalása</vt:lpstr>
      <vt:lpstr>VI.3. Az eddigi eredmények kontextusba helyezése </vt:lpstr>
      <vt:lpstr>Az elődás elkészítését a Magyar Tudományos Akadémia Tantárgypedagógiai Kutatási Programja támogatta.  MTA-ELTE Kutatásalapú Kémiatanítás Kutatócsoport Honlap: http://ttomc.elte.hu/publications/90 E-mail: luca@ceasar.elte.hu  KÖSZÖNÖM A MEGTISZTELŐ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Kutatásalapú kémiatanítás:  Egy longitudinális vizsgálat első évének eredményei</dc:title>
  <dc:creator>Dr. Tóth Zoltán</dc:creator>
  <cp:lastModifiedBy>Luca Szalay</cp:lastModifiedBy>
  <cp:revision>191</cp:revision>
  <dcterms:created xsi:type="dcterms:W3CDTF">2017-11-07T13:28:48Z</dcterms:created>
  <dcterms:modified xsi:type="dcterms:W3CDTF">2020-10-03T10:28:28Z</dcterms:modified>
</cp:coreProperties>
</file>