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8" r:id="rId9"/>
    <p:sldId id="263" r:id="rId10"/>
    <p:sldId id="267" r:id="rId11"/>
    <p:sldId id="265" r:id="rId12"/>
    <p:sldId id="266" r:id="rId13"/>
    <p:sldId id="264" r:id="rId14"/>
    <p:sldId id="269" r:id="rId15"/>
    <p:sldId id="270" r:id="rId16"/>
    <p:sldId id="271" r:id="rId17"/>
    <p:sldId id="272" r:id="rId18"/>
    <p:sldId id="275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4660"/>
  </p:normalViewPr>
  <p:slideViewPr>
    <p:cSldViewPr snapToGrid="0">
      <p:cViewPr varScale="1">
        <p:scale>
          <a:sx n="57" d="100"/>
          <a:sy n="57" d="100"/>
        </p:scale>
        <p:origin x="88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3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hu-HU" dirty="0"/>
              <a:t>A tévképzetek és a megértés aránya</a:t>
            </a:r>
            <a:r>
              <a:rPr lang="hu-HU" baseline="0" dirty="0"/>
              <a:t> (%)</a:t>
            </a:r>
            <a:endParaRPr lang="hu-HU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tévképzetek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Munka1!$A$2:$A$6</c:f>
              <c:strCache>
                <c:ptCount val="5"/>
                <c:pt idx="0">
                  <c:v>3. évf.</c:v>
                </c:pt>
                <c:pt idx="1">
                  <c:v>5. évf.</c:v>
                </c:pt>
                <c:pt idx="2">
                  <c:v>7. évf.</c:v>
                </c:pt>
                <c:pt idx="3">
                  <c:v>9. évf.</c:v>
                </c:pt>
                <c:pt idx="4">
                  <c:v>11. évf</c:v>
                </c:pt>
              </c:strCache>
            </c:strRef>
          </c:cat>
          <c:val>
            <c:numRef>
              <c:f>Munka1!$B$2:$B$6</c:f>
              <c:numCache>
                <c:formatCode>General</c:formatCode>
                <c:ptCount val="5"/>
                <c:pt idx="0">
                  <c:v>18</c:v>
                </c:pt>
                <c:pt idx="1">
                  <c:v>23</c:v>
                </c:pt>
                <c:pt idx="2">
                  <c:v>21</c:v>
                </c:pt>
                <c:pt idx="3">
                  <c:v>16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29-4AB2-B6AA-D819065170A8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részleges és teljes megértés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Munka1!$A$2:$A$6</c:f>
              <c:strCache>
                <c:ptCount val="5"/>
                <c:pt idx="0">
                  <c:v>3. évf.</c:v>
                </c:pt>
                <c:pt idx="1">
                  <c:v>5. évf.</c:v>
                </c:pt>
                <c:pt idx="2">
                  <c:v>7. évf.</c:v>
                </c:pt>
                <c:pt idx="3">
                  <c:v>9. évf.</c:v>
                </c:pt>
                <c:pt idx="4">
                  <c:v>11. évf</c:v>
                </c:pt>
              </c:strCache>
            </c:strRef>
          </c:cat>
          <c:val>
            <c:numRef>
              <c:f>Munka1!$C$2:$C$6</c:f>
              <c:numCache>
                <c:formatCode>General</c:formatCode>
                <c:ptCount val="5"/>
                <c:pt idx="0">
                  <c:v>16</c:v>
                </c:pt>
                <c:pt idx="1">
                  <c:v>20</c:v>
                </c:pt>
                <c:pt idx="2">
                  <c:v>38</c:v>
                </c:pt>
                <c:pt idx="3">
                  <c:v>60</c:v>
                </c:pt>
                <c:pt idx="4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29-4AB2-B6AA-D81906517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32312472"/>
        <c:axId val="1"/>
      </c:barChart>
      <c:catAx>
        <c:axId val="232312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4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04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32312472"/>
        <c:crosses val="autoZero"/>
        <c:crossBetween val="between"/>
      </c:valAx>
      <c:spPr>
        <a:noFill/>
        <a:ln w="25345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4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069EAB7D-C7E1-4EE2-BD73-9AFC398431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13AC93A7-4C05-47E8-BF63-92821324697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A3835B7-CDC8-4073-8BCF-30903E6366EB}" type="datetimeFigureOut">
              <a:rPr lang="hu-HU"/>
              <a:pPr>
                <a:defRPr/>
              </a:pPr>
              <a:t>2019. 11. 25.</a:t>
            </a:fld>
            <a:endParaRPr lang="hu-HU"/>
          </a:p>
        </p:txBody>
      </p:sp>
      <p:sp>
        <p:nvSpPr>
          <p:cNvPr id="4" name="Diakép helye 3">
            <a:extLst>
              <a:ext uri="{FF2B5EF4-FFF2-40B4-BE49-F238E27FC236}">
                <a16:creationId xmlns:a16="http://schemas.microsoft.com/office/drawing/2014/main" id="{A9345319-818D-4E66-BD4C-B6593B4596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>
            <a:extLst>
              <a:ext uri="{FF2B5EF4-FFF2-40B4-BE49-F238E27FC236}">
                <a16:creationId xmlns:a16="http://schemas.microsoft.com/office/drawing/2014/main" id="{1035866C-DBBD-4E16-93AB-5E599378EE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5772157-9832-40A3-B932-7C3F3FD5ED8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BA643D2-2339-4D1B-B81E-E04ABFC701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9548D45-47A9-4B95-BA21-7D71B1D85D4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0CA9B-C39A-487C-B575-605F5451F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05025-1928-4402-B436-A8011A80F4E3}" type="datetimeFigureOut">
              <a:rPr lang="hu-HU"/>
              <a:pPr>
                <a:defRPr/>
              </a:pPr>
              <a:t>2019. 11. 25.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7DFED-9FEE-49B7-9F3B-E469D1CEE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2AF89-83A6-444C-B5BC-0CDE7622B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4ECE9-1070-4032-BA3E-583FE83327A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8352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00E78-A62B-4ABD-947C-64B55E338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F6637-9D1B-4026-B3CD-DDDEC739E530}" type="datetimeFigureOut">
              <a:rPr lang="hu-HU"/>
              <a:pPr>
                <a:defRPr/>
              </a:pPr>
              <a:t>2019. 11. 25.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60CF1-472F-4EF3-9A62-59BEEFFF8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1F289-4838-4F91-8306-36D3F0DD3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D1E59-80B3-4E0A-855C-2E85413391D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4379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48C71-55E6-4BA5-A0CA-47D05861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AFDBA-B2BB-433F-9916-CC3E4160BD58}" type="datetimeFigureOut">
              <a:rPr lang="hu-HU"/>
              <a:pPr>
                <a:defRPr/>
              </a:pPr>
              <a:t>2019. 11. 25.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24E3F-D160-43FC-AB18-FE5C4AE3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A2654-1D81-4C31-9EC1-ACA004905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6D524-70E3-4620-AC71-45A4EFCF6C0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5026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DC8C2-9E3D-40E4-9F43-BF28E50A7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0DA2C-B1FB-43EF-9B4C-85FFE99774BE}" type="datetimeFigureOut">
              <a:rPr lang="hu-HU"/>
              <a:pPr>
                <a:defRPr/>
              </a:pPr>
              <a:t>2019. 11. 25.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0855D-167C-4E9A-94C6-3A7465A28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25DA6-D438-48D6-B555-E507E680E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3D7E4-1C58-4283-B1FB-A7EABF33D11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308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98858-9034-4C06-B2C5-B4665F8BC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54DD7-3CB9-4069-9207-97FA73147710}" type="datetimeFigureOut">
              <a:rPr lang="hu-HU"/>
              <a:pPr>
                <a:defRPr/>
              </a:pPr>
              <a:t>2019. 11. 25.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9B31A-34B8-4036-B662-A003133F8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058DE-AF52-444E-ADB1-F379030EF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1EE8D-E286-412C-84BC-8C547446B26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1302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6E0735-3D5D-4B7F-9599-E8DE4E7E8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88140-C95F-4778-BE0A-A9D2048FF48B}" type="datetimeFigureOut">
              <a:rPr lang="hu-HU"/>
              <a:pPr>
                <a:defRPr/>
              </a:pPr>
              <a:t>2019. 11. 25.</a:t>
            </a:fld>
            <a:endParaRPr lang="hu-H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FFE2ED-AD39-4F4B-BFCF-26C79871C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59D728-B856-493E-A714-69712F99C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46534-7D73-4655-9B92-A022839E6A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8106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CBCF3D1-87E0-46A2-829B-656823AB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04561-BB37-4BD7-800E-58884B0F1C7A}" type="datetimeFigureOut">
              <a:rPr lang="hu-HU"/>
              <a:pPr>
                <a:defRPr/>
              </a:pPr>
              <a:t>2019. 11. 25.</a:t>
            </a:fld>
            <a:endParaRPr lang="hu-H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A344B2A-0D23-4563-A28D-CA4376CC2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0ABD0FB-7233-4058-B976-3B38893BC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E9C88-80E2-423C-AD3A-B71FA345276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336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6309F16-34F7-426A-AF47-936CFEC37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4D4A5-43B4-4699-BA7C-0CF6AB804195}" type="datetimeFigureOut">
              <a:rPr lang="hu-HU"/>
              <a:pPr>
                <a:defRPr/>
              </a:pPr>
              <a:t>2019. 11. 25.</a:t>
            </a:fld>
            <a:endParaRPr lang="hu-H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5C3C5C5-A9CB-4153-8404-CE5CDD9C4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CA44749-8E1E-41C0-9317-17F9D426A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89BD4-4193-4EC7-89B9-6543948BCB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9126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DC5AE95-28E6-4C8C-9FA8-1BB59EA39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ABB58-7789-4665-8E8D-C76E00E0C006}" type="datetimeFigureOut">
              <a:rPr lang="hu-HU"/>
              <a:pPr>
                <a:defRPr/>
              </a:pPr>
              <a:t>2019. 11. 25.</a:t>
            </a:fld>
            <a:endParaRPr lang="hu-H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7F023C3-17F2-4D8D-B088-A44994FE8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C48B7A3-500B-4B2E-855A-D2D643AAB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D54ED-D252-4DF4-8411-76591B4D8DE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3517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0C4F596-E97F-49D9-B38E-CCD83C4B1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A2F87-B48A-4F77-9EF5-14FCA5ED957A}" type="datetimeFigureOut">
              <a:rPr lang="hu-HU"/>
              <a:pPr>
                <a:defRPr/>
              </a:pPr>
              <a:t>2019. 11. 25.</a:t>
            </a:fld>
            <a:endParaRPr lang="hu-H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EFB2063-EC2B-427B-B12D-4D89C016E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CA2464-68FB-46CF-809E-3C3B0BDAC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AE21C-13BE-4202-91A8-4772F3D8E8A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3211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755C03-9B67-4614-8B77-FCAA4067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DB29D-F8CE-4352-9321-EEDA95595F6A}" type="datetimeFigureOut">
              <a:rPr lang="hu-HU"/>
              <a:pPr>
                <a:defRPr/>
              </a:pPr>
              <a:t>2019. 11. 25.</a:t>
            </a:fld>
            <a:endParaRPr lang="hu-H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460C08-963C-435B-8F7F-6C057F21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DB5C49-C0F2-4424-B702-55F718137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6B8B4-E43A-430B-8151-2732BB4061B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053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1C91F26-D12B-470A-9BF8-6C58AA1FA0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  <a:endParaRPr lang="en-US" altLang="hu-HU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A17A8DC-341C-4275-A9D3-32969DFAB5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  <a:endParaRPr lang="en-US" alt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574BF-C04F-49B8-9BE5-E30A1ADCCD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8D7C4C-F65E-4A7C-A56B-76E525AC0B12}" type="datetimeFigureOut">
              <a:rPr lang="hu-HU"/>
              <a:pPr>
                <a:defRPr/>
              </a:pPr>
              <a:t>2019. 11. 25.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76BD2-C500-461C-9AB3-EEFBD2A18B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40DB5-A069-4D0D-ABD9-0C8D66E1D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A812CD-2279-464E-9288-2D6E4B02154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image" Target="../media/image6.png"/><Relationship Id="rId3" Type="http://schemas.openxmlformats.org/officeDocument/2006/relationships/slide" Target="slide2.xml"/><Relationship Id="rId7" Type="http://schemas.openxmlformats.org/officeDocument/2006/relationships/slide" Target="slide15.xml"/><Relationship Id="rId12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4.png"/><Relationship Id="rId5" Type="http://schemas.openxmlformats.org/officeDocument/2006/relationships/slide" Target="slide5.xml"/><Relationship Id="rId10" Type="http://schemas.openxmlformats.org/officeDocument/2006/relationships/image" Target="../media/image3.png"/><Relationship Id="rId4" Type="http://schemas.openxmlformats.org/officeDocument/2006/relationships/slide" Target="slide3.xm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foldrajzmodszertan.hu/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Kép 88">
            <a:extLst>
              <a:ext uri="{FF2B5EF4-FFF2-40B4-BE49-F238E27FC236}">
                <a16:creationId xmlns:a16="http://schemas.microsoft.com/office/drawing/2014/main" id="{B4F89F16-211F-48B1-834A-6157379EB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7E0748D-C184-4925-BAD0-A42FD3A87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88963"/>
            <a:ext cx="4686300" cy="2338387"/>
          </a:xfrm>
          <a:solidFill>
            <a:schemeClr val="accent6"/>
          </a:solidFill>
        </p:spPr>
        <p:txBody>
          <a:bodyPr lIns="360000" anchor="ctr">
            <a:normAutofit fontScale="90000"/>
          </a:bodyPr>
          <a:lstStyle/>
          <a:p>
            <a:pPr algn="l"/>
            <a:r>
              <a:rPr lang="hu-HU" altLang="hu-HU" sz="4200">
                <a:solidFill>
                  <a:schemeClr val="bg1"/>
                </a:solidFill>
                <a:latin typeface="Arial Rounded MT Bold" panose="020F0704030504030204" pitchFamily="34" charset="0"/>
              </a:rPr>
              <a:t>Általános és középiskolás tanulók földrajzi tévképzetei</a:t>
            </a:r>
          </a:p>
        </p:txBody>
      </p:sp>
      <p:sp>
        <p:nvSpPr>
          <p:cNvPr id="3076" name="Alcím 2">
            <a:extLst>
              <a:ext uri="{FF2B5EF4-FFF2-40B4-BE49-F238E27FC236}">
                <a16:creationId xmlns:a16="http://schemas.microsoft.com/office/drawing/2014/main" id="{F0C71F18-CF0D-42F3-8996-3B1ADFC1B83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19088" y="2982913"/>
            <a:ext cx="3303587" cy="1014412"/>
          </a:xfrm>
        </p:spPr>
        <p:txBody>
          <a:bodyPr/>
          <a:lstStyle/>
          <a:p>
            <a:pPr algn="l"/>
            <a:r>
              <a:rPr lang="hu-HU" altLang="hu-HU" sz="3000">
                <a:solidFill>
                  <a:schemeClr val="bg1"/>
                </a:solidFill>
                <a:latin typeface="Arial Rounded MT Bold" panose="020F0704030504030204" pitchFamily="34" charset="0"/>
              </a:rPr>
              <a:t>Lehetőség </a:t>
            </a:r>
            <a:br>
              <a:rPr lang="hu-HU" altLang="hu-HU" sz="300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hu-HU" altLang="hu-HU" sz="3000">
                <a:solidFill>
                  <a:schemeClr val="bg1"/>
                </a:solidFill>
                <a:latin typeface="Arial Rounded MT Bold" panose="020F0704030504030204" pitchFamily="34" charset="0"/>
              </a:rPr>
              <a:t>vagy akadály?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A53AE53-D58D-469F-B58A-4D1F57E6B69B}"/>
              </a:ext>
            </a:extLst>
          </p:cNvPr>
          <p:cNvSpPr txBox="1"/>
          <p:nvPr/>
        </p:nvSpPr>
        <p:spPr>
          <a:xfrm>
            <a:off x="0" y="4722813"/>
            <a:ext cx="3524250" cy="1798637"/>
          </a:xfrm>
          <a:prstGeom prst="rect">
            <a:avLst/>
          </a:prstGeom>
          <a:solidFill>
            <a:schemeClr val="tx1">
              <a:lumMod val="95000"/>
              <a:lumOff val="5000"/>
              <a:alpha val="75000"/>
            </a:schemeClr>
          </a:solidFill>
        </p:spPr>
        <p:txBody>
          <a:bodyPr lIns="360000" tIns="144000" bIns="1440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>
                <a:solidFill>
                  <a:schemeClr val="bg1"/>
                </a:solidFill>
                <a:latin typeface="Arial Rounded MT Bold" panose="020F0704030504030204" pitchFamily="34" charset="0"/>
              </a:rPr>
              <a:t>Kádár Anett</a:t>
            </a:r>
            <a:r>
              <a:rPr lang="hu-HU" altLang="hu-HU" baseline="30000">
                <a:solidFill>
                  <a:srgbClr val="D9D9D9"/>
                </a:solidFill>
                <a:latin typeface="Arial Rounded MT Bold" panose="020F0704030504030204" pitchFamily="34" charset="0"/>
              </a:rPr>
              <a:t>1,2</a:t>
            </a:r>
            <a:r>
              <a:rPr lang="hu-HU" altLang="hu-HU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</a:p>
          <a:p>
            <a:pPr eaLnBrk="1" hangingPunct="1"/>
            <a:endParaRPr lang="hu-HU" altLang="hu-HU" baseline="30000">
              <a:solidFill>
                <a:srgbClr val="D9D9D9"/>
              </a:solidFill>
              <a:latin typeface="Arial Rounded MT Bold" panose="020F0704030504030204" pitchFamily="34" charset="0"/>
            </a:endParaRPr>
          </a:p>
          <a:p>
            <a:pPr eaLnBrk="1" hangingPunct="1"/>
            <a:r>
              <a:rPr lang="hu-HU" altLang="hu-HU">
                <a:solidFill>
                  <a:srgbClr val="333F50"/>
                </a:solidFill>
                <a:latin typeface="Arial Rounded MT Bold" panose="020F0704030504030204" pitchFamily="34" charset="0"/>
              </a:rPr>
              <a:t> </a:t>
            </a:r>
          </a:p>
          <a:p>
            <a:pPr eaLnBrk="1" hangingPunct="1"/>
            <a:r>
              <a:rPr lang="hu-HU" altLang="hu-HU" sz="1000" baseline="30000">
                <a:solidFill>
                  <a:srgbClr val="D9D9D9"/>
                </a:solidFill>
                <a:latin typeface="Arial Rounded MT Bold" panose="020F0704030504030204" pitchFamily="34" charset="0"/>
              </a:rPr>
              <a:t>1</a:t>
            </a:r>
            <a:r>
              <a:rPr lang="hu-HU" altLang="hu-HU" sz="1000">
                <a:solidFill>
                  <a:srgbClr val="D9D9D9"/>
                </a:solidFill>
                <a:latin typeface="Arial Rounded MT Bold" panose="020F0704030504030204" pitchFamily="34" charset="0"/>
              </a:rPr>
              <a:t>SZTE TTIK Természeti Földrajzi és Geoinformatikai Tanszék</a:t>
            </a:r>
          </a:p>
          <a:p>
            <a:pPr eaLnBrk="1" hangingPunct="1"/>
            <a:r>
              <a:rPr lang="hu-HU" altLang="hu-HU" sz="1000">
                <a:solidFill>
                  <a:srgbClr val="D9D9D9"/>
                </a:solidFill>
                <a:latin typeface="Arial Rounded MT Bold" panose="020F0704030504030204" pitchFamily="34" charset="0"/>
              </a:rPr>
              <a:t> </a:t>
            </a:r>
          </a:p>
          <a:p>
            <a:pPr eaLnBrk="1" hangingPunct="1"/>
            <a:r>
              <a:rPr lang="hu-HU" altLang="hu-HU" sz="1000" baseline="30000">
                <a:solidFill>
                  <a:srgbClr val="D9D9D9"/>
                </a:solidFill>
                <a:latin typeface="Arial Rounded MT Bold" panose="020F0704030504030204" pitchFamily="34" charset="0"/>
              </a:rPr>
              <a:t>2</a:t>
            </a:r>
            <a:r>
              <a:rPr lang="hu-HU" altLang="hu-HU" sz="1000">
                <a:solidFill>
                  <a:srgbClr val="D9D9D9"/>
                </a:solidFill>
                <a:latin typeface="Arial Rounded MT Bold" panose="020F0704030504030204" pitchFamily="34" charset="0"/>
              </a:rPr>
              <a:t>MTA-SZTE Földrajz Szakmódszertan Kutatócsoport</a:t>
            </a:r>
          </a:p>
          <a:p>
            <a:pPr eaLnBrk="1" hangingPunct="1"/>
            <a:r>
              <a:rPr lang="hu-HU" altLang="hu-HU" sz="1100">
                <a:solidFill>
                  <a:schemeClr val="bg1"/>
                </a:solidFill>
                <a:latin typeface="Arial Rounded MT Bold" panose="020F0704030504030204" pitchFamily="34" charset="0"/>
              </a:rPr>
              <a:t> </a:t>
            </a:r>
            <a:endParaRPr lang="hu-HU" altLang="hu-HU" sz="1000">
              <a:solidFill>
                <a:srgbClr val="5B9BD5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3080" name="Csoportba foglalás 79">
            <a:extLst>
              <a:ext uri="{FF2B5EF4-FFF2-40B4-BE49-F238E27FC236}">
                <a16:creationId xmlns:a16="http://schemas.microsoft.com/office/drawing/2014/main" id="{7B033271-64CA-4814-988F-98455EE43164}"/>
              </a:ext>
            </a:extLst>
          </p:cNvPr>
          <p:cNvGrpSpPr>
            <a:grpSpLocks/>
          </p:cNvGrpSpPr>
          <p:nvPr/>
        </p:nvGrpSpPr>
        <p:grpSpPr bwMode="auto">
          <a:xfrm>
            <a:off x="5462588" y="477838"/>
            <a:ext cx="2905125" cy="4795837"/>
            <a:chOff x="5633883" y="770017"/>
            <a:chExt cx="3221048" cy="5317966"/>
          </a:xfrm>
        </p:grpSpPr>
        <p:sp>
          <p:nvSpPr>
            <p:cNvPr id="12" name="Téglalap 11">
              <a:hlinkClick r:id="rId3" action="ppaction://hlinksldjump"/>
              <a:extLst>
                <a:ext uri="{FF2B5EF4-FFF2-40B4-BE49-F238E27FC236}">
                  <a16:creationId xmlns:a16="http://schemas.microsoft.com/office/drawing/2014/main" id="{ABD66BCC-5C62-429D-8C24-4BF81206B99B}"/>
                </a:ext>
              </a:extLst>
            </p:cNvPr>
            <p:cNvSpPr/>
            <p:nvPr/>
          </p:nvSpPr>
          <p:spPr>
            <a:xfrm>
              <a:off x="5633883" y="770017"/>
              <a:ext cx="3221048" cy="8889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sp>
          <p:nvSpPr>
            <p:cNvPr id="10" name="Alcím 2">
              <a:hlinkClick r:id="rId3" action="ppaction://hlinksldjump"/>
              <a:extLst>
                <a:ext uri="{FF2B5EF4-FFF2-40B4-BE49-F238E27FC236}">
                  <a16:creationId xmlns:a16="http://schemas.microsoft.com/office/drawing/2014/main" id="{7D7B7515-916F-47E2-93AF-B370682E2BE4}"/>
                </a:ext>
              </a:extLst>
            </p:cNvPr>
            <p:cNvSpPr txBox="1">
              <a:spLocks/>
            </p:cNvSpPr>
            <p:nvPr/>
          </p:nvSpPr>
          <p:spPr>
            <a:xfrm>
              <a:off x="6520991" y="977736"/>
              <a:ext cx="2193129" cy="49289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norm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 eaLnBrk="1" hangingPunct="1">
                <a:buFont typeface="Arial" panose="020B0604020202020204" pitchFamily="34" charset="0"/>
                <a:buNone/>
              </a:pPr>
              <a:r>
                <a:rPr lang="hu-HU" altLang="hu-HU" sz="180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Tévképzetek</a:t>
              </a:r>
              <a:endParaRPr lang="hu-HU" altLang="hu-HU" sz="200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31" name="Téglalap 30">
              <a:hlinkClick r:id="rId4" action="ppaction://hlinksldjump"/>
              <a:extLst>
                <a:ext uri="{FF2B5EF4-FFF2-40B4-BE49-F238E27FC236}">
                  <a16:creationId xmlns:a16="http://schemas.microsoft.com/office/drawing/2014/main" id="{EB58A9C0-D0B5-4273-8294-C4CCBABDA0A6}"/>
                </a:ext>
              </a:extLst>
            </p:cNvPr>
            <p:cNvSpPr/>
            <p:nvPr/>
          </p:nvSpPr>
          <p:spPr>
            <a:xfrm>
              <a:off x="5633883" y="1658985"/>
              <a:ext cx="3221048" cy="8907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dirty="0"/>
            </a:p>
          </p:txBody>
        </p:sp>
        <p:sp>
          <p:nvSpPr>
            <p:cNvPr id="34" name="Alcím 2">
              <a:hlinkClick r:id="rId4" action="ppaction://hlinksldjump"/>
              <a:extLst>
                <a:ext uri="{FF2B5EF4-FFF2-40B4-BE49-F238E27FC236}">
                  <a16:creationId xmlns:a16="http://schemas.microsoft.com/office/drawing/2014/main" id="{7398163F-6B3C-4C48-A489-5A0A30FEAE54}"/>
                </a:ext>
              </a:extLst>
            </p:cNvPr>
            <p:cNvSpPr txBox="1">
              <a:spLocks/>
            </p:cNvSpPr>
            <p:nvPr/>
          </p:nvSpPr>
          <p:spPr>
            <a:xfrm>
              <a:off x="6520991" y="1866704"/>
              <a:ext cx="2193129" cy="4946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normAutofit fontScale="85000" lnSpcReduction="200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 eaLnBrk="1" hangingPunct="1">
                <a:buFont typeface="Arial" panose="020B0604020202020204" pitchFamily="34" charset="0"/>
                <a:buNone/>
              </a:pPr>
              <a:r>
                <a:rPr lang="hu-HU" altLang="hu-HU" sz="180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A kutatás felépítése</a:t>
              </a:r>
              <a:endParaRPr lang="hu-HU" altLang="hu-HU" sz="200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36" name="Téglalap 35">
              <a:hlinkClick r:id="rId5" action="ppaction://hlinksldjump"/>
              <a:extLst>
                <a:ext uri="{FF2B5EF4-FFF2-40B4-BE49-F238E27FC236}">
                  <a16:creationId xmlns:a16="http://schemas.microsoft.com/office/drawing/2014/main" id="{E62F12A3-2189-4B56-9045-DDDBC9A36643}"/>
                </a:ext>
              </a:extLst>
            </p:cNvPr>
            <p:cNvSpPr/>
            <p:nvPr/>
          </p:nvSpPr>
          <p:spPr>
            <a:xfrm>
              <a:off x="5633883" y="2544433"/>
              <a:ext cx="3221048" cy="8907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dirty="0"/>
            </a:p>
          </p:txBody>
        </p:sp>
        <p:sp>
          <p:nvSpPr>
            <p:cNvPr id="39" name="Alcím 2">
              <a:hlinkClick r:id="rId5" action="ppaction://hlinksldjump"/>
              <a:extLst>
                <a:ext uri="{FF2B5EF4-FFF2-40B4-BE49-F238E27FC236}">
                  <a16:creationId xmlns:a16="http://schemas.microsoft.com/office/drawing/2014/main" id="{5C8DD026-3F50-4D3D-AF00-69EC7E1A0173}"/>
                </a:ext>
              </a:extLst>
            </p:cNvPr>
            <p:cNvSpPr txBox="1">
              <a:spLocks/>
            </p:cNvSpPr>
            <p:nvPr/>
          </p:nvSpPr>
          <p:spPr>
            <a:xfrm>
              <a:off x="6520991" y="2752152"/>
              <a:ext cx="2193129" cy="49289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norm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 eaLnBrk="1" hangingPunct="1">
                <a:buFont typeface="Arial" panose="020B0604020202020204" pitchFamily="34" charset="0"/>
                <a:buNone/>
              </a:pPr>
              <a:r>
                <a:rPr lang="hu-HU" altLang="hu-HU" sz="180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Adatok</a:t>
              </a:r>
              <a:endParaRPr lang="hu-HU" altLang="hu-HU" sz="200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41" name="Téglalap 40">
              <a:hlinkClick r:id="rId6" action="ppaction://hlinksldjump"/>
              <a:extLst>
                <a:ext uri="{FF2B5EF4-FFF2-40B4-BE49-F238E27FC236}">
                  <a16:creationId xmlns:a16="http://schemas.microsoft.com/office/drawing/2014/main" id="{7703A7ED-BDB3-489E-A31E-EF517F530FA0}"/>
                </a:ext>
              </a:extLst>
            </p:cNvPr>
            <p:cNvSpPr/>
            <p:nvPr/>
          </p:nvSpPr>
          <p:spPr>
            <a:xfrm>
              <a:off x="5633883" y="3429880"/>
              <a:ext cx="3221048" cy="8889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dirty="0"/>
            </a:p>
          </p:txBody>
        </p:sp>
        <p:sp>
          <p:nvSpPr>
            <p:cNvPr id="44" name="Alcím 2">
              <a:hlinkClick r:id="rId6" action="ppaction://hlinksldjump"/>
              <a:extLst>
                <a:ext uri="{FF2B5EF4-FFF2-40B4-BE49-F238E27FC236}">
                  <a16:creationId xmlns:a16="http://schemas.microsoft.com/office/drawing/2014/main" id="{3E4D19F7-B712-4C72-9CC5-99343C7C39DC}"/>
                </a:ext>
              </a:extLst>
            </p:cNvPr>
            <p:cNvSpPr txBox="1">
              <a:spLocks/>
            </p:cNvSpPr>
            <p:nvPr/>
          </p:nvSpPr>
          <p:spPr>
            <a:xfrm>
              <a:off x="6520991" y="3637599"/>
              <a:ext cx="2193129" cy="49289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norm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 eaLnBrk="1" hangingPunct="1">
                <a:buFont typeface="Arial" panose="020B0604020202020204" pitchFamily="34" charset="0"/>
                <a:buNone/>
              </a:pPr>
              <a:r>
                <a:rPr lang="hu-HU" altLang="hu-HU" sz="180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Eredmények</a:t>
              </a:r>
              <a:endParaRPr lang="hu-HU" altLang="hu-HU" sz="200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46" name="Téglalap 45">
              <a:hlinkClick r:id="rId7" action="ppaction://hlinksldjump"/>
              <a:extLst>
                <a:ext uri="{FF2B5EF4-FFF2-40B4-BE49-F238E27FC236}">
                  <a16:creationId xmlns:a16="http://schemas.microsoft.com/office/drawing/2014/main" id="{6DE222EF-711E-44B6-9EA1-59ED743C680D}"/>
                </a:ext>
              </a:extLst>
            </p:cNvPr>
            <p:cNvSpPr/>
            <p:nvPr/>
          </p:nvSpPr>
          <p:spPr>
            <a:xfrm>
              <a:off x="5633883" y="4308287"/>
              <a:ext cx="3221048" cy="8907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sp>
          <p:nvSpPr>
            <p:cNvPr id="49" name="Alcím 2">
              <a:hlinkClick r:id="rId7" action="ppaction://hlinksldjump"/>
              <a:extLst>
                <a:ext uri="{FF2B5EF4-FFF2-40B4-BE49-F238E27FC236}">
                  <a16:creationId xmlns:a16="http://schemas.microsoft.com/office/drawing/2014/main" id="{6F633C6D-870C-4A45-B258-E7143816956D}"/>
                </a:ext>
              </a:extLst>
            </p:cNvPr>
            <p:cNvSpPr txBox="1">
              <a:spLocks/>
            </p:cNvSpPr>
            <p:nvPr/>
          </p:nvSpPr>
          <p:spPr>
            <a:xfrm>
              <a:off x="6520991" y="4516006"/>
              <a:ext cx="2193129" cy="49289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norm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 eaLnBrk="1" hangingPunct="1">
                <a:buFont typeface="Arial" panose="020B0604020202020204" pitchFamily="34" charset="0"/>
                <a:buNone/>
              </a:pPr>
              <a:r>
                <a:rPr lang="hu-HU" altLang="hu-HU" sz="180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Összegzés</a:t>
              </a:r>
              <a:endParaRPr lang="hu-HU" altLang="hu-HU" sz="200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61" name="Téglalap 60">
              <a:hlinkClick r:id="rId8" action="ppaction://hlinksldjump"/>
              <a:extLst>
                <a:ext uri="{FF2B5EF4-FFF2-40B4-BE49-F238E27FC236}">
                  <a16:creationId xmlns:a16="http://schemas.microsoft.com/office/drawing/2014/main" id="{6CC6057B-43D8-48C9-8EAB-D4D6E8EE2260}"/>
                </a:ext>
              </a:extLst>
            </p:cNvPr>
            <p:cNvSpPr/>
            <p:nvPr/>
          </p:nvSpPr>
          <p:spPr>
            <a:xfrm>
              <a:off x="5633883" y="5199015"/>
              <a:ext cx="3221048" cy="8889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dirty="0"/>
            </a:p>
          </p:txBody>
        </p:sp>
        <p:sp>
          <p:nvSpPr>
            <p:cNvPr id="64" name="Alcím 2">
              <a:hlinkClick r:id="rId8" action="ppaction://hlinksldjump"/>
              <a:extLst>
                <a:ext uri="{FF2B5EF4-FFF2-40B4-BE49-F238E27FC236}">
                  <a16:creationId xmlns:a16="http://schemas.microsoft.com/office/drawing/2014/main" id="{097768B8-680A-4A76-9523-A3102D94135D}"/>
                </a:ext>
              </a:extLst>
            </p:cNvPr>
            <p:cNvSpPr txBox="1">
              <a:spLocks/>
            </p:cNvSpPr>
            <p:nvPr/>
          </p:nvSpPr>
          <p:spPr>
            <a:xfrm>
              <a:off x="6520991" y="5404974"/>
              <a:ext cx="2193129" cy="4946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norm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 eaLnBrk="1" hangingPunct="1">
                <a:buFont typeface="Arial" panose="020B0604020202020204" pitchFamily="34" charset="0"/>
                <a:buNone/>
              </a:pPr>
              <a:r>
                <a:rPr lang="hu-HU" altLang="hu-HU" sz="180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Tervek</a:t>
              </a:r>
              <a:endParaRPr lang="hu-HU" altLang="hu-HU" sz="200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pic>
          <p:nvPicPr>
            <p:cNvPr id="70" name="Ábra 69">
              <a:hlinkClick r:id="rId7" action="ppaction://hlinksldjump"/>
              <a:extLst>
                <a:ext uri="{FF2B5EF4-FFF2-40B4-BE49-F238E27FC236}">
                  <a16:creationId xmlns:a16="http://schemas.microsoft.com/office/drawing/2014/main" id="{40A07F43-EE50-430C-BAB1-E08EE130B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08136" y="4429749"/>
              <a:ext cx="647730" cy="647803"/>
            </a:xfrm>
            <a:prstGeom prst="rect">
              <a:avLst/>
            </a:prstGeom>
          </p:spPr>
        </p:pic>
        <p:pic>
          <p:nvPicPr>
            <p:cNvPr id="71" name="Ábra 70">
              <a:hlinkClick r:id="rId5" action="ppaction://hlinksldjump"/>
              <a:extLst>
                <a:ext uri="{FF2B5EF4-FFF2-40B4-BE49-F238E27FC236}">
                  <a16:creationId xmlns:a16="http://schemas.microsoft.com/office/drawing/2014/main" id="{0F3D608D-4C72-4A98-9D0A-1B9A3AF28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822217" y="2669416"/>
              <a:ext cx="647730" cy="647803"/>
            </a:xfrm>
            <a:prstGeom prst="rect">
              <a:avLst/>
            </a:prstGeom>
          </p:spPr>
        </p:pic>
        <p:pic>
          <p:nvPicPr>
            <p:cNvPr id="72" name="Ábra 71">
              <a:hlinkClick r:id="rId8" action="ppaction://hlinksldjump"/>
              <a:extLst>
                <a:ext uri="{FF2B5EF4-FFF2-40B4-BE49-F238E27FC236}">
                  <a16:creationId xmlns:a16="http://schemas.microsoft.com/office/drawing/2014/main" id="{906E7432-4F92-41F5-96CB-4A0AD51B2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823978" y="5318718"/>
              <a:ext cx="649489" cy="647803"/>
            </a:xfrm>
            <a:prstGeom prst="rect">
              <a:avLst/>
            </a:prstGeom>
          </p:spPr>
        </p:pic>
        <p:pic>
          <p:nvPicPr>
            <p:cNvPr id="73" name="Ábra 72">
              <a:hlinkClick r:id="rId6" action="ppaction://hlinksldjump"/>
              <a:extLst>
                <a:ext uri="{FF2B5EF4-FFF2-40B4-BE49-F238E27FC236}">
                  <a16:creationId xmlns:a16="http://schemas.microsoft.com/office/drawing/2014/main" id="{4AA19C28-47AD-4930-9996-376F22371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822217" y="3549583"/>
              <a:ext cx="647730" cy="647803"/>
            </a:xfrm>
            <a:prstGeom prst="rect">
              <a:avLst/>
            </a:prstGeom>
          </p:spPr>
        </p:pic>
        <p:pic>
          <p:nvPicPr>
            <p:cNvPr id="74" name="Ábra 73">
              <a:hlinkClick r:id="rId4" action="ppaction://hlinksldjump"/>
              <a:extLst>
                <a:ext uri="{FF2B5EF4-FFF2-40B4-BE49-F238E27FC236}">
                  <a16:creationId xmlns:a16="http://schemas.microsoft.com/office/drawing/2014/main" id="{49D4F3A5-BC8A-4EE1-A3BD-737C6C0E46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822217" y="1775167"/>
              <a:ext cx="647730" cy="647803"/>
            </a:xfrm>
            <a:prstGeom prst="rect">
              <a:avLst/>
            </a:prstGeom>
          </p:spPr>
        </p:pic>
        <p:pic>
          <p:nvPicPr>
            <p:cNvPr id="75" name="Ábra 74">
              <a:hlinkClick r:id="rId3" action="ppaction://hlinksldjump"/>
              <a:extLst>
                <a:ext uri="{FF2B5EF4-FFF2-40B4-BE49-F238E27FC236}">
                  <a16:creationId xmlns:a16="http://schemas.microsoft.com/office/drawing/2014/main" id="{597A5047-BB98-4DC1-907F-FEE3D082A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808136" y="893240"/>
              <a:ext cx="647730" cy="6478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Kép 7">
            <a:extLst>
              <a:ext uri="{FF2B5EF4-FFF2-40B4-BE49-F238E27FC236}">
                <a16:creationId xmlns:a16="http://schemas.microsoft.com/office/drawing/2014/main" id="{133A2F58-1B51-4F91-B8F7-CE2C9A824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20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DCE5365B-4CC2-49F5-94A3-F3B8F657E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625" y="365125"/>
            <a:ext cx="6308725" cy="655638"/>
          </a:xfrm>
        </p:spPr>
        <p:txBody>
          <a:bodyPr>
            <a:normAutofit/>
          </a:bodyPr>
          <a:lstStyle/>
          <a:p>
            <a:r>
              <a:rPr lang="hu-HU" altLang="hu-HU" sz="3200">
                <a:solidFill>
                  <a:srgbClr val="548235"/>
                </a:solidFill>
                <a:latin typeface="Arial Rounded MT Bold" panose="020F0704030504030204" pitchFamily="34" charset="0"/>
              </a:rPr>
              <a:t>Eredmények</a:t>
            </a:r>
            <a:endParaRPr lang="en-GB" altLang="hu-HU" sz="3200">
              <a:solidFill>
                <a:srgbClr val="54823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5" name="Tartalom helye 43">
            <a:extLst>
              <a:ext uri="{FF2B5EF4-FFF2-40B4-BE49-F238E27FC236}">
                <a16:creationId xmlns:a16="http://schemas.microsoft.com/office/drawing/2014/main" id="{AEDDE862-47FB-4DD2-9B9F-22A94604BFF5}"/>
              </a:ext>
            </a:extLst>
          </p:cNvPr>
          <p:cNvSpPr txBox="1">
            <a:spLocks/>
          </p:cNvSpPr>
          <p:nvPr/>
        </p:nvSpPr>
        <p:spPr>
          <a:xfrm>
            <a:off x="2206625" y="1146175"/>
            <a:ext cx="6269038" cy="48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hu-HU" altLang="hu-HU" sz="2200">
                <a:solidFill>
                  <a:srgbClr val="333F50"/>
                </a:solidFill>
                <a:latin typeface="Arial Rounded MT Bold" panose="020F0704030504030204" pitchFamily="34" charset="0"/>
              </a:rPr>
              <a:t>Nyílt végű kérdések</a:t>
            </a:r>
            <a:endParaRPr lang="en-US" altLang="hu-HU" sz="2200">
              <a:solidFill>
                <a:srgbClr val="333F5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3320" name="Kép 2">
            <a:extLst>
              <a:ext uri="{FF2B5EF4-FFF2-40B4-BE49-F238E27FC236}">
                <a16:creationId xmlns:a16="http://schemas.microsoft.com/office/drawing/2014/main" id="{C3C87DAE-B747-456A-8D35-9CCD3F7BF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2216150"/>
            <a:ext cx="6875463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7360A17C-33B3-45A3-8CE2-34FE69D2043E}"/>
              </a:ext>
            </a:extLst>
          </p:cNvPr>
          <p:cNvSpPr txBox="1"/>
          <p:nvPr/>
        </p:nvSpPr>
        <p:spPr>
          <a:xfrm>
            <a:off x="2617788" y="5216525"/>
            <a:ext cx="5486400" cy="5175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altLang="hu-HU" sz="1400" i="1">
                <a:solidFill>
                  <a:srgbClr val="76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Hogyan melegíti fel a Nap a Földet?</a:t>
            </a:r>
          </a:p>
          <a:p>
            <a:pPr algn="ctr" eaLnBrk="1" hangingPunct="1"/>
            <a:r>
              <a:rPr lang="hu-HU" altLang="hu-HU" sz="1400" i="1">
                <a:solidFill>
                  <a:srgbClr val="76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évfolyamos tanuló rajza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Kép 7">
            <a:extLst>
              <a:ext uri="{FF2B5EF4-FFF2-40B4-BE49-F238E27FC236}">
                <a16:creationId xmlns:a16="http://schemas.microsoft.com/office/drawing/2014/main" id="{EC296380-6C8A-4006-9F19-7340201BF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20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DCE5365B-4CC2-49F5-94A3-F3B8F657E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625" y="365125"/>
            <a:ext cx="6308725" cy="655638"/>
          </a:xfrm>
        </p:spPr>
        <p:txBody>
          <a:bodyPr>
            <a:normAutofit/>
          </a:bodyPr>
          <a:lstStyle/>
          <a:p>
            <a:r>
              <a:rPr lang="hu-HU" altLang="hu-HU" sz="3200">
                <a:solidFill>
                  <a:srgbClr val="548235"/>
                </a:solidFill>
                <a:latin typeface="Arial Rounded MT Bold" panose="020F0704030504030204" pitchFamily="34" charset="0"/>
              </a:rPr>
              <a:t>Eredmények</a:t>
            </a:r>
            <a:endParaRPr lang="en-GB" altLang="hu-HU" sz="3200">
              <a:solidFill>
                <a:srgbClr val="54823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5" name="Tartalom helye 43">
            <a:extLst>
              <a:ext uri="{FF2B5EF4-FFF2-40B4-BE49-F238E27FC236}">
                <a16:creationId xmlns:a16="http://schemas.microsoft.com/office/drawing/2014/main" id="{AEDDE862-47FB-4DD2-9B9F-22A94604BFF5}"/>
              </a:ext>
            </a:extLst>
          </p:cNvPr>
          <p:cNvSpPr txBox="1">
            <a:spLocks/>
          </p:cNvSpPr>
          <p:nvPr/>
        </p:nvSpPr>
        <p:spPr>
          <a:xfrm>
            <a:off x="2206625" y="1146175"/>
            <a:ext cx="6269038" cy="48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hu-HU" altLang="hu-HU" sz="2200">
                <a:solidFill>
                  <a:srgbClr val="333F50"/>
                </a:solidFill>
                <a:latin typeface="Arial Rounded MT Bold" panose="020F0704030504030204" pitchFamily="34" charset="0"/>
              </a:rPr>
              <a:t>Nyílt végű kérdések</a:t>
            </a:r>
            <a:endParaRPr lang="en-US" altLang="hu-HU" sz="2200">
              <a:solidFill>
                <a:srgbClr val="333F5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4344" name="Kép 10">
            <a:extLst>
              <a:ext uri="{FF2B5EF4-FFF2-40B4-BE49-F238E27FC236}">
                <a16:creationId xmlns:a16="http://schemas.microsoft.com/office/drawing/2014/main" id="{A1C69908-32C2-42DE-BADB-6E25F8DED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1689100"/>
            <a:ext cx="6192838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zövegdoboz 15">
            <a:extLst>
              <a:ext uri="{FF2B5EF4-FFF2-40B4-BE49-F238E27FC236}">
                <a16:creationId xmlns:a16="http://schemas.microsoft.com/office/drawing/2014/main" id="{B3F9F5D1-8970-425B-91A1-D4997243CA07}"/>
              </a:ext>
            </a:extLst>
          </p:cNvPr>
          <p:cNvSpPr txBox="1"/>
          <p:nvPr/>
        </p:nvSpPr>
        <p:spPr>
          <a:xfrm>
            <a:off x="2705100" y="5762625"/>
            <a:ext cx="5486400" cy="5175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altLang="hu-HU" sz="1400" i="1">
                <a:solidFill>
                  <a:srgbClr val="76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Hogyan melegíti fel a Nap a Földet?</a:t>
            </a:r>
          </a:p>
          <a:p>
            <a:pPr algn="ctr" eaLnBrk="1" hangingPunct="1"/>
            <a:r>
              <a:rPr lang="hu-HU" altLang="hu-HU" sz="1400" i="1">
                <a:solidFill>
                  <a:srgbClr val="76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évfolyamos tanuló rajza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Kép 7">
            <a:extLst>
              <a:ext uri="{FF2B5EF4-FFF2-40B4-BE49-F238E27FC236}">
                <a16:creationId xmlns:a16="http://schemas.microsoft.com/office/drawing/2014/main" id="{A7900E96-2C99-411F-AB6B-28D00E231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20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DCE5365B-4CC2-49F5-94A3-F3B8F657E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625" y="365125"/>
            <a:ext cx="6308725" cy="655638"/>
          </a:xfrm>
        </p:spPr>
        <p:txBody>
          <a:bodyPr>
            <a:normAutofit/>
          </a:bodyPr>
          <a:lstStyle/>
          <a:p>
            <a:r>
              <a:rPr lang="hu-HU" altLang="hu-HU" sz="3200">
                <a:solidFill>
                  <a:srgbClr val="548235"/>
                </a:solidFill>
                <a:latin typeface="Arial Rounded MT Bold" panose="020F0704030504030204" pitchFamily="34" charset="0"/>
              </a:rPr>
              <a:t>Eredmények</a:t>
            </a:r>
            <a:endParaRPr lang="en-GB" altLang="hu-HU" sz="3200">
              <a:solidFill>
                <a:srgbClr val="54823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5" name="Tartalom helye 43">
            <a:extLst>
              <a:ext uri="{FF2B5EF4-FFF2-40B4-BE49-F238E27FC236}">
                <a16:creationId xmlns:a16="http://schemas.microsoft.com/office/drawing/2014/main" id="{AEDDE862-47FB-4DD2-9B9F-22A94604BFF5}"/>
              </a:ext>
            </a:extLst>
          </p:cNvPr>
          <p:cNvSpPr txBox="1">
            <a:spLocks/>
          </p:cNvSpPr>
          <p:nvPr/>
        </p:nvSpPr>
        <p:spPr>
          <a:xfrm>
            <a:off x="2206625" y="1146175"/>
            <a:ext cx="6269038" cy="48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hu-HU" altLang="hu-HU" sz="2200">
                <a:solidFill>
                  <a:srgbClr val="333F50"/>
                </a:solidFill>
                <a:latin typeface="Arial Rounded MT Bold" panose="020F0704030504030204" pitchFamily="34" charset="0"/>
              </a:rPr>
              <a:t>Nyílt végű kérdések</a:t>
            </a:r>
            <a:endParaRPr lang="en-US" altLang="hu-HU" sz="2200">
              <a:solidFill>
                <a:srgbClr val="333F5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5368" name="Kép 4">
            <a:extLst>
              <a:ext uri="{FF2B5EF4-FFF2-40B4-BE49-F238E27FC236}">
                <a16:creationId xmlns:a16="http://schemas.microsoft.com/office/drawing/2014/main" id="{E60EC07C-A287-4216-9AF4-EA2D4718B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1582738"/>
            <a:ext cx="643890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A58139D6-D499-4EA8-A415-2DC3E4B93AA6}"/>
              </a:ext>
            </a:extLst>
          </p:cNvPr>
          <p:cNvSpPr txBox="1"/>
          <p:nvPr/>
        </p:nvSpPr>
        <p:spPr>
          <a:xfrm>
            <a:off x="2705100" y="5708650"/>
            <a:ext cx="5486400" cy="7302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hu-HU" altLang="hu-HU" sz="1400" i="1">
                <a:solidFill>
                  <a:srgbClr val="767171"/>
                </a:solidFill>
                <a:latin typeface="Arial" panose="020B0604020202020204" pitchFamily="34" charset="0"/>
              </a:rPr>
              <a:t>Hogyan melegíti fel a Nap a Földet?</a:t>
            </a:r>
          </a:p>
          <a:p>
            <a:pPr algn="ctr"/>
            <a:r>
              <a:rPr lang="hu-HU" altLang="hu-HU" sz="1400" i="1">
                <a:solidFill>
                  <a:srgbClr val="767171"/>
                </a:solidFill>
                <a:latin typeface="Arial" panose="020B0604020202020204" pitchFamily="34" charset="0"/>
              </a:rPr>
              <a:t>11. évfolyamos tanuló rajza</a:t>
            </a:r>
          </a:p>
          <a:p>
            <a:pPr algn="ctr" eaLnBrk="1" hangingPunct="1"/>
            <a:endParaRPr lang="hu-HU" altLang="hu-HU" sz="1400" i="1">
              <a:solidFill>
                <a:srgbClr val="76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Kép 7">
            <a:extLst>
              <a:ext uri="{FF2B5EF4-FFF2-40B4-BE49-F238E27FC236}">
                <a16:creationId xmlns:a16="http://schemas.microsoft.com/office/drawing/2014/main" id="{AFBF7564-36F9-4326-8084-FFB78A0D5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20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DCE5365B-4CC2-49F5-94A3-F3B8F657E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625" y="365125"/>
            <a:ext cx="6308725" cy="655638"/>
          </a:xfrm>
        </p:spPr>
        <p:txBody>
          <a:bodyPr>
            <a:normAutofit/>
          </a:bodyPr>
          <a:lstStyle/>
          <a:p>
            <a:r>
              <a:rPr lang="hu-HU" altLang="hu-HU" sz="3200">
                <a:solidFill>
                  <a:srgbClr val="548235"/>
                </a:solidFill>
                <a:latin typeface="Arial Rounded MT Bold" panose="020F0704030504030204" pitchFamily="34" charset="0"/>
              </a:rPr>
              <a:t>Eredmények</a:t>
            </a:r>
            <a:endParaRPr lang="en-GB" altLang="hu-HU" sz="3200">
              <a:solidFill>
                <a:srgbClr val="54823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5" name="Tartalom helye 43">
            <a:extLst>
              <a:ext uri="{FF2B5EF4-FFF2-40B4-BE49-F238E27FC236}">
                <a16:creationId xmlns:a16="http://schemas.microsoft.com/office/drawing/2014/main" id="{AEDDE862-47FB-4DD2-9B9F-22A94604BFF5}"/>
              </a:ext>
            </a:extLst>
          </p:cNvPr>
          <p:cNvSpPr txBox="1">
            <a:spLocks/>
          </p:cNvSpPr>
          <p:nvPr/>
        </p:nvSpPr>
        <p:spPr>
          <a:xfrm>
            <a:off x="2206625" y="1146175"/>
            <a:ext cx="6269038" cy="48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hu-HU" altLang="hu-HU" sz="2200">
                <a:solidFill>
                  <a:srgbClr val="333F50"/>
                </a:solidFill>
                <a:latin typeface="Arial Rounded MT Bold" panose="020F0704030504030204" pitchFamily="34" charset="0"/>
              </a:rPr>
              <a:t>Nyílt végű kérdések</a:t>
            </a:r>
            <a:endParaRPr lang="en-US" altLang="hu-HU" sz="1600">
              <a:solidFill>
                <a:srgbClr val="333F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6" name="Kép 6">
            <a:extLst>
              <a:ext uri="{FF2B5EF4-FFF2-40B4-BE49-F238E27FC236}">
                <a16:creationId xmlns:a16="http://schemas.microsoft.com/office/drawing/2014/main" id="{694FA1E4-006C-43EC-8AE1-4EF297D62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2165350"/>
            <a:ext cx="6692900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id="{AB492731-9624-495A-9994-486EA213F544}"/>
              </a:ext>
            </a:extLst>
          </p:cNvPr>
          <p:cNvSpPr txBox="1"/>
          <p:nvPr/>
        </p:nvSpPr>
        <p:spPr>
          <a:xfrm>
            <a:off x="2684463" y="4759325"/>
            <a:ext cx="5484812" cy="5175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altLang="hu-HU" sz="1400" i="1">
                <a:solidFill>
                  <a:srgbClr val="76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következményei a globális éghajlatváltozásnak?</a:t>
            </a:r>
          </a:p>
          <a:p>
            <a:pPr algn="ctr" eaLnBrk="1" hangingPunct="1"/>
            <a:r>
              <a:rPr lang="hu-HU" altLang="hu-HU" sz="1400" i="1">
                <a:solidFill>
                  <a:srgbClr val="76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évfolyamos tanuló rajza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Kép 7">
            <a:extLst>
              <a:ext uri="{FF2B5EF4-FFF2-40B4-BE49-F238E27FC236}">
                <a16:creationId xmlns:a16="http://schemas.microsoft.com/office/drawing/2014/main" id="{B670A3C1-6805-4E0D-B47C-8B046CC47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20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DCE5365B-4CC2-49F5-94A3-F3B8F657E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625" y="365125"/>
            <a:ext cx="6308725" cy="655638"/>
          </a:xfrm>
        </p:spPr>
        <p:txBody>
          <a:bodyPr>
            <a:normAutofit/>
          </a:bodyPr>
          <a:lstStyle/>
          <a:p>
            <a:r>
              <a:rPr lang="hu-HU" altLang="hu-HU" sz="3200">
                <a:solidFill>
                  <a:srgbClr val="548235"/>
                </a:solidFill>
                <a:latin typeface="Arial Rounded MT Bold" panose="020F0704030504030204" pitchFamily="34" charset="0"/>
              </a:rPr>
              <a:t>Eredmények</a:t>
            </a:r>
            <a:endParaRPr lang="en-GB" altLang="hu-HU" sz="3200">
              <a:solidFill>
                <a:srgbClr val="54823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5" name="Tartalom helye 43">
            <a:extLst>
              <a:ext uri="{FF2B5EF4-FFF2-40B4-BE49-F238E27FC236}">
                <a16:creationId xmlns:a16="http://schemas.microsoft.com/office/drawing/2014/main" id="{AEDDE862-47FB-4DD2-9B9F-22A94604BFF5}"/>
              </a:ext>
            </a:extLst>
          </p:cNvPr>
          <p:cNvSpPr txBox="1">
            <a:spLocks/>
          </p:cNvSpPr>
          <p:nvPr/>
        </p:nvSpPr>
        <p:spPr>
          <a:xfrm>
            <a:off x="2206625" y="1146175"/>
            <a:ext cx="6269038" cy="5156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hu-HU" altLang="hu-HU" sz="2200" dirty="0">
                <a:solidFill>
                  <a:srgbClr val="333F50"/>
                </a:solidFill>
                <a:latin typeface="Arial Rounded MT Bold" panose="020F0704030504030204" pitchFamily="34" charset="0"/>
              </a:rPr>
              <a:t>Háttérinformációk</a:t>
            </a:r>
          </a:p>
          <a:p>
            <a:pPr defTabSz="914400" eaLnBrk="1" hangingPunct="1">
              <a:lnSpc>
                <a:spcPct val="110000"/>
              </a:lnSpc>
            </a:pPr>
            <a:r>
              <a:rPr lang="hu-HU" altLang="hu-HU" sz="1800" dirty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tanulói ismeretszerzésben az iskola dominál</a:t>
            </a:r>
            <a:r>
              <a:rPr lang="en-US" altLang="hu-HU" sz="1800" dirty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altLang="hu-HU" sz="1800" dirty="0">
              <a:solidFill>
                <a:srgbClr val="333F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hangingPunct="1">
              <a:lnSpc>
                <a:spcPct val="110000"/>
              </a:lnSpc>
            </a:pPr>
            <a:r>
              <a:rPr lang="hu-HU" altLang="hu-HU" sz="1800" dirty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tévképzetek kialakulását a biológiai nem </a:t>
            </a:r>
            <a:r>
              <a:rPr lang="hu-HU" altLang="hu-HU" sz="1800" dirty="0" err="1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lang="hu-HU" altLang="hu-HU" sz="1800" dirty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befolyásolja.</a:t>
            </a:r>
          </a:p>
          <a:p>
            <a:pPr defTabSz="914400" eaLnBrk="1" hangingPunct="1">
              <a:lnSpc>
                <a:spcPct val="110000"/>
              </a:lnSpc>
            </a:pPr>
            <a:r>
              <a:rPr lang="hu-HU" altLang="hu-HU" sz="1800" dirty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tananyag-elrendezés problémája:</a:t>
            </a:r>
          </a:p>
          <a:p>
            <a:pPr lvl="1" defTabSz="914400" eaLnBrk="1" hangingPunct="1">
              <a:lnSpc>
                <a:spcPct val="110000"/>
              </a:lnSpc>
            </a:pPr>
            <a:r>
              <a:rPr lang="hu-HU" altLang="hu-HU" sz="1600" dirty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Túl sokat túl korán.</a:t>
            </a:r>
          </a:p>
          <a:p>
            <a:pPr defTabSz="914400" eaLnBrk="1" hangingPunct="1">
              <a:lnSpc>
                <a:spcPct val="110000"/>
              </a:lnSpc>
            </a:pPr>
            <a:r>
              <a:rPr lang="hu-HU" altLang="hu-HU" sz="1800" dirty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Információforrások (mindkét témakört vizsgálva):</a:t>
            </a:r>
          </a:p>
          <a:p>
            <a:pPr lvl="1" defTabSz="914400" eaLnBrk="1" hangingPunct="1">
              <a:lnSpc>
                <a:spcPct val="110000"/>
              </a:lnSpc>
            </a:pPr>
            <a:r>
              <a:rPr lang="hu-HU" altLang="hu-HU" sz="1600" dirty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Egyetlen szignifikáns kapcsolat (</a:t>
            </a:r>
            <a:r>
              <a:rPr lang="hu-HU" altLang="hu-HU" sz="1600" dirty="0">
                <a:solidFill>
                  <a:schemeClr val="tx2"/>
                </a:solidFill>
                <a:latin typeface="Arial" panose="020B0604020202020204" pitchFamily="34" charset="0"/>
              </a:rPr>
              <a:t>F(5)=2, 299, p=0,044</a:t>
            </a:r>
            <a:r>
              <a:rPr lang="hu-HU" altLang="hu-HU" sz="1600" dirty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minél fontosabb a tanári magyarázat, annál kevesebb a tévképzet általában.</a:t>
            </a:r>
          </a:p>
          <a:p>
            <a:pPr defTabSz="914400" eaLnBrk="1" hangingPunct="1">
              <a:lnSpc>
                <a:spcPct val="110000"/>
              </a:lnSpc>
            </a:pPr>
            <a:r>
              <a:rPr lang="hu-HU" altLang="hu-HU" sz="1800" dirty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Tudásszintmérő teszt:</a:t>
            </a:r>
          </a:p>
          <a:p>
            <a:pPr lvl="1" defTabSz="914400" eaLnBrk="1" hangingPunct="1">
              <a:lnSpc>
                <a:spcPct val="110000"/>
              </a:lnSpc>
            </a:pPr>
            <a:r>
              <a:rPr lang="hu-HU" altLang="hu-HU" sz="1600" dirty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Minél biztosabb és pontosabb a tanulók ismerete, annál kevesebb a tévképzetek száma, de a különbség nem szignifikáns. </a:t>
            </a:r>
            <a:endParaRPr lang="en-US" altLang="hu-HU" sz="1600" dirty="0">
              <a:solidFill>
                <a:srgbClr val="333F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Kép 7">
            <a:extLst>
              <a:ext uri="{FF2B5EF4-FFF2-40B4-BE49-F238E27FC236}">
                <a16:creationId xmlns:a16="http://schemas.microsoft.com/office/drawing/2014/main" id="{60945930-ED72-469F-9FFB-5B44F5D22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20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DCE5365B-4CC2-49F5-94A3-F3B8F657E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625" y="365125"/>
            <a:ext cx="6308725" cy="655638"/>
          </a:xfrm>
        </p:spPr>
        <p:txBody>
          <a:bodyPr>
            <a:normAutofit/>
          </a:bodyPr>
          <a:lstStyle/>
          <a:p>
            <a:r>
              <a:rPr lang="hu-HU" altLang="hu-HU" sz="3200">
                <a:solidFill>
                  <a:srgbClr val="548235"/>
                </a:solidFill>
                <a:latin typeface="Arial Rounded MT Bold" panose="020F0704030504030204" pitchFamily="34" charset="0"/>
              </a:rPr>
              <a:t>Összegzés</a:t>
            </a:r>
            <a:endParaRPr lang="en-GB" altLang="hu-HU" sz="3200">
              <a:solidFill>
                <a:srgbClr val="54823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5" name="Tartalom helye 43">
            <a:extLst>
              <a:ext uri="{FF2B5EF4-FFF2-40B4-BE49-F238E27FC236}">
                <a16:creationId xmlns:a16="http://schemas.microsoft.com/office/drawing/2014/main" id="{AEDDE862-47FB-4DD2-9B9F-22A94604BFF5}"/>
              </a:ext>
            </a:extLst>
          </p:cNvPr>
          <p:cNvSpPr txBox="1">
            <a:spLocks/>
          </p:cNvSpPr>
          <p:nvPr/>
        </p:nvSpPr>
        <p:spPr>
          <a:xfrm>
            <a:off x="2206625" y="1146175"/>
            <a:ext cx="6269038" cy="51562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10000"/>
              </a:lnSpc>
            </a:pPr>
            <a:r>
              <a:rPr lang="hu-HU" altLang="hu-HU" sz="180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tévképzetek kialakulását eredményeim alapján az információforrások, az életkorhoz kapcsolódó kognitív képességek és a tananyag-elrendezés együttesen befolyásolják, de nem kizárólag ezek a tényezők.</a:t>
            </a:r>
          </a:p>
          <a:p>
            <a:pPr defTabSz="914400" eaLnBrk="1" hangingPunct="1">
              <a:lnSpc>
                <a:spcPct val="110000"/>
              </a:lnSpc>
            </a:pPr>
            <a:r>
              <a:rPr lang="hu-HU" altLang="hu-HU" sz="180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tévképzeteket nem akadályként kellene felfogni, hanem egy lehetőségnek arra, hogy a tanulók fogalmi rendszerének helyes kialakulását, javítását segítse elő a tanítás folyamata.</a:t>
            </a:r>
          </a:p>
          <a:p>
            <a:pPr defTabSz="914400" eaLnBrk="1" hangingPunct="1">
              <a:lnSpc>
                <a:spcPct val="110000"/>
              </a:lnSpc>
            </a:pPr>
            <a:r>
              <a:rPr lang="hu-HU" altLang="hu-HU" sz="180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helyes fogalmi rendszer kialakulása egy aktív és értelmező tanulás és tanítás eredménye, amelynek során a tanuló olyan transzferábilis tudást szerez, amelyet a mindennapi életében később használni tud.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Kép 7">
            <a:extLst>
              <a:ext uri="{FF2B5EF4-FFF2-40B4-BE49-F238E27FC236}">
                <a16:creationId xmlns:a16="http://schemas.microsoft.com/office/drawing/2014/main" id="{22D33515-2715-4937-BF7A-DE78D432E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20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DCE5365B-4CC2-49F5-94A3-F3B8F657E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625" y="365125"/>
            <a:ext cx="6308725" cy="655638"/>
          </a:xfrm>
        </p:spPr>
        <p:txBody>
          <a:bodyPr>
            <a:normAutofit/>
          </a:bodyPr>
          <a:lstStyle/>
          <a:p>
            <a:r>
              <a:rPr lang="hu-HU" altLang="hu-HU" sz="3200">
                <a:solidFill>
                  <a:srgbClr val="548235"/>
                </a:solidFill>
                <a:latin typeface="Arial Rounded MT Bold" panose="020F0704030504030204" pitchFamily="34" charset="0"/>
              </a:rPr>
              <a:t>További kutatási irányok</a:t>
            </a:r>
            <a:endParaRPr lang="en-GB" altLang="hu-HU" sz="3200">
              <a:solidFill>
                <a:srgbClr val="54823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5" name="Tartalom helye 43">
            <a:extLst>
              <a:ext uri="{FF2B5EF4-FFF2-40B4-BE49-F238E27FC236}">
                <a16:creationId xmlns:a16="http://schemas.microsoft.com/office/drawing/2014/main" id="{AEDDE862-47FB-4DD2-9B9F-22A94604BFF5}"/>
              </a:ext>
            </a:extLst>
          </p:cNvPr>
          <p:cNvSpPr txBox="1">
            <a:spLocks/>
          </p:cNvSpPr>
          <p:nvPr/>
        </p:nvSpPr>
        <p:spPr>
          <a:xfrm>
            <a:off x="2206625" y="1146175"/>
            <a:ext cx="6269038" cy="51562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/>
            <a:r>
              <a:rPr lang="hu-HU" altLang="hu-HU" sz="1400" dirty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 és svájci tantervi követelmények, jellemző tévképzetek, pedagógiai gyakorlatok összehasonlítása</a:t>
            </a:r>
          </a:p>
          <a:p>
            <a:pPr lvl="1" defTabSz="914400" eaLnBrk="1" hangingPunct="1"/>
            <a:r>
              <a:rPr lang="hu-HU" altLang="hu-HU" sz="1400" dirty="0" err="1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Moritz</a:t>
            </a:r>
            <a:r>
              <a:rPr lang="hu-HU" altLang="hu-HU" sz="1400" dirty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1400" dirty="0" err="1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Gubler</a:t>
            </a:r>
            <a:r>
              <a:rPr lang="hu-HU" altLang="hu-HU" sz="1400" dirty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hu-HU" altLang="hu-HU" sz="1400" dirty="0" err="1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Universität</a:t>
            </a:r>
            <a:r>
              <a:rPr lang="hu-HU" altLang="hu-HU" sz="1400" dirty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Bern és </a:t>
            </a:r>
            <a:r>
              <a:rPr lang="hu-HU" altLang="hu-HU" sz="1400" dirty="0" err="1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Pädagogische</a:t>
            </a:r>
            <a:r>
              <a:rPr lang="hu-HU" altLang="hu-HU" sz="1400" dirty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1400" dirty="0" err="1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Hochschule</a:t>
            </a:r>
            <a:r>
              <a:rPr lang="hu-HU" altLang="hu-HU" sz="1400" dirty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Bern </a:t>
            </a:r>
            <a:endParaRPr lang="en-US" altLang="hu-HU" sz="1400" dirty="0">
              <a:solidFill>
                <a:srgbClr val="333F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hangingPunct="1"/>
            <a:r>
              <a:rPr lang="hu-HU" altLang="hu-HU" sz="1400" dirty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Új, innovatív tanítási segédeszközök kidolgozása (</a:t>
            </a:r>
            <a:r>
              <a:rPr lang="hu-HU" altLang="hu-HU" sz="1400" dirty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http://foldrajzmodszertan.hu</a:t>
            </a:r>
            <a:r>
              <a:rPr lang="hu-HU" altLang="hu-HU" sz="1400" dirty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defTabSz="914400" eaLnBrk="1" hangingPunct="1"/>
            <a:r>
              <a:rPr lang="hu-HU" altLang="hu-HU" sz="1400" dirty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Berlin, Németország, Dr. Farsang Andrea – Dr. Bagoly-Simó Péter (Q-</a:t>
            </a:r>
            <a:r>
              <a:rPr lang="hu-HU" altLang="hu-HU" sz="1400" dirty="0" err="1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Kollegs</a:t>
            </a:r>
            <a:r>
              <a:rPr lang="hu-HU" altLang="hu-HU" sz="140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altLang="hu-HU" sz="1400" dirty="0">
              <a:solidFill>
                <a:srgbClr val="333F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buClr>
                <a:srgbClr val="70AD47"/>
              </a:buClr>
            </a:pPr>
            <a:r>
              <a:rPr lang="hu-HU" altLang="hu-HU" sz="1400" b="1" dirty="0">
                <a:solidFill>
                  <a:srgbClr val="33CC33"/>
                </a:solidFill>
                <a:latin typeface="Arial" panose="020B0604020202020204" pitchFamily="34" charset="0"/>
              </a:rPr>
              <a:t>Cél → Helyes fogalmi rendszer kialakulása ← aktív és értelmező tanulás és tanítás → transzferábilis tudás → a mindennapi életben és későbbi munkában egyaránt felhasználható</a:t>
            </a:r>
          </a:p>
          <a:p>
            <a:pPr defTabSz="914400" eaLnBrk="1" hangingPunct="1">
              <a:lnSpc>
                <a:spcPct val="100000"/>
              </a:lnSpc>
              <a:buClr>
                <a:srgbClr val="70AD47"/>
              </a:buClr>
            </a:pPr>
            <a:r>
              <a:rPr lang="hu-HU" altLang="hu-HU" sz="1400" dirty="0">
                <a:solidFill>
                  <a:srgbClr val="5F5F5F"/>
                </a:solidFill>
                <a:latin typeface="Arial" panose="020B0604020202020204" pitchFamily="34" charset="0"/>
              </a:rPr>
              <a:t>Alkalmas a differenciálásra, fejlesztésre</a:t>
            </a:r>
          </a:p>
          <a:p>
            <a:pPr defTabSz="914400" eaLnBrk="1" hangingPunct="1">
              <a:lnSpc>
                <a:spcPct val="100000"/>
              </a:lnSpc>
              <a:buClr>
                <a:srgbClr val="70AD47"/>
              </a:buClr>
            </a:pPr>
            <a:r>
              <a:rPr lang="hu-HU" altLang="hu-HU" sz="1400" dirty="0">
                <a:solidFill>
                  <a:srgbClr val="5F5F5F"/>
                </a:solidFill>
                <a:latin typeface="Arial" panose="020B0604020202020204" pitchFamily="34" charset="0"/>
              </a:rPr>
              <a:t>Érdekes, mindennapi élethez kapcsolódik, a gyakorlatban is felhasználható</a:t>
            </a:r>
          </a:p>
          <a:p>
            <a:pPr defTabSz="914400" eaLnBrk="1" hangingPunct="1">
              <a:lnSpc>
                <a:spcPct val="100000"/>
              </a:lnSpc>
              <a:buClr>
                <a:srgbClr val="70AD47"/>
              </a:buClr>
            </a:pPr>
            <a:r>
              <a:rPr lang="hu-HU" altLang="hu-HU" sz="1400" dirty="0">
                <a:solidFill>
                  <a:srgbClr val="5F5F5F"/>
                </a:solidFill>
                <a:latin typeface="Arial" panose="020B0604020202020204" pitchFamily="34" charset="0"/>
              </a:rPr>
              <a:t>Hibaközpontúság elkerülése</a:t>
            </a:r>
          </a:p>
          <a:p>
            <a:pPr defTabSz="914400" eaLnBrk="1" hangingPunct="1">
              <a:lnSpc>
                <a:spcPct val="100000"/>
              </a:lnSpc>
              <a:buClr>
                <a:srgbClr val="70AD47"/>
              </a:buClr>
            </a:pPr>
            <a:r>
              <a:rPr lang="hu-HU" altLang="hu-HU" sz="1400" dirty="0">
                <a:solidFill>
                  <a:srgbClr val="5F5F5F"/>
                </a:solidFill>
                <a:latin typeface="Arial" panose="020B0604020202020204" pitchFamily="34" charset="0"/>
              </a:rPr>
              <a:t>Helyes fogalmi rendszer kialakítása (élmények, saját tapasztalat és kutatás, </a:t>
            </a:r>
            <a:r>
              <a:rPr lang="hu-HU" altLang="hu-HU" sz="1400" dirty="0" err="1">
                <a:solidFill>
                  <a:srgbClr val="5F5F5F"/>
                </a:solidFill>
                <a:latin typeface="Arial" panose="020B0604020202020204" pitchFamily="34" charset="0"/>
              </a:rPr>
              <a:t>multiszenzorális</a:t>
            </a:r>
            <a:r>
              <a:rPr lang="hu-HU" altLang="hu-HU" sz="1400" dirty="0">
                <a:solidFill>
                  <a:srgbClr val="5F5F5F"/>
                </a:solidFill>
                <a:latin typeface="Arial" panose="020B0604020202020204" pitchFamily="34" charset="0"/>
              </a:rPr>
              <a:t> tanulás)</a:t>
            </a:r>
          </a:p>
          <a:p>
            <a:pPr defTabSz="914400" eaLnBrk="1" hangingPunct="1">
              <a:lnSpc>
                <a:spcPct val="100000"/>
              </a:lnSpc>
              <a:buClr>
                <a:srgbClr val="70AD47"/>
              </a:buClr>
            </a:pPr>
            <a:r>
              <a:rPr lang="hu-HU" altLang="hu-HU" sz="1400" dirty="0">
                <a:solidFill>
                  <a:srgbClr val="5F5F5F"/>
                </a:solidFill>
                <a:latin typeface="Arial" panose="020B0604020202020204" pitchFamily="34" charset="0"/>
              </a:rPr>
              <a:t>Szövegértelmezés jelentősége</a:t>
            </a:r>
          </a:p>
          <a:p>
            <a:pPr defTabSz="914400" eaLnBrk="1" hangingPunct="1"/>
            <a:endParaRPr lang="hu-HU" altLang="hu-HU" sz="140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Kép 7">
            <a:extLst>
              <a:ext uri="{FF2B5EF4-FFF2-40B4-BE49-F238E27FC236}">
                <a16:creationId xmlns:a16="http://schemas.microsoft.com/office/drawing/2014/main" id="{39A7F470-3096-4602-BB01-C5CF66D18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20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DCE5365B-4CC2-49F5-94A3-F3B8F657E8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06625" y="365125"/>
            <a:ext cx="6308725" cy="655638"/>
          </a:xfrm>
        </p:spPr>
        <p:txBody>
          <a:bodyPr>
            <a:normAutofit/>
          </a:bodyPr>
          <a:lstStyle/>
          <a:p>
            <a:r>
              <a:rPr lang="hu-HU" altLang="hu-HU" sz="3200">
                <a:solidFill>
                  <a:srgbClr val="548235"/>
                </a:solidFill>
                <a:latin typeface="Arial Rounded MT Bold" panose="020F0704030504030204" pitchFamily="34" charset="0"/>
              </a:rPr>
              <a:t>Szövegértelmezés jelentősége</a:t>
            </a:r>
            <a:endParaRPr lang="en-GB" altLang="hu-HU" sz="3200">
              <a:solidFill>
                <a:srgbClr val="54823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5" name="Tartalom helye 43">
            <a:extLst>
              <a:ext uri="{FF2B5EF4-FFF2-40B4-BE49-F238E27FC236}">
                <a16:creationId xmlns:a16="http://schemas.microsoft.com/office/drawing/2014/main" id="{AEDDE862-47FB-4DD2-9B9F-22A94604BFF5}"/>
              </a:ext>
            </a:extLst>
          </p:cNvPr>
          <p:cNvSpPr txBox="1">
            <a:spLocks/>
          </p:cNvSpPr>
          <p:nvPr/>
        </p:nvSpPr>
        <p:spPr>
          <a:xfrm>
            <a:off x="2206625" y="1146175"/>
            <a:ext cx="6269038" cy="51562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buClr>
                <a:srgbClr val="70AD47"/>
              </a:buClr>
            </a:pPr>
            <a:r>
              <a:rPr lang="hu-HU" altLang="hu-HU" sz="1600" b="1">
                <a:solidFill>
                  <a:srgbClr val="33CC33"/>
                </a:solidFill>
                <a:latin typeface="Arial" panose="020B0604020202020204" pitchFamily="34" charset="0"/>
              </a:rPr>
              <a:t>Mozgásfejlődés → idegrendszer fejlődése → verbális készségek és elvont gondolkodás fejlődése</a:t>
            </a:r>
          </a:p>
          <a:p>
            <a:pPr defTabSz="914400" eaLnBrk="1" hangingPunct="1">
              <a:buClr>
                <a:srgbClr val="70AD47"/>
              </a:buClr>
            </a:pPr>
            <a:r>
              <a:rPr lang="hu-HU" altLang="hu-HU" sz="1600">
                <a:solidFill>
                  <a:srgbClr val="5F5F5F"/>
                </a:solidFill>
                <a:latin typeface="Arial" panose="020B0604020202020204" pitchFamily="34" charset="0"/>
              </a:rPr>
              <a:t>Kognitív funkciók</a:t>
            </a:r>
          </a:p>
          <a:p>
            <a:pPr lvl="1" defTabSz="914400" eaLnBrk="1" hangingPunct="1">
              <a:buClr>
                <a:srgbClr val="70AD47"/>
              </a:buClr>
            </a:pPr>
            <a:r>
              <a:rPr lang="hu-HU" altLang="hu-HU" sz="1600">
                <a:solidFill>
                  <a:srgbClr val="5F5F5F"/>
                </a:solidFill>
                <a:latin typeface="Arial" panose="020B0604020202020204" pitchFamily="34" charset="0"/>
              </a:rPr>
              <a:t>Percepció (észlelés és érzékelés)</a:t>
            </a:r>
          </a:p>
          <a:p>
            <a:pPr lvl="1" defTabSz="914400" eaLnBrk="1" hangingPunct="1">
              <a:buClr>
                <a:srgbClr val="70AD47"/>
              </a:buClr>
            </a:pPr>
            <a:r>
              <a:rPr lang="hu-HU" altLang="hu-HU" sz="1600">
                <a:solidFill>
                  <a:srgbClr val="5F5F5F"/>
                </a:solidFill>
                <a:latin typeface="Arial" panose="020B0604020202020204" pitchFamily="34" charset="0"/>
              </a:rPr>
              <a:t>Figyelem (információ szelektálása)</a:t>
            </a:r>
          </a:p>
          <a:p>
            <a:pPr lvl="1" defTabSz="914400" eaLnBrk="1" hangingPunct="1">
              <a:buClr>
                <a:srgbClr val="70AD47"/>
              </a:buClr>
            </a:pPr>
            <a:r>
              <a:rPr lang="hu-HU" altLang="hu-HU" sz="1600">
                <a:solidFill>
                  <a:srgbClr val="5F5F5F"/>
                </a:solidFill>
                <a:latin typeface="Arial" panose="020B0604020202020204" pitchFamily="34" charset="0"/>
              </a:rPr>
              <a:t>Emlékezet (információ tárolása és felidézése)</a:t>
            </a:r>
          </a:p>
          <a:p>
            <a:pPr lvl="1" defTabSz="914400" eaLnBrk="1" hangingPunct="1">
              <a:buClr>
                <a:srgbClr val="70AD47"/>
              </a:buClr>
            </a:pPr>
            <a:r>
              <a:rPr lang="hu-HU" altLang="hu-HU" sz="1600">
                <a:solidFill>
                  <a:srgbClr val="5F5F5F"/>
                </a:solidFill>
                <a:latin typeface="Arial" panose="020B0604020202020204" pitchFamily="34" charset="0"/>
              </a:rPr>
              <a:t>Gondolkodási műveletek (problémamegoldás, információ módosítása, szabályalkotás, analízis, szintézis, absztrahálás, következtetés, rendszerezés, képzelet, stb.</a:t>
            </a:r>
          </a:p>
          <a:p>
            <a:pPr lvl="1" defTabSz="914400" eaLnBrk="1" hangingPunct="1">
              <a:buClr>
                <a:srgbClr val="70AD47"/>
              </a:buClr>
            </a:pPr>
            <a:r>
              <a:rPr lang="hu-HU" altLang="hu-HU" sz="1600">
                <a:solidFill>
                  <a:srgbClr val="5F5F5F"/>
                </a:solidFill>
                <a:latin typeface="Arial" panose="020B0604020202020204" pitchFamily="34" charset="0"/>
              </a:rPr>
              <a:t>Tájékozódás (időbeli és térbeli)</a:t>
            </a:r>
          </a:p>
          <a:p>
            <a:pPr lvl="1" defTabSz="914400" eaLnBrk="1" hangingPunct="1">
              <a:buClr>
                <a:srgbClr val="70AD47"/>
              </a:buClr>
            </a:pPr>
            <a:r>
              <a:rPr lang="hu-HU" altLang="hu-HU" sz="1600">
                <a:solidFill>
                  <a:srgbClr val="5F5F5F"/>
                </a:solidFill>
                <a:latin typeface="Arial" panose="020B0604020202020204" pitchFamily="34" charset="0"/>
              </a:rPr>
              <a:t>Matematikai képességek</a:t>
            </a:r>
            <a:endParaRPr lang="en-US" altLang="hu-HU" sz="1600">
              <a:solidFill>
                <a:srgbClr val="5F5F5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Kép 7">
            <a:extLst>
              <a:ext uri="{FF2B5EF4-FFF2-40B4-BE49-F238E27FC236}">
                <a16:creationId xmlns:a16="http://schemas.microsoft.com/office/drawing/2014/main" id="{5808BA37-B475-4BE5-923B-1D418C064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20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DCE5365B-4CC2-49F5-94A3-F3B8F657E8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06625" y="365125"/>
            <a:ext cx="6308725" cy="655638"/>
          </a:xfrm>
        </p:spPr>
        <p:txBody>
          <a:bodyPr>
            <a:normAutofit/>
          </a:bodyPr>
          <a:lstStyle/>
          <a:p>
            <a:r>
              <a:rPr lang="hu-HU" altLang="hu-HU" sz="3200">
                <a:solidFill>
                  <a:srgbClr val="548235"/>
                </a:solidFill>
                <a:latin typeface="Arial Rounded MT Bold" panose="020F0704030504030204" pitchFamily="34" charset="0"/>
              </a:rPr>
              <a:t>Példa</a:t>
            </a:r>
            <a:endParaRPr lang="en-GB" altLang="hu-HU" sz="3200">
              <a:solidFill>
                <a:srgbClr val="54823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5" name="Tartalom helye 43">
            <a:extLst>
              <a:ext uri="{FF2B5EF4-FFF2-40B4-BE49-F238E27FC236}">
                <a16:creationId xmlns:a16="http://schemas.microsoft.com/office/drawing/2014/main" id="{AEDDE862-47FB-4DD2-9B9F-22A94604BFF5}"/>
              </a:ext>
            </a:extLst>
          </p:cNvPr>
          <p:cNvSpPr txBox="1">
            <a:spLocks/>
          </p:cNvSpPr>
          <p:nvPr/>
        </p:nvSpPr>
        <p:spPr>
          <a:xfrm>
            <a:off x="2206625" y="1146175"/>
            <a:ext cx="6269038" cy="51562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/>
            <a:endParaRPr lang="hu-HU" altLang="hu-HU" sz="1700">
              <a:solidFill>
                <a:srgbClr val="333F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1" name="Rectangle 3">
            <a:extLst>
              <a:ext uri="{FF2B5EF4-FFF2-40B4-BE49-F238E27FC236}">
                <a16:creationId xmlns:a16="http://schemas.microsoft.com/office/drawing/2014/main" id="{8623D800-1214-488A-A00F-E47EDC515E5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350963"/>
            <a:ext cx="788670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Kép 7">
            <a:extLst>
              <a:ext uri="{FF2B5EF4-FFF2-40B4-BE49-F238E27FC236}">
                <a16:creationId xmlns:a16="http://schemas.microsoft.com/office/drawing/2014/main" id="{241ABEAF-B65B-4F7F-99BC-79303F3B0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20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DCE5365B-4CC2-49F5-94A3-F3B8F657E8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06625" y="365125"/>
            <a:ext cx="6308725" cy="655638"/>
          </a:xfrm>
        </p:spPr>
        <p:txBody>
          <a:bodyPr>
            <a:normAutofit/>
          </a:bodyPr>
          <a:lstStyle/>
          <a:p>
            <a:r>
              <a:rPr lang="hu-HU" altLang="hu-HU" sz="3200">
                <a:solidFill>
                  <a:srgbClr val="548235"/>
                </a:solidFill>
                <a:latin typeface="Arial Rounded MT Bold" panose="020F0704030504030204" pitchFamily="34" charset="0"/>
              </a:rPr>
              <a:t>Példa</a:t>
            </a:r>
            <a:endParaRPr lang="en-GB" altLang="hu-HU" sz="3200">
              <a:solidFill>
                <a:srgbClr val="54823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5" name="Tartalom helye 43">
            <a:extLst>
              <a:ext uri="{FF2B5EF4-FFF2-40B4-BE49-F238E27FC236}">
                <a16:creationId xmlns:a16="http://schemas.microsoft.com/office/drawing/2014/main" id="{AEDDE862-47FB-4DD2-9B9F-22A94604BFF5}"/>
              </a:ext>
            </a:extLst>
          </p:cNvPr>
          <p:cNvSpPr txBox="1">
            <a:spLocks/>
          </p:cNvSpPr>
          <p:nvPr/>
        </p:nvSpPr>
        <p:spPr>
          <a:xfrm>
            <a:off x="2206625" y="1146175"/>
            <a:ext cx="6269038" cy="51562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/>
            <a:endParaRPr lang="hu-HU" altLang="hu-HU" sz="1700">
              <a:solidFill>
                <a:srgbClr val="333F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9" name="Picture 5">
            <a:extLst>
              <a:ext uri="{FF2B5EF4-FFF2-40B4-BE49-F238E27FC236}">
                <a16:creationId xmlns:a16="http://schemas.microsoft.com/office/drawing/2014/main" id="{011248A3-738B-4399-84DA-57075F8C7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7350"/>
            <a:ext cx="848201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Kép 7">
            <a:extLst>
              <a:ext uri="{FF2B5EF4-FFF2-40B4-BE49-F238E27FC236}">
                <a16:creationId xmlns:a16="http://schemas.microsoft.com/office/drawing/2014/main" id="{747C9C9B-8463-4616-A5EC-98DC9F40C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20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DCE5365B-4CC2-49F5-94A3-F3B8F657E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625" y="365125"/>
            <a:ext cx="6308725" cy="655638"/>
          </a:xfrm>
        </p:spPr>
        <p:txBody>
          <a:bodyPr>
            <a:normAutofit/>
          </a:bodyPr>
          <a:lstStyle/>
          <a:p>
            <a:r>
              <a:rPr lang="hu-HU" altLang="hu-HU" sz="3200">
                <a:solidFill>
                  <a:srgbClr val="548235"/>
                </a:solidFill>
                <a:latin typeface="Arial Rounded MT Bold" panose="020F0704030504030204" pitchFamily="34" charset="0"/>
              </a:rPr>
              <a:t>Mi a tévképzet</a:t>
            </a:r>
            <a:r>
              <a:rPr lang="en-GB" altLang="hu-HU" sz="3200">
                <a:solidFill>
                  <a:srgbClr val="548235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grpSp>
        <p:nvGrpSpPr>
          <p:cNvPr id="4103" name="Csoportba foglalás 53">
            <a:extLst>
              <a:ext uri="{FF2B5EF4-FFF2-40B4-BE49-F238E27FC236}">
                <a16:creationId xmlns:a16="http://schemas.microsoft.com/office/drawing/2014/main" id="{8CA09170-F40A-4750-B94E-98F8B4CAD6BF}"/>
              </a:ext>
            </a:extLst>
          </p:cNvPr>
          <p:cNvGrpSpPr>
            <a:grpSpLocks/>
          </p:cNvGrpSpPr>
          <p:nvPr/>
        </p:nvGrpSpPr>
        <p:grpSpPr bwMode="auto">
          <a:xfrm>
            <a:off x="2630488" y="1119188"/>
            <a:ext cx="5984875" cy="4833937"/>
            <a:chOff x="2138280" y="865926"/>
            <a:chExt cx="6294324" cy="5083823"/>
          </a:xfrm>
        </p:grpSpPr>
        <p:cxnSp>
          <p:nvCxnSpPr>
            <p:cNvPr id="9" name="Egyenes összekötő 8">
              <a:extLst>
                <a:ext uri="{FF2B5EF4-FFF2-40B4-BE49-F238E27FC236}">
                  <a16:creationId xmlns:a16="http://schemas.microsoft.com/office/drawing/2014/main" id="{08599F34-56FF-4746-957E-7863D5F621EA}"/>
                </a:ext>
              </a:extLst>
            </p:cNvPr>
            <p:cNvCxnSpPr>
              <a:cxnSpLocks/>
              <a:endCxn id="5" idx="0"/>
            </p:cNvCxnSpPr>
            <p:nvPr/>
          </p:nvCxnSpPr>
          <p:spPr>
            <a:xfrm>
              <a:off x="3497320" y="1886029"/>
              <a:ext cx="0" cy="544278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Egyenes összekötő 16">
              <a:extLst>
                <a:ext uri="{FF2B5EF4-FFF2-40B4-BE49-F238E27FC236}">
                  <a16:creationId xmlns:a16="http://schemas.microsoft.com/office/drawing/2014/main" id="{FFF451BD-E126-4216-8FAA-632E68447B95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3497320" y="4336950"/>
              <a:ext cx="138575" cy="522574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" name="Egyenes összekötő 18">
              <a:extLst>
                <a:ext uri="{FF2B5EF4-FFF2-40B4-BE49-F238E27FC236}">
                  <a16:creationId xmlns:a16="http://schemas.microsoft.com/office/drawing/2014/main" id="{620AADD8-BBEE-4F10-9580-5EC9E715DA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10930" y="4101542"/>
              <a:ext cx="896566" cy="594365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Egyenes összekötő 20">
              <a:extLst>
                <a:ext uri="{FF2B5EF4-FFF2-40B4-BE49-F238E27FC236}">
                  <a16:creationId xmlns:a16="http://schemas.microsoft.com/office/drawing/2014/main" id="{6F0F2BDD-1302-4EC7-BDB7-F490C12D9BDC}"/>
                </a:ext>
              </a:extLst>
            </p:cNvPr>
            <p:cNvCxnSpPr>
              <a:cxnSpLocks/>
              <a:endCxn id="5" idx="3"/>
            </p:cNvCxnSpPr>
            <p:nvPr/>
          </p:nvCxnSpPr>
          <p:spPr>
            <a:xfrm flipH="1">
              <a:off x="4854689" y="3268429"/>
              <a:ext cx="1387423" cy="11520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3" name="Egyenes összekötő 22">
              <a:extLst>
                <a:ext uri="{FF2B5EF4-FFF2-40B4-BE49-F238E27FC236}">
                  <a16:creationId xmlns:a16="http://schemas.microsoft.com/office/drawing/2014/main" id="{71DFC8AF-D87F-4055-AA33-97325DB43E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10930" y="2083038"/>
              <a:ext cx="986723" cy="622748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5" name="Téglalap: lekerekített 4">
              <a:extLst>
                <a:ext uri="{FF2B5EF4-FFF2-40B4-BE49-F238E27FC236}">
                  <a16:creationId xmlns:a16="http://schemas.microsoft.com/office/drawing/2014/main" id="{E2FCB945-70B5-4AFA-A194-E57E9E409867}"/>
                </a:ext>
              </a:extLst>
            </p:cNvPr>
            <p:cNvSpPr/>
            <p:nvPr/>
          </p:nvSpPr>
          <p:spPr>
            <a:xfrm>
              <a:off x="2138280" y="2430307"/>
              <a:ext cx="2716409" cy="190664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hu-HU" altLang="hu-HU" dirty="0">
                  <a:solidFill>
                    <a:srgbClr val="FFFFFF"/>
                  </a:solidFill>
                  <a:latin typeface="Arial Rounded MT Bold" panose="020F0704030504030204" pitchFamily="34" charset="0"/>
                </a:rPr>
                <a:t>TÉVKÉPZET</a:t>
              </a:r>
            </a:p>
            <a:p>
              <a:pPr algn="ctr" eaLnBrk="1" hangingPunct="1"/>
              <a:r>
                <a:rPr lang="hu-HU" altLang="hu-HU" sz="1200" dirty="0">
                  <a:solidFill>
                    <a:srgbClr val="FFFFFF"/>
                  </a:solidFill>
                  <a:latin typeface="Arial Rounded MT Bold" panose="020F0704030504030204" pitchFamily="34" charset="0"/>
                </a:rPr>
                <a:t>Mélyen gyökerező, helytelen kognitív struktúra, a jelenleg elfogadott tudományos ismertekkel inkompatibilis, a tanítás sem tudja megváltoztatni </a:t>
              </a:r>
              <a:r>
                <a:rPr lang="hu-HU" altLang="hu-HU" sz="1100" i="1" dirty="0">
                  <a:solidFill>
                    <a:srgbClr val="FFFFFF"/>
                  </a:solidFill>
                  <a:latin typeface="Arial Rounded MT Bold" panose="020F0704030504030204" pitchFamily="34" charset="0"/>
                </a:rPr>
                <a:t>(Korom, 2002)</a:t>
              </a:r>
              <a:r>
                <a:rPr lang="hu-HU" altLang="hu-HU" sz="1200" dirty="0">
                  <a:solidFill>
                    <a:srgbClr val="FFFFFF"/>
                  </a:solidFill>
                  <a:latin typeface="Arial Rounded MT Bold" panose="020F0704030504030204" pitchFamily="34" charset="0"/>
                </a:rPr>
                <a:t>.</a:t>
              </a:r>
            </a:p>
          </p:txBody>
        </p:sp>
        <p:sp>
          <p:nvSpPr>
            <p:cNvPr id="6" name="Ellipszis 5">
              <a:extLst>
                <a:ext uri="{FF2B5EF4-FFF2-40B4-BE49-F238E27FC236}">
                  <a16:creationId xmlns:a16="http://schemas.microsoft.com/office/drawing/2014/main" id="{8ED877DB-AC2F-4A5D-BE91-DDB4DCB8EA61}"/>
                </a:ext>
              </a:extLst>
            </p:cNvPr>
            <p:cNvSpPr/>
            <p:nvPr/>
          </p:nvSpPr>
          <p:spPr>
            <a:xfrm>
              <a:off x="2180019" y="865926"/>
              <a:ext cx="2634600" cy="126553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hu-HU" altLang="hu-HU" sz="1700">
                  <a:solidFill>
                    <a:srgbClr val="FFFFFF"/>
                  </a:solidFill>
                  <a:latin typeface="Arial Rounded MT Bold" panose="020F0704030504030204" pitchFamily="34" charset="0"/>
                </a:rPr>
                <a:t>Vernakuláris tévképzet</a:t>
              </a:r>
            </a:p>
          </p:txBody>
        </p:sp>
        <p:sp>
          <p:nvSpPr>
            <p:cNvPr id="13" name="Ellipszis 12">
              <a:extLst>
                <a:ext uri="{FF2B5EF4-FFF2-40B4-BE49-F238E27FC236}">
                  <a16:creationId xmlns:a16="http://schemas.microsoft.com/office/drawing/2014/main" id="{6CEE2D5E-9572-4B95-8016-8435655CF914}"/>
                </a:ext>
              </a:extLst>
            </p:cNvPr>
            <p:cNvSpPr/>
            <p:nvPr/>
          </p:nvSpPr>
          <p:spPr>
            <a:xfrm>
              <a:off x="5018308" y="1331734"/>
              <a:ext cx="2634600" cy="12672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hu-HU" altLang="hu-HU" sz="1700">
                  <a:solidFill>
                    <a:srgbClr val="FFFFFF"/>
                  </a:solidFill>
                  <a:latin typeface="Arial Rounded MT Bold" panose="020F0704030504030204" pitchFamily="34" charset="0"/>
                </a:rPr>
                <a:t>Prekoncepció</a:t>
              </a:r>
            </a:p>
          </p:txBody>
        </p:sp>
        <p:sp>
          <p:nvSpPr>
            <p:cNvPr id="14" name="Ellipszis 13">
              <a:extLst>
                <a:ext uri="{FF2B5EF4-FFF2-40B4-BE49-F238E27FC236}">
                  <a16:creationId xmlns:a16="http://schemas.microsoft.com/office/drawing/2014/main" id="{FDC34A30-B547-4EA1-9E0F-3C8F22EDA161}"/>
                </a:ext>
              </a:extLst>
            </p:cNvPr>
            <p:cNvSpPr/>
            <p:nvPr/>
          </p:nvSpPr>
          <p:spPr>
            <a:xfrm>
              <a:off x="5798004" y="2674064"/>
              <a:ext cx="2634600" cy="12672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hu-HU" altLang="hu-HU" sz="1700">
                  <a:solidFill>
                    <a:srgbClr val="FFFFFF"/>
                  </a:solidFill>
                  <a:latin typeface="Arial Rounded MT Bold" panose="020F0704030504030204" pitchFamily="34" charset="0"/>
                </a:rPr>
                <a:t>Kulturális tévképzet</a:t>
              </a:r>
            </a:p>
          </p:txBody>
        </p:sp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0A2C3A41-1777-41D1-9854-3FDB936E5499}"/>
                </a:ext>
              </a:extLst>
            </p:cNvPr>
            <p:cNvSpPr/>
            <p:nvPr/>
          </p:nvSpPr>
          <p:spPr>
            <a:xfrm>
              <a:off x="5018308" y="4151629"/>
              <a:ext cx="2634600" cy="12671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hu-HU" altLang="hu-HU" sz="1700">
                  <a:solidFill>
                    <a:srgbClr val="FFFFFF"/>
                  </a:solidFill>
                  <a:latin typeface="Arial Rounded MT Bold" panose="020F0704030504030204" pitchFamily="34" charset="0"/>
                </a:rPr>
                <a:t>Populáris tévképzet</a:t>
              </a:r>
            </a:p>
          </p:txBody>
        </p:sp>
        <p:sp>
          <p:nvSpPr>
            <p:cNvPr id="16" name="Ellipszis 15">
              <a:extLst>
                <a:ext uri="{FF2B5EF4-FFF2-40B4-BE49-F238E27FC236}">
                  <a16:creationId xmlns:a16="http://schemas.microsoft.com/office/drawing/2014/main" id="{9D90D60A-9564-46F5-BC18-CB059C893473}"/>
                </a:ext>
              </a:extLst>
            </p:cNvPr>
            <p:cNvSpPr/>
            <p:nvPr/>
          </p:nvSpPr>
          <p:spPr>
            <a:xfrm>
              <a:off x="2301899" y="4684219"/>
              <a:ext cx="2634600" cy="126553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hu-HU" altLang="hu-HU" sz="1700" dirty="0">
                  <a:solidFill>
                    <a:srgbClr val="FFFFFF"/>
                  </a:solidFill>
                  <a:latin typeface="Arial Rounded MT Bold" panose="020F0704030504030204" pitchFamily="34" charset="0"/>
                </a:rPr>
                <a:t>Fogalom-alkotási tévképzet</a:t>
              </a:r>
            </a:p>
          </p:txBody>
        </p:sp>
      </p:grpSp>
      <p:sp>
        <p:nvSpPr>
          <p:cNvPr id="55" name="Szövegdoboz 54">
            <a:extLst>
              <a:ext uri="{FF2B5EF4-FFF2-40B4-BE49-F238E27FC236}">
                <a16:creationId xmlns:a16="http://schemas.microsoft.com/office/drawing/2014/main" id="{437BED33-7D0C-4139-B66F-F4AEE1230601}"/>
              </a:ext>
            </a:extLst>
          </p:cNvPr>
          <p:cNvSpPr txBox="1"/>
          <p:nvPr/>
        </p:nvSpPr>
        <p:spPr>
          <a:xfrm>
            <a:off x="2420938" y="5978525"/>
            <a:ext cx="6094412" cy="3381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altLang="hu-HU" sz="800" i="1">
                <a:solidFill>
                  <a:srgbClr val="76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Hivatkozás: Korom E. (2002): Az iskolai tudás és a hétköznapi tapasztalat ellentmondásai: természettudományos tévképzetek. </a:t>
            </a:r>
            <a:br>
              <a:rPr lang="hu-HU" altLang="hu-HU" sz="800" i="1">
                <a:solidFill>
                  <a:srgbClr val="76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sz="800" i="1">
                <a:solidFill>
                  <a:srgbClr val="76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In: Csapó Benő (ed.): Az iskolai tudás. Budapest, Osiris Kiadó, pp. 139-167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Kép 7">
            <a:extLst>
              <a:ext uri="{FF2B5EF4-FFF2-40B4-BE49-F238E27FC236}">
                <a16:creationId xmlns:a16="http://schemas.microsoft.com/office/drawing/2014/main" id="{10D48018-F021-48E4-B00B-D549B460A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20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DCE5365B-4CC2-49F5-94A3-F3B8F657E8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51013" y="2617788"/>
            <a:ext cx="6308725" cy="655637"/>
          </a:xfrm>
        </p:spPr>
        <p:txBody>
          <a:bodyPr>
            <a:normAutofit fontScale="90000"/>
          </a:bodyPr>
          <a:lstStyle/>
          <a:p>
            <a:pPr algn="ctr"/>
            <a:r>
              <a:rPr lang="hu-HU" altLang="hu-HU">
                <a:solidFill>
                  <a:srgbClr val="548235"/>
                </a:solidFill>
                <a:latin typeface="Arial Rounded MT Bold" panose="020F0704030504030204" pitchFamily="34" charset="0"/>
              </a:rPr>
              <a:t>Köszönöm</a:t>
            </a:r>
            <a:br>
              <a:rPr lang="hu-HU" altLang="hu-HU">
                <a:solidFill>
                  <a:srgbClr val="548235"/>
                </a:solidFill>
                <a:latin typeface="Arial Rounded MT Bold" panose="020F0704030504030204" pitchFamily="34" charset="0"/>
              </a:rPr>
            </a:br>
            <a:br>
              <a:rPr lang="hu-HU" altLang="hu-HU">
                <a:solidFill>
                  <a:srgbClr val="548235"/>
                </a:solidFill>
                <a:latin typeface="Arial Rounded MT Bold" panose="020F0704030504030204" pitchFamily="34" charset="0"/>
              </a:rPr>
            </a:br>
            <a:r>
              <a:rPr lang="hu-HU" altLang="hu-HU">
                <a:solidFill>
                  <a:srgbClr val="548235"/>
                </a:solidFill>
                <a:latin typeface="Arial Rounded MT Bold" panose="020F0704030504030204" pitchFamily="34" charset="0"/>
              </a:rPr>
              <a:t>a</a:t>
            </a:r>
            <a:br>
              <a:rPr lang="hu-HU" altLang="hu-HU">
                <a:solidFill>
                  <a:srgbClr val="548235"/>
                </a:solidFill>
                <a:latin typeface="Arial Rounded MT Bold" panose="020F0704030504030204" pitchFamily="34" charset="0"/>
              </a:rPr>
            </a:br>
            <a:br>
              <a:rPr lang="hu-HU" altLang="hu-HU">
                <a:solidFill>
                  <a:srgbClr val="548235"/>
                </a:solidFill>
                <a:latin typeface="Arial Rounded MT Bold" panose="020F0704030504030204" pitchFamily="34" charset="0"/>
              </a:rPr>
            </a:br>
            <a:r>
              <a:rPr lang="hu-HU" altLang="hu-HU">
                <a:solidFill>
                  <a:srgbClr val="548235"/>
                </a:solidFill>
                <a:latin typeface="Arial Rounded MT Bold" panose="020F0704030504030204" pitchFamily="34" charset="0"/>
              </a:rPr>
              <a:t>figyelmet!</a:t>
            </a:r>
            <a:endParaRPr lang="en-GB" altLang="hu-HU">
              <a:solidFill>
                <a:srgbClr val="54823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5" name="Tartalom helye 43">
            <a:extLst>
              <a:ext uri="{FF2B5EF4-FFF2-40B4-BE49-F238E27FC236}">
                <a16:creationId xmlns:a16="http://schemas.microsoft.com/office/drawing/2014/main" id="{AEDDE862-47FB-4DD2-9B9F-22A94604BFF5}"/>
              </a:ext>
            </a:extLst>
          </p:cNvPr>
          <p:cNvSpPr txBox="1">
            <a:spLocks/>
          </p:cNvSpPr>
          <p:nvPr/>
        </p:nvSpPr>
        <p:spPr>
          <a:xfrm>
            <a:off x="2206625" y="1146175"/>
            <a:ext cx="6269038" cy="51562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/>
            <a:endParaRPr lang="hu-HU" altLang="hu-HU" sz="1700">
              <a:solidFill>
                <a:srgbClr val="333F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Kép 7">
            <a:extLst>
              <a:ext uri="{FF2B5EF4-FFF2-40B4-BE49-F238E27FC236}">
                <a16:creationId xmlns:a16="http://schemas.microsoft.com/office/drawing/2014/main" id="{50C7A189-089E-4C66-870E-0DE69249F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20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DCE5365B-4CC2-49F5-94A3-F3B8F657E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625" y="365125"/>
            <a:ext cx="6308725" cy="655638"/>
          </a:xfrm>
        </p:spPr>
        <p:txBody>
          <a:bodyPr>
            <a:normAutofit/>
          </a:bodyPr>
          <a:lstStyle/>
          <a:p>
            <a:r>
              <a:rPr lang="hu-HU" altLang="hu-HU" sz="3200">
                <a:solidFill>
                  <a:srgbClr val="548235"/>
                </a:solidFill>
                <a:latin typeface="Arial Rounded MT Bold" panose="020F0704030504030204" pitchFamily="34" charset="0"/>
              </a:rPr>
              <a:t>A kutatás alapvető adatai</a:t>
            </a:r>
            <a:endParaRPr lang="en-GB" altLang="hu-HU" sz="3200">
              <a:solidFill>
                <a:srgbClr val="54823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5" name="Tartalom helye 43">
            <a:extLst>
              <a:ext uri="{FF2B5EF4-FFF2-40B4-BE49-F238E27FC236}">
                <a16:creationId xmlns:a16="http://schemas.microsoft.com/office/drawing/2014/main" id="{AEDDE862-47FB-4DD2-9B9F-22A94604BFF5}"/>
              </a:ext>
            </a:extLst>
          </p:cNvPr>
          <p:cNvSpPr txBox="1">
            <a:spLocks/>
          </p:cNvSpPr>
          <p:nvPr/>
        </p:nvSpPr>
        <p:spPr>
          <a:xfrm>
            <a:off x="2206625" y="1146175"/>
            <a:ext cx="6269038" cy="46926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hu-HU" altLang="hu-HU" sz="2200">
                <a:solidFill>
                  <a:srgbClr val="333F50"/>
                </a:solidFill>
                <a:latin typeface="Arial Rounded MT Bold" panose="020F0704030504030204" pitchFamily="34" charset="0"/>
              </a:rPr>
              <a:t>Célok</a:t>
            </a:r>
          </a:p>
          <a:p>
            <a:pPr defTabSz="914400" eaLnBrk="1" hangingPunct="1"/>
            <a:r>
              <a:rPr lang="hu-HU" altLang="hu-HU" sz="180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Összehasonlító keresztmetszeti vizsgálat földrajzi tévképzetek feltárására</a:t>
            </a:r>
          </a:p>
          <a:p>
            <a:pPr defTabSz="914400" eaLnBrk="1" hangingPunct="1"/>
            <a:r>
              <a:rPr lang="hu-HU" altLang="hu-HU" sz="180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földrajzi információ forrásainak azonosítása</a:t>
            </a:r>
          </a:p>
          <a:p>
            <a:pPr defTabSz="914400" eaLnBrk="1" hangingPunct="1"/>
            <a:r>
              <a:rPr lang="hu-HU" altLang="hu-HU" sz="180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Vannak-e hatással a következő tényezők a tévképzetek kialakulására:</a:t>
            </a:r>
          </a:p>
          <a:p>
            <a:pPr lvl="1" defTabSz="914400" eaLnBrk="1" hangingPunct="1"/>
            <a:r>
              <a:rPr lang="hu-HU" altLang="hu-HU" sz="140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életkor</a:t>
            </a:r>
          </a:p>
          <a:p>
            <a:pPr lvl="1" defTabSz="914400" eaLnBrk="1" hangingPunct="1"/>
            <a:r>
              <a:rPr lang="hu-HU" altLang="hu-HU" sz="140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</a:p>
          <a:p>
            <a:pPr lvl="1" defTabSz="914400" eaLnBrk="1" hangingPunct="1"/>
            <a:r>
              <a:rPr lang="hu-HU" altLang="hu-HU" sz="140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tananyag elrendezése</a:t>
            </a:r>
          </a:p>
          <a:p>
            <a:pPr lvl="1" defTabSz="914400" eaLnBrk="1" hangingPunct="1"/>
            <a:r>
              <a:rPr lang="hu-HU" altLang="hu-HU" sz="140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információforrás</a:t>
            </a:r>
          </a:p>
          <a:p>
            <a:pPr lvl="1" defTabSz="914400" eaLnBrk="1" hangingPunct="1"/>
            <a:r>
              <a:rPr lang="hu-HU" altLang="hu-HU" sz="140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földrajzi témakör fontossága</a:t>
            </a:r>
            <a:r>
              <a:rPr lang="en-US" altLang="hu-HU" sz="140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altLang="hu-HU" sz="1400">
              <a:solidFill>
                <a:srgbClr val="333F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914400" eaLnBrk="1" hangingPunct="1"/>
            <a:r>
              <a:rPr lang="hu-HU" altLang="hu-HU" sz="140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tantárgy szeretete</a:t>
            </a:r>
          </a:p>
          <a:p>
            <a:pPr lvl="1" defTabSz="914400" eaLnBrk="1" hangingPunct="1"/>
            <a:r>
              <a:rPr lang="hu-HU" altLang="hu-HU" sz="140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mérhető tudás</a:t>
            </a:r>
            <a:r>
              <a:rPr lang="en-US" altLang="hu-HU" sz="140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altLang="hu-HU" sz="1400">
              <a:solidFill>
                <a:srgbClr val="333F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914400" eaLnBrk="1" hangingPunct="1"/>
            <a:r>
              <a:rPr lang="hu-HU" altLang="hu-HU" sz="140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földrajz jegy</a:t>
            </a:r>
          </a:p>
          <a:p>
            <a:pPr defTabSz="914400" eaLnBrk="1" hangingPunct="1"/>
            <a:endParaRPr lang="hu-HU" altLang="hu-HU" sz="1800">
              <a:solidFill>
                <a:srgbClr val="333F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hangingPunct="1"/>
            <a:endParaRPr lang="hu-HU" altLang="hu-HU" sz="1800">
              <a:solidFill>
                <a:srgbClr val="333F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Kép 7">
            <a:extLst>
              <a:ext uri="{FF2B5EF4-FFF2-40B4-BE49-F238E27FC236}">
                <a16:creationId xmlns:a16="http://schemas.microsoft.com/office/drawing/2014/main" id="{5D0D4283-D3FF-440C-AEED-C799EC856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20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DCE5365B-4CC2-49F5-94A3-F3B8F657E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625" y="365125"/>
            <a:ext cx="6308725" cy="655638"/>
          </a:xfrm>
        </p:spPr>
        <p:txBody>
          <a:bodyPr>
            <a:normAutofit/>
          </a:bodyPr>
          <a:lstStyle/>
          <a:p>
            <a:r>
              <a:rPr lang="hu-HU" altLang="hu-HU" sz="3200">
                <a:solidFill>
                  <a:srgbClr val="548235"/>
                </a:solidFill>
                <a:latin typeface="Arial Rounded MT Bold" panose="020F0704030504030204" pitchFamily="34" charset="0"/>
              </a:rPr>
              <a:t>Minta</a:t>
            </a:r>
            <a:endParaRPr lang="en-GB" altLang="hu-HU" sz="3200">
              <a:solidFill>
                <a:srgbClr val="54823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5" name="Tartalom helye 43">
            <a:extLst>
              <a:ext uri="{FF2B5EF4-FFF2-40B4-BE49-F238E27FC236}">
                <a16:creationId xmlns:a16="http://schemas.microsoft.com/office/drawing/2014/main" id="{AEDDE862-47FB-4DD2-9B9F-22A94604BFF5}"/>
              </a:ext>
            </a:extLst>
          </p:cNvPr>
          <p:cNvSpPr txBox="1">
            <a:spLocks/>
          </p:cNvSpPr>
          <p:nvPr/>
        </p:nvSpPr>
        <p:spPr>
          <a:xfrm>
            <a:off x="2206625" y="1146175"/>
            <a:ext cx="6269038" cy="228282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hu-HU" altLang="hu-HU" sz="2200">
                <a:solidFill>
                  <a:srgbClr val="333F50"/>
                </a:solidFill>
                <a:latin typeface="Arial Rounded MT Bold" panose="020F0704030504030204" pitchFamily="34" charset="0"/>
              </a:rPr>
              <a:t>Nem reprezentatív, kényelmi mintavétel</a:t>
            </a:r>
          </a:p>
          <a:p>
            <a:pPr defTabSz="914400" eaLnBrk="1" hangingPunct="1"/>
            <a:r>
              <a:rPr lang="hu-HU" altLang="hu-HU" sz="180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hu-HU" altLang="hu-HU" sz="1800" baseline="-2500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hu-HU" altLang="hu-HU" sz="180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968 fő</a:t>
            </a:r>
          </a:p>
          <a:p>
            <a:pPr defTabSz="914400" eaLnBrk="1" hangingPunct="1"/>
            <a:r>
              <a:rPr lang="hu-HU" altLang="hu-HU" sz="180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hu-HU" altLang="hu-HU" sz="100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éghajlat</a:t>
            </a:r>
            <a:r>
              <a:rPr lang="hu-HU" altLang="hu-HU" sz="180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498 fő</a:t>
            </a:r>
          </a:p>
          <a:p>
            <a:pPr defTabSz="914400" eaLnBrk="1" hangingPunct="1"/>
            <a:r>
              <a:rPr lang="hu-HU" altLang="hu-HU" sz="180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hu-HU" altLang="hu-HU" sz="100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lemeztektonika = </a:t>
            </a:r>
            <a:r>
              <a:rPr lang="hu-HU" altLang="hu-HU" sz="180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470 fő</a:t>
            </a:r>
          </a:p>
          <a:p>
            <a:pPr defTabSz="914400" eaLnBrk="1" hangingPunct="1"/>
            <a:r>
              <a:rPr lang="hu-HU" altLang="hu-HU" sz="180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általános iskola</a:t>
            </a:r>
          </a:p>
          <a:p>
            <a:pPr defTabSz="914400" eaLnBrk="1" hangingPunct="1"/>
            <a:r>
              <a:rPr lang="hu-HU" altLang="hu-HU" sz="180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középiskola</a:t>
            </a:r>
          </a:p>
          <a:p>
            <a:pPr defTabSz="914400" eaLnBrk="1" hangingPunct="1"/>
            <a:r>
              <a:rPr lang="hu-HU" altLang="hu-HU" sz="180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3., 5., 7., 9. 11. évfolyamok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Kép 7">
            <a:extLst>
              <a:ext uri="{FF2B5EF4-FFF2-40B4-BE49-F238E27FC236}">
                <a16:creationId xmlns:a16="http://schemas.microsoft.com/office/drawing/2014/main" id="{4B415472-90C3-41CC-A0A6-569F066D1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20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DCE5365B-4CC2-49F5-94A3-F3B8F657E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625" y="365125"/>
            <a:ext cx="6308725" cy="655638"/>
          </a:xfrm>
        </p:spPr>
        <p:txBody>
          <a:bodyPr>
            <a:normAutofit/>
          </a:bodyPr>
          <a:lstStyle/>
          <a:p>
            <a:r>
              <a:rPr lang="hu-HU" altLang="hu-HU" sz="3200">
                <a:solidFill>
                  <a:srgbClr val="548235"/>
                </a:solidFill>
                <a:latin typeface="Arial Rounded MT Bold" panose="020F0704030504030204" pitchFamily="34" charset="0"/>
              </a:rPr>
              <a:t>Adatgyűjtés és adatértékelés</a:t>
            </a:r>
            <a:endParaRPr lang="en-GB" altLang="hu-HU" sz="3200">
              <a:solidFill>
                <a:srgbClr val="548235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7207" name="Group 39">
            <a:extLst>
              <a:ext uri="{FF2B5EF4-FFF2-40B4-BE49-F238E27FC236}">
                <a16:creationId xmlns:a16="http://schemas.microsoft.com/office/drawing/2014/main" id="{99E4DF83-592A-4E71-9A1E-62B52C7C18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537180"/>
              </p:ext>
            </p:extLst>
          </p:nvPr>
        </p:nvGraphicFramePr>
        <p:xfrm>
          <a:off x="2317750" y="1516063"/>
          <a:ext cx="6176963" cy="4623118"/>
        </p:xfrm>
        <a:graphic>
          <a:graphicData uri="http://schemas.openxmlformats.org/drawingml/2006/table">
            <a:tbl>
              <a:tblPr/>
              <a:tblGrid>
                <a:gridCol w="3089275">
                  <a:extLst>
                    <a:ext uri="{9D8B030D-6E8A-4147-A177-3AD203B41FA5}">
                      <a16:colId xmlns:a16="http://schemas.microsoft.com/office/drawing/2014/main" val="977949680"/>
                    </a:ext>
                  </a:extLst>
                </a:gridCol>
                <a:gridCol w="3087688">
                  <a:extLst>
                    <a:ext uri="{9D8B030D-6E8A-4147-A177-3AD203B41FA5}">
                      <a16:colId xmlns:a16="http://schemas.microsoft.com/office/drawing/2014/main" val="90096267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Adatgyűjtési módszerek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Adatértékelési módszerek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388970"/>
                  </a:ext>
                </a:extLst>
              </a:tr>
              <a:tr h="1387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Szóasszóciációs</a:t>
                      </a:r>
                      <a:r>
                        <a:rPr kumimoji="0" lang="hu-HU" altLang="hu-H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teszt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(hat hívószó)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Kvalitatív tartalomelemzés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Gyakoriságeloszlás alapján szerkesztett szófelhők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Garskof</a:t>
                      </a:r>
                      <a:r>
                        <a:rPr kumimoji="0" lang="hu-HU" altLang="hu-H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-Houston-féle kapcsolati együttható→ gráfok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797407"/>
                  </a:ext>
                </a:extLst>
              </a:tr>
              <a:tr h="8683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Nyílt végű kérdések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 kérdés témakörönként)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Kvalitatív tartalomelemzés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Tévképzetek kategorizálása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Leíró statisztika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748360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Földrajzi információ forrása, valamint egyéb háttérinformáció gyűjtése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Leíró statisztika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769172"/>
                  </a:ext>
                </a:extLst>
              </a:tr>
              <a:tr h="8683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Tudásszintmérő teszt a 9. és 11. évfolyamon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Leíró statisztika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599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Kép 7">
            <a:extLst>
              <a:ext uri="{FF2B5EF4-FFF2-40B4-BE49-F238E27FC236}">
                <a16:creationId xmlns:a16="http://schemas.microsoft.com/office/drawing/2014/main" id="{A51E08F0-9823-4DEB-8BFC-25121EE6E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20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DCE5365B-4CC2-49F5-94A3-F3B8F657E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625" y="365125"/>
            <a:ext cx="6308725" cy="655638"/>
          </a:xfrm>
        </p:spPr>
        <p:txBody>
          <a:bodyPr>
            <a:normAutofit/>
          </a:bodyPr>
          <a:lstStyle/>
          <a:p>
            <a:r>
              <a:rPr lang="hu-HU" altLang="hu-HU" sz="3200">
                <a:solidFill>
                  <a:srgbClr val="548235"/>
                </a:solidFill>
                <a:latin typeface="Arial Rounded MT Bold" panose="020F0704030504030204" pitchFamily="34" charset="0"/>
              </a:rPr>
              <a:t>Eredmények</a:t>
            </a:r>
            <a:endParaRPr lang="en-GB" altLang="hu-HU" sz="3200">
              <a:solidFill>
                <a:srgbClr val="54823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5" name="Tartalom helye 43">
            <a:extLst>
              <a:ext uri="{FF2B5EF4-FFF2-40B4-BE49-F238E27FC236}">
                <a16:creationId xmlns:a16="http://schemas.microsoft.com/office/drawing/2014/main" id="{AEDDE862-47FB-4DD2-9B9F-22A94604BFF5}"/>
              </a:ext>
            </a:extLst>
          </p:cNvPr>
          <p:cNvSpPr txBox="1">
            <a:spLocks/>
          </p:cNvSpPr>
          <p:nvPr/>
        </p:nvSpPr>
        <p:spPr>
          <a:xfrm>
            <a:off x="2206625" y="1146175"/>
            <a:ext cx="626903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2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Szóasszociációk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különböző életkorú csoportok fogalmi rendszerének kvantitatív és kvalitatív változásai jól követhetők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</a:t>
            </a:r>
            <a:r>
              <a:rPr lang="hu-H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lehetséges tanulói tévképzetek előre jelezhetők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2A1BD05E-AFAB-4A31-A906-1B4471925C2D}"/>
              </a:ext>
            </a:extLst>
          </p:cNvPr>
          <p:cNvSpPr txBox="1"/>
          <p:nvPr/>
        </p:nvSpPr>
        <p:spPr>
          <a:xfrm>
            <a:off x="2705100" y="5762625"/>
            <a:ext cx="5678488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altLang="hu-HU" sz="1200" i="1">
                <a:solidFill>
                  <a:srgbClr val="76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globális felmelegedés hívószóra adott asszociációk 3. és 11. évfolyamos tanulók esetében</a:t>
            </a:r>
          </a:p>
        </p:txBody>
      </p:sp>
      <p:pic>
        <p:nvPicPr>
          <p:cNvPr id="8211" name="Picture 19">
            <a:extLst>
              <a:ext uri="{FF2B5EF4-FFF2-40B4-BE49-F238E27FC236}">
                <a16:creationId xmlns:a16="http://schemas.microsoft.com/office/drawing/2014/main" id="{7C0A3EEE-012D-4F11-AF4E-BED54775C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2473325"/>
            <a:ext cx="3621088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>
            <a:extLst>
              <a:ext uri="{FF2B5EF4-FFF2-40B4-BE49-F238E27FC236}">
                <a16:creationId xmlns:a16="http://schemas.microsoft.com/office/drawing/2014/main" id="{9874C79A-7FD3-4C02-8B1E-EF040C6C8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38" y="2468563"/>
            <a:ext cx="4589462" cy="326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Kép 7">
            <a:extLst>
              <a:ext uri="{FF2B5EF4-FFF2-40B4-BE49-F238E27FC236}">
                <a16:creationId xmlns:a16="http://schemas.microsoft.com/office/drawing/2014/main" id="{AC02FC1D-0548-4837-88EA-0E47420F1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20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DCE5365B-4CC2-49F5-94A3-F3B8F657E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625" y="365125"/>
            <a:ext cx="6308725" cy="655638"/>
          </a:xfrm>
        </p:spPr>
        <p:txBody>
          <a:bodyPr>
            <a:normAutofit/>
          </a:bodyPr>
          <a:lstStyle/>
          <a:p>
            <a:r>
              <a:rPr lang="hu-HU" altLang="hu-HU" sz="3200">
                <a:solidFill>
                  <a:srgbClr val="548235"/>
                </a:solidFill>
                <a:latin typeface="Arial Rounded MT Bold" panose="020F0704030504030204" pitchFamily="34" charset="0"/>
              </a:rPr>
              <a:t>Eredmények</a:t>
            </a:r>
            <a:endParaRPr lang="en-GB" altLang="hu-HU" sz="3200">
              <a:solidFill>
                <a:srgbClr val="54823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5" name="Tartalom helye 43">
            <a:extLst>
              <a:ext uri="{FF2B5EF4-FFF2-40B4-BE49-F238E27FC236}">
                <a16:creationId xmlns:a16="http://schemas.microsoft.com/office/drawing/2014/main" id="{AEDDE862-47FB-4DD2-9B9F-22A94604BFF5}"/>
              </a:ext>
            </a:extLst>
          </p:cNvPr>
          <p:cNvSpPr txBox="1">
            <a:spLocks/>
          </p:cNvSpPr>
          <p:nvPr/>
        </p:nvSpPr>
        <p:spPr>
          <a:xfrm>
            <a:off x="2206625" y="1146175"/>
            <a:ext cx="6269038" cy="5156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hu-HU" altLang="hu-HU" sz="2200">
                <a:solidFill>
                  <a:srgbClr val="333F50"/>
                </a:solidFill>
                <a:latin typeface="Arial Rounded MT Bold" panose="020F0704030504030204" pitchFamily="34" charset="0"/>
              </a:rPr>
              <a:t>Nyílt végű kérdések</a:t>
            </a:r>
          </a:p>
          <a:p>
            <a:pPr defTabSz="914400" eaLnBrk="1" hangingPunct="1">
              <a:buFont typeface="Arial" panose="020B0604020202020204" pitchFamily="34" charset="0"/>
              <a:buNone/>
            </a:pPr>
            <a:r>
              <a:rPr lang="hu-HU" altLang="hu-HU" sz="180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leggyakoribb tévképzetek az éghajlat és éghajlatváltozás témakörben</a:t>
            </a:r>
            <a:r>
              <a:rPr lang="en-US" altLang="hu-HU" sz="180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hu-HU" sz="180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hangingPunct="1">
              <a:lnSpc>
                <a:spcPct val="80000"/>
              </a:lnSpc>
              <a:buClr>
                <a:srgbClr val="70AD47"/>
              </a:buClr>
            </a:pPr>
            <a:r>
              <a:rPr lang="hu-HU" altLang="hu-HU" sz="1800">
                <a:solidFill>
                  <a:srgbClr val="5F5F5F"/>
                </a:solidFill>
                <a:latin typeface="Arial" panose="020B0604020202020204" pitchFamily="34" charset="0"/>
              </a:rPr>
              <a:t> az ózonréteg vékonyodása és/vagy az „ózonlyuk” miatt erősödik az üvegházhatás, és ezen keresztül a globális felmelegedés;</a:t>
            </a:r>
          </a:p>
          <a:p>
            <a:pPr defTabSz="914400" eaLnBrk="1" hangingPunct="1">
              <a:lnSpc>
                <a:spcPct val="80000"/>
              </a:lnSpc>
              <a:buClr>
                <a:srgbClr val="70AD47"/>
              </a:buClr>
            </a:pPr>
            <a:r>
              <a:rPr lang="hu-HU" altLang="hu-HU" sz="1800">
                <a:solidFill>
                  <a:srgbClr val="5F5F5F"/>
                </a:solidFill>
                <a:latin typeface="Arial" panose="020B0604020202020204" pitchFamily="34" charset="0"/>
              </a:rPr>
              <a:t> az ózonréteg a felelős a globális éghajlatváltozásért;</a:t>
            </a:r>
          </a:p>
          <a:p>
            <a:pPr defTabSz="914400" eaLnBrk="1" hangingPunct="1">
              <a:lnSpc>
                <a:spcPct val="80000"/>
              </a:lnSpc>
              <a:buClr>
                <a:srgbClr val="70AD47"/>
              </a:buClr>
            </a:pPr>
            <a:r>
              <a:rPr lang="hu-HU" altLang="hu-HU" sz="1800">
                <a:solidFill>
                  <a:srgbClr val="5F5F5F"/>
                </a:solidFill>
                <a:latin typeface="Arial" panose="020B0604020202020204" pitchFamily="34" charset="0"/>
              </a:rPr>
              <a:t> az üvegházhatást a légkörben jól elkülöníthető rétegként jelenlévő szennyező anyagok okozzák;</a:t>
            </a:r>
          </a:p>
          <a:p>
            <a:pPr defTabSz="914400" eaLnBrk="1" hangingPunct="1">
              <a:lnSpc>
                <a:spcPct val="80000"/>
              </a:lnSpc>
              <a:buClr>
                <a:srgbClr val="70AD47"/>
              </a:buClr>
            </a:pPr>
            <a:r>
              <a:rPr lang="hu-HU" altLang="hu-HU" sz="1800">
                <a:solidFill>
                  <a:srgbClr val="5F5F5F"/>
                </a:solidFill>
                <a:latin typeface="Arial" panose="020B0604020202020204" pitchFamily="34" charset="0"/>
              </a:rPr>
              <a:t> az üvegházhatást a légkörben jól elkülöníthető rétegként jelenlévő szén-dioxid okozza;</a:t>
            </a:r>
          </a:p>
          <a:p>
            <a:pPr defTabSz="914400" eaLnBrk="1" hangingPunct="1">
              <a:lnSpc>
                <a:spcPct val="80000"/>
              </a:lnSpc>
              <a:buClr>
                <a:srgbClr val="70AD47"/>
              </a:buClr>
            </a:pPr>
            <a:r>
              <a:rPr lang="hu-HU" altLang="hu-HU" sz="1800">
                <a:solidFill>
                  <a:srgbClr val="5F5F5F"/>
                </a:solidFill>
                <a:latin typeface="Arial" panose="020B0604020202020204" pitchFamily="34" charset="0"/>
              </a:rPr>
              <a:t> a Nap kering a Föld körül;</a:t>
            </a:r>
          </a:p>
          <a:p>
            <a:pPr defTabSz="914400" eaLnBrk="1" hangingPunct="1">
              <a:lnSpc>
                <a:spcPct val="80000"/>
              </a:lnSpc>
              <a:buClr>
                <a:srgbClr val="70AD47"/>
              </a:buClr>
            </a:pPr>
            <a:r>
              <a:rPr lang="hu-HU" altLang="hu-HU" sz="1800">
                <a:solidFill>
                  <a:srgbClr val="5F5F5F"/>
                </a:solidFill>
                <a:latin typeface="Arial" panose="020B0604020202020204" pitchFamily="34" charset="0"/>
              </a:rPr>
              <a:t> éjjel akkor van hidegebb, ha felhős az ég, mert a Hold nem tud melegíteni;</a:t>
            </a:r>
          </a:p>
          <a:p>
            <a:pPr defTabSz="914400" eaLnBrk="1" hangingPunct="1">
              <a:lnSpc>
                <a:spcPct val="80000"/>
              </a:lnSpc>
              <a:buClr>
                <a:srgbClr val="70AD47"/>
              </a:buClr>
            </a:pPr>
            <a:r>
              <a:rPr lang="hu-HU" altLang="hu-HU" sz="1800">
                <a:solidFill>
                  <a:srgbClr val="5F5F5F"/>
                </a:solidFill>
                <a:latin typeface="Arial" panose="020B0604020202020204" pitchFamily="34" charset="0"/>
              </a:rPr>
              <a:t> az Északi-félgömb nyarán a Föld napközelben van, ezért van nyáron melegebb</a:t>
            </a:r>
            <a:r>
              <a:rPr lang="en-US" altLang="hu-HU" sz="180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defTabSz="914400" eaLnBrk="1" hangingPunct="1">
              <a:buFont typeface="Arial" panose="020B0604020202020204" pitchFamily="34" charset="0"/>
              <a:buNone/>
            </a:pPr>
            <a:endParaRPr lang="hu-HU" altLang="hu-HU" sz="1800">
              <a:solidFill>
                <a:srgbClr val="333F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ép 7">
            <a:extLst>
              <a:ext uri="{FF2B5EF4-FFF2-40B4-BE49-F238E27FC236}">
                <a16:creationId xmlns:a16="http://schemas.microsoft.com/office/drawing/2014/main" id="{B98EEE33-209F-4D59-80E7-91B636E77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20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DCE5365B-4CC2-49F5-94A3-F3B8F657E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625" y="365125"/>
            <a:ext cx="6308725" cy="655638"/>
          </a:xfrm>
        </p:spPr>
        <p:txBody>
          <a:bodyPr>
            <a:normAutofit/>
          </a:bodyPr>
          <a:lstStyle/>
          <a:p>
            <a:r>
              <a:rPr lang="hu-HU" altLang="hu-HU" sz="3200">
                <a:solidFill>
                  <a:srgbClr val="548235"/>
                </a:solidFill>
                <a:latin typeface="Arial Rounded MT Bold" panose="020F0704030504030204" pitchFamily="34" charset="0"/>
              </a:rPr>
              <a:t>Eredmények</a:t>
            </a:r>
            <a:endParaRPr lang="en-GB" altLang="hu-HU" sz="3200">
              <a:solidFill>
                <a:srgbClr val="54823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5" name="Tartalom helye 43">
            <a:extLst>
              <a:ext uri="{FF2B5EF4-FFF2-40B4-BE49-F238E27FC236}">
                <a16:creationId xmlns:a16="http://schemas.microsoft.com/office/drawing/2014/main" id="{AEDDE862-47FB-4DD2-9B9F-22A94604BFF5}"/>
              </a:ext>
            </a:extLst>
          </p:cNvPr>
          <p:cNvSpPr txBox="1">
            <a:spLocks/>
          </p:cNvSpPr>
          <p:nvPr/>
        </p:nvSpPr>
        <p:spPr>
          <a:xfrm>
            <a:off x="2206625" y="1146175"/>
            <a:ext cx="6269038" cy="5016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hu-HU" altLang="hu-HU" sz="2200" dirty="0">
                <a:solidFill>
                  <a:srgbClr val="333F50"/>
                </a:solidFill>
                <a:latin typeface="Arial Rounded MT Bold" panose="020F0704030504030204" pitchFamily="34" charset="0"/>
              </a:rPr>
              <a:t>Nyílt végű kérdések</a:t>
            </a:r>
          </a:p>
        </p:txBody>
      </p:sp>
      <p:graphicFrame>
        <p:nvGraphicFramePr>
          <p:cNvPr id="2" name="Diagram 4">
            <a:extLst>
              <a:ext uri="{FF2B5EF4-FFF2-40B4-BE49-F238E27FC236}">
                <a16:creationId xmlns:a16="http://schemas.microsoft.com/office/drawing/2014/main" id="{EB44517B-33EB-4CCC-AE47-25C92BFCFF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79807"/>
              </p:ext>
            </p:extLst>
          </p:nvPr>
        </p:nvGraphicFramePr>
        <p:xfrm>
          <a:off x="2206625" y="1708150"/>
          <a:ext cx="6546850" cy="431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Kép 7">
            <a:extLst>
              <a:ext uri="{FF2B5EF4-FFF2-40B4-BE49-F238E27FC236}">
                <a16:creationId xmlns:a16="http://schemas.microsoft.com/office/drawing/2014/main" id="{6A136C80-37C9-4CC4-AEBD-CA45D1A2E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20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DCE5365B-4CC2-49F5-94A3-F3B8F657E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625" y="365125"/>
            <a:ext cx="6308725" cy="655638"/>
          </a:xfrm>
        </p:spPr>
        <p:txBody>
          <a:bodyPr>
            <a:normAutofit/>
          </a:bodyPr>
          <a:lstStyle/>
          <a:p>
            <a:r>
              <a:rPr lang="hu-HU" altLang="hu-HU" sz="3200">
                <a:solidFill>
                  <a:srgbClr val="548235"/>
                </a:solidFill>
                <a:latin typeface="Arial Rounded MT Bold" panose="020F0704030504030204" pitchFamily="34" charset="0"/>
              </a:rPr>
              <a:t>Eredmények</a:t>
            </a:r>
            <a:endParaRPr lang="en-GB" altLang="hu-HU" sz="3200">
              <a:solidFill>
                <a:srgbClr val="54823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5" name="Tartalom helye 43">
            <a:extLst>
              <a:ext uri="{FF2B5EF4-FFF2-40B4-BE49-F238E27FC236}">
                <a16:creationId xmlns:a16="http://schemas.microsoft.com/office/drawing/2014/main" id="{AEDDE862-47FB-4DD2-9B9F-22A94604BFF5}"/>
              </a:ext>
            </a:extLst>
          </p:cNvPr>
          <p:cNvSpPr txBox="1">
            <a:spLocks/>
          </p:cNvSpPr>
          <p:nvPr/>
        </p:nvSpPr>
        <p:spPr>
          <a:xfrm>
            <a:off x="2206625" y="1146175"/>
            <a:ext cx="6269038" cy="48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hu-HU" altLang="hu-HU" sz="2200">
                <a:solidFill>
                  <a:srgbClr val="333F50"/>
                </a:solidFill>
                <a:latin typeface="Arial Rounded MT Bold" panose="020F0704030504030204" pitchFamily="34" charset="0"/>
              </a:rPr>
              <a:t>Nyílt végű kérdések</a:t>
            </a:r>
            <a:endParaRPr lang="en-US" altLang="hu-HU" sz="1600">
              <a:solidFill>
                <a:srgbClr val="333F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72" name="Kép 17">
            <a:extLst>
              <a:ext uri="{FF2B5EF4-FFF2-40B4-BE49-F238E27FC236}">
                <a16:creationId xmlns:a16="http://schemas.microsoft.com/office/drawing/2014/main" id="{72559A9D-8FFE-4F34-B5B2-67C5253BE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1701800"/>
            <a:ext cx="4811713" cy="38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zövegdoboz 22">
            <a:extLst>
              <a:ext uri="{FF2B5EF4-FFF2-40B4-BE49-F238E27FC236}">
                <a16:creationId xmlns:a16="http://schemas.microsoft.com/office/drawing/2014/main" id="{780756E6-0305-457C-9577-6953CD9013DF}"/>
              </a:ext>
            </a:extLst>
          </p:cNvPr>
          <p:cNvSpPr txBox="1"/>
          <p:nvPr/>
        </p:nvSpPr>
        <p:spPr>
          <a:xfrm>
            <a:off x="2684463" y="5554663"/>
            <a:ext cx="5484812" cy="5175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altLang="hu-HU" sz="1400" i="1">
                <a:solidFill>
                  <a:srgbClr val="76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Hogyan melegíti fel a Nap a Földet?</a:t>
            </a:r>
          </a:p>
          <a:p>
            <a:pPr algn="ctr" eaLnBrk="1" hangingPunct="1"/>
            <a:r>
              <a:rPr lang="hu-HU" altLang="hu-HU" sz="1400" i="1">
                <a:solidFill>
                  <a:srgbClr val="76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évfolyamos tanuló rajza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594</TotalTime>
  <Words>810</Words>
  <Application>Microsoft Office PowerPoint</Application>
  <PresentationFormat>Diavetítés a képernyőre (4:3 oldalarány)</PresentationFormat>
  <Paragraphs>136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5" baseType="lpstr">
      <vt:lpstr>Arial</vt:lpstr>
      <vt:lpstr>Arial Rounded MT Bold</vt:lpstr>
      <vt:lpstr>Calibri</vt:lpstr>
      <vt:lpstr>Calibri Light</vt:lpstr>
      <vt:lpstr>Office-téma</vt:lpstr>
      <vt:lpstr>Általános és középiskolás tanulók földrajzi tévképzetei</vt:lpstr>
      <vt:lpstr>Mi a tévképzet?</vt:lpstr>
      <vt:lpstr>A kutatás alapvető adatai</vt:lpstr>
      <vt:lpstr>Minta</vt:lpstr>
      <vt:lpstr>Adatgyűjtés és adatértékelés</vt:lpstr>
      <vt:lpstr>Eredmények</vt:lpstr>
      <vt:lpstr>Eredmények</vt:lpstr>
      <vt:lpstr>Eredmények</vt:lpstr>
      <vt:lpstr>Eredmények</vt:lpstr>
      <vt:lpstr>Eredmények</vt:lpstr>
      <vt:lpstr>Eredmények</vt:lpstr>
      <vt:lpstr>Eredmények</vt:lpstr>
      <vt:lpstr>Eredmények</vt:lpstr>
      <vt:lpstr>Eredmények</vt:lpstr>
      <vt:lpstr>Összegzés</vt:lpstr>
      <vt:lpstr>További kutatási irányok</vt:lpstr>
      <vt:lpstr>Szövegértelmezés jelentősége</vt:lpstr>
      <vt:lpstr>Példa</vt:lpstr>
      <vt:lpstr>Példa</vt:lpstr>
      <vt:lpstr>Köszönöm  a 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Főoldal</dc:title>
  <dc:creator>Péter Kádár</dc:creator>
  <cp:lastModifiedBy>Edina</cp:lastModifiedBy>
  <cp:revision>53</cp:revision>
  <dcterms:created xsi:type="dcterms:W3CDTF">2019-03-30T11:51:10Z</dcterms:created>
  <dcterms:modified xsi:type="dcterms:W3CDTF">2019-11-25T12:57:10Z</dcterms:modified>
</cp:coreProperties>
</file>