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5" r:id="rId3"/>
    <p:sldId id="258" r:id="rId4"/>
    <p:sldId id="259" r:id="rId5"/>
    <p:sldId id="276" r:id="rId6"/>
    <p:sldId id="277" r:id="rId7"/>
    <p:sldId id="278" r:id="rId8"/>
    <p:sldId id="260" r:id="rId9"/>
    <p:sldId id="261" r:id="rId10"/>
    <p:sldId id="262" r:id="rId11"/>
    <p:sldId id="271" r:id="rId12"/>
    <p:sldId id="272" r:id="rId13"/>
    <p:sldId id="274" r:id="rId14"/>
    <p:sldId id="279" r:id="rId15"/>
    <p:sldId id="280" r:id="rId1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3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A456B-F50D-4880-971C-472740627AB5}" type="datetimeFigureOut">
              <a:rPr lang="hu-HU" smtClean="0"/>
              <a:t>2019. 11. 25.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73960-3AA5-4839-9FF9-E01003730AB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193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2072943"/>
            <a:ext cx="9144000" cy="143701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452E-0689-4EDB-8DAB-2B579701B217}" type="datetimeFigureOut">
              <a:rPr lang="hu-HU" smtClean="0"/>
              <a:t>2019. 11. 25.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7097-CC01-4914-B670-575B7D2F7A85}" type="slidenum">
              <a:rPr lang="hu-HU" smtClean="0"/>
              <a:t>‹#›</a:t>
            </a:fld>
            <a:endParaRPr lang="hu-HU"/>
          </a:p>
        </p:txBody>
      </p:sp>
      <p:pic>
        <p:nvPicPr>
          <p:cNvPr id="7" name="Kép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208"/>
            <a:ext cx="1998133" cy="2016807"/>
          </a:xfrm>
          <a:prstGeom prst="rect">
            <a:avLst/>
          </a:prstGeom>
        </p:spPr>
      </p:pic>
      <p:pic>
        <p:nvPicPr>
          <p:cNvPr id="1026" name="Picture 2" descr="Képtalálat a következőre: „mta logo png”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5550" y="0"/>
            <a:ext cx="1690250" cy="2016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085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452E-0689-4EDB-8DAB-2B579701B217}" type="datetimeFigureOut">
              <a:rPr lang="hu-HU" smtClean="0"/>
              <a:t>2019. 11. 25.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7097-CC01-4914-B670-575B7D2F7A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4940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452E-0689-4EDB-8DAB-2B579701B217}" type="datetimeFigureOut">
              <a:rPr lang="hu-HU" smtClean="0"/>
              <a:t>2019. 11. 25.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7097-CC01-4914-B670-575B7D2F7A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1644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14549" y="365125"/>
            <a:ext cx="8117813" cy="1325563"/>
          </a:xfrm>
        </p:spPr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138815"/>
            <a:ext cx="10515600" cy="4038147"/>
          </a:xfrm>
        </p:spPr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452E-0689-4EDB-8DAB-2B579701B217}" type="datetimeFigureOut">
              <a:rPr lang="hu-HU" smtClean="0"/>
              <a:t>2019. 11. 25.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7097-CC01-4914-B670-575B7D2F7A85}" type="slidenum">
              <a:rPr lang="hu-HU" smtClean="0"/>
              <a:t>‹#›</a:t>
            </a:fld>
            <a:endParaRPr lang="hu-HU"/>
          </a:p>
        </p:txBody>
      </p:sp>
      <p:pic>
        <p:nvPicPr>
          <p:cNvPr id="10" name="Kép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176963"/>
            <a:ext cx="12192000" cy="6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001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452E-0689-4EDB-8DAB-2B579701B217}" type="datetimeFigureOut">
              <a:rPr lang="hu-HU" smtClean="0"/>
              <a:t>2019. 11. 25.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7097-CC01-4914-B670-575B7D2F7A85}" type="slidenum">
              <a:rPr lang="hu-HU" smtClean="0"/>
              <a:t>‹#›</a:t>
            </a:fld>
            <a:endParaRPr lang="hu-HU"/>
          </a:p>
        </p:txBody>
      </p:sp>
      <p:pic>
        <p:nvPicPr>
          <p:cNvPr id="7" name="Kép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176963"/>
            <a:ext cx="12192000" cy="6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072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452E-0689-4EDB-8DAB-2B579701B217}" type="datetimeFigureOut">
              <a:rPr lang="hu-HU" smtClean="0"/>
              <a:t>2019. 11. 25.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7097-CC01-4914-B670-575B7D2F7A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3897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452E-0689-4EDB-8DAB-2B579701B217}" type="datetimeFigureOut">
              <a:rPr lang="hu-HU" smtClean="0"/>
              <a:t>2019. 11. 25.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7097-CC01-4914-B670-575B7D2F7A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853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452E-0689-4EDB-8DAB-2B579701B217}" type="datetimeFigureOut">
              <a:rPr lang="hu-HU" smtClean="0"/>
              <a:t>2019. 11. 25.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7097-CC01-4914-B670-575B7D2F7A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7928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452E-0689-4EDB-8DAB-2B579701B217}" type="datetimeFigureOut">
              <a:rPr lang="hu-HU" smtClean="0"/>
              <a:t>2019. 11. 25.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7097-CC01-4914-B670-575B7D2F7A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4046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452E-0689-4EDB-8DAB-2B579701B217}" type="datetimeFigureOut">
              <a:rPr lang="hu-HU" smtClean="0"/>
              <a:t>2019. 11. 25.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7097-CC01-4914-B670-575B7D2F7A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2922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452E-0689-4EDB-8DAB-2B579701B217}" type="datetimeFigureOut">
              <a:rPr lang="hu-HU" smtClean="0"/>
              <a:t>2019. 11. 25.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7097-CC01-4914-B670-575B7D2F7A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0120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F452E-0689-4EDB-8DAB-2B579701B217}" type="datetimeFigureOut">
              <a:rPr lang="hu-HU" smtClean="0"/>
              <a:t>2019. 11. 25.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E7097-CC01-4914-B670-575B7D2F7A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497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u-HU" sz="3200" dirty="0"/>
              <a:t>Csíkos Csaba:</a:t>
            </a:r>
            <a:br>
              <a:rPr lang="hu-HU" sz="3600" dirty="0"/>
            </a:br>
            <a:r>
              <a:rPr lang="hu-HU" sz="3600" dirty="0"/>
              <a:t> </a:t>
            </a:r>
            <a:r>
              <a:rPr lang="hu-HU" sz="3600" b="1" dirty="0"/>
              <a:t>A kutatásalapú földrajztanítás hatékonyságvizsgálata</a:t>
            </a:r>
            <a:r>
              <a:rPr lang="hu-HU" sz="3600" dirty="0"/>
              <a:t>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99533" y="4056992"/>
            <a:ext cx="10168467" cy="1666475"/>
          </a:xfrm>
        </p:spPr>
        <p:txBody>
          <a:bodyPr>
            <a:normAutofit fontScale="62500" lnSpcReduction="20000"/>
          </a:bodyPr>
          <a:lstStyle/>
          <a:p>
            <a:endParaRPr lang="hu-HU" sz="2800" dirty="0"/>
          </a:p>
          <a:p>
            <a:r>
              <a:rPr lang="hu-HU" sz="2800" dirty="0"/>
              <a:t> </a:t>
            </a:r>
            <a:r>
              <a:rPr lang="hu-HU" sz="2800" b="1" dirty="0"/>
              <a:t>Az MTA Tantárgy-pedagógiai Kutatási Program </a:t>
            </a:r>
            <a:endParaRPr lang="hu-HU" sz="2800" dirty="0"/>
          </a:p>
          <a:p>
            <a:r>
              <a:rPr lang="hu-HU" sz="2800" b="1" dirty="0" err="1"/>
              <a:t>Természettudományi-matematikai-informatikai</a:t>
            </a:r>
            <a:r>
              <a:rPr lang="hu-HU" sz="2800" b="1" dirty="0"/>
              <a:t> oktatás munkacsoportja </a:t>
            </a:r>
            <a:endParaRPr lang="hu-HU" sz="2800" dirty="0"/>
          </a:p>
          <a:p>
            <a:r>
              <a:rPr lang="hu-HU" sz="2800" b="1" dirty="0"/>
              <a:t>3. </a:t>
            </a:r>
            <a:r>
              <a:rPr lang="hu-HU" sz="2800" b="1" dirty="0" err="1"/>
              <a:t>beszámolókonferenciája</a:t>
            </a:r>
            <a:r>
              <a:rPr lang="hu-HU" sz="2800" b="1" dirty="0"/>
              <a:t> </a:t>
            </a:r>
          </a:p>
          <a:p>
            <a:r>
              <a:rPr lang="hu-HU" sz="3200" dirty="0"/>
              <a:t>Budapest, 2019. november 16. 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6963"/>
            <a:ext cx="12192000" cy="6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46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Kísérleti és kontroll csoportok összehasonlítása</a:t>
            </a: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8920896"/>
              </p:ext>
            </p:extLst>
          </p:nvPr>
        </p:nvGraphicFramePr>
        <p:xfrm>
          <a:off x="1981200" y="2062163"/>
          <a:ext cx="66802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20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0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Feladat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Csoport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Átlag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Szórás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hu-HU" dirty="0"/>
                        <a:t>1. feladat (6 item)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Kontroll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3,26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1,56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Kísérleti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4,66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1,50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hu-HU" dirty="0"/>
                        <a:t>2. feladat (8 item)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Kontroll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5,68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2,16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Kísérleti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6,20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1,91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/>
                        <a:t>3. feladat (7 item)</a:t>
                      </a:r>
                    </a:p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Kontroll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4,98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2,04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Kísérleti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4,70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2,17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/>
                        <a:t>4. feladat (11 item)</a:t>
                      </a:r>
                    </a:p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Kontroll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4,67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2,89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Kísérleti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6,06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2,83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hu-HU" dirty="0" err="1"/>
                        <a:t>Összpontszám</a:t>
                      </a:r>
                      <a:r>
                        <a:rPr lang="hu-HU" dirty="0"/>
                        <a:t> (32 item)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Kontroll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18,60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6,66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Kísérleti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21,60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6,04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049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Kísérleti és kontroll csoportok összehasonlítása (folyt.)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Szignifikáns az átlagok közötti különbség a kísérleti csoport javára az 1., 2. és 4. feladatnál (a 2. feladatnál a különbség marginálisan szignifikáns, p = 0,056)</a:t>
            </a:r>
          </a:p>
          <a:p>
            <a:r>
              <a:rPr lang="hu-HU" dirty="0"/>
              <a:t>Nincs szignifikáns különbség az átlagok között a 3. feladatnál</a:t>
            </a:r>
          </a:p>
          <a:p>
            <a:r>
              <a:rPr lang="hu-HU" dirty="0"/>
              <a:t>Kísérleti hatás (parciális éta-négyzet): 5,6%</a:t>
            </a:r>
          </a:p>
        </p:txBody>
      </p:sp>
    </p:spTree>
    <p:extLst>
      <p:ext uri="{BB962C8B-B14F-4D97-AF65-F5344CB8AC3E}">
        <p14:creationId xmlns:p14="http://schemas.microsoft.com/office/powerpoint/2010/main" val="756875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Háttértényező hatása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kísérleti hatás tanuló nemével korrigált elemzése</a:t>
            </a:r>
          </a:p>
          <a:p>
            <a:pPr lvl="1"/>
            <a:endParaRPr lang="hu-HU" dirty="0"/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590800"/>
              </p:ext>
            </p:extLst>
          </p:nvPr>
        </p:nvGraphicFramePr>
        <p:xfrm>
          <a:off x="1007534" y="2836333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/>
                        <a:t>Csoport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Nem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Átlag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Szórás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hu-HU" dirty="0"/>
                        <a:t>Kontroll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Fiú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17,13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7,59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Lány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19,97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5,37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hu-HU" dirty="0"/>
                        <a:t>Kísérleti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Fiú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21,68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6,13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Lány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21,54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6,03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hu-HU" dirty="0"/>
                        <a:t>Összesen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Fiú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19,30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7,27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Lány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20,79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5,76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124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1083733" y="5765800"/>
            <a:ext cx="5494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Nemre eső parciális éta-négyzet: 1,1%</a:t>
            </a:r>
          </a:p>
        </p:txBody>
      </p:sp>
    </p:spTree>
    <p:extLst>
      <p:ext uri="{BB962C8B-B14F-4D97-AF65-F5344CB8AC3E}">
        <p14:creationId xmlns:p14="http://schemas.microsoft.com/office/powerpoint/2010/main" val="2341405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Kvalitatív elemzések lehetősége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04334" y="2113415"/>
            <a:ext cx="10515600" cy="4038147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Tipikus, rendszeres hibák detektálása</a:t>
            </a:r>
          </a:p>
          <a:p>
            <a:r>
              <a:rPr lang="hu-HU" dirty="0"/>
              <a:t>Tévképzetek felismerése</a:t>
            </a:r>
          </a:p>
          <a:p>
            <a:r>
              <a:rPr lang="hu-HU" dirty="0"/>
              <a:t>Példa: Az 1. feladatban Győrt a tanulók 47%-a nevezte meg helyesen.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r>
              <a:rPr lang="hu-HU" dirty="0"/>
              <a:t>Milyen városokat írtak helyette?</a:t>
            </a:r>
          </a:p>
          <a:p>
            <a:pPr lvl="1"/>
            <a:r>
              <a:rPr lang="hu-HU" dirty="0"/>
              <a:t>51-en nem válaszoltak </a:t>
            </a:r>
            <a:r>
              <a:rPr lang="hu-HU" dirty="0">
                <a:sym typeface="Wingdings" panose="05000000000000000000" pitchFamily="2" charset="2"/>
              </a:rPr>
              <a:t>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Szentgotthárd 19, Kecskemét 10, Debrecen 8, Zalaegerszeg 7 szavazatot kapott.</a:t>
            </a:r>
          </a:p>
          <a:p>
            <a:pPr lvl="1"/>
            <a:endParaRPr lang="hu-HU" dirty="0"/>
          </a:p>
          <a:p>
            <a:pPr marL="457200" lvl="1" indent="0">
              <a:buNone/>
            </a:pPr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4656666" y="36023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b="1" dirty="0">
                <a:latin typeface="Times New Roman" panose="02020603050405020304" pitchFamily="18" charset="0"/>
                <a:ea typeface="BatangChe"/>
              </a:rPr>
              <a:t>A Nyugat-Dunántúl régió magas foglalkoztatási értékeihez hozzájárult a régióközpontba települt, és azóta is folyamatosan fejlődő autóipar.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70530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sym typeface="Wingdings" panose="05000000000000000000" pitchFamily="2" charset="2"/>
              </a:rPr>
              <a:t>Szentgotthárd 19, Kecskemét 10, Debrecen 8, Zalaegerszeg 7 szavazata így oszlik meg a kontroll és a kísérleti csoportok között:</a:t>
            </a:r>
          </a:p>
          <a:p>
            <a:endParaRPr lang="hu-HU" dirty="0">
              <a:sym typeface="Wingdings" panose="05000000000000000000" pitchFamily="2" charset="2"/>
            </a:endParaRPr>
          </a:p>
          <a:p>
            <a:pPr lvl="1"/>
            <a:r>
              <a:rPr lang="hu-HU" dirty="0">
                <a:sym typeface="Wingdings" panose="05000000000000000000" pitchFamily="2" charset="2"/>
              </a:rPr>
              <a:t>Szentgotthárd 11 + 8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Kecskemét 7 + 3</a:t>
            </a:r>
          </a:p>
          <a:p>
            <a:pPr lvl="1"/>
            <a:r>
              <a:rPr lang="hu-HU" dirty="0"/>
              <a:t>Debrecen 8 + 0</a:t>
            </a:r>
          </a:p>
          <a:p>
            <a:pPr lvl="1"/>
            <a:r>
              <a:rPr lang="hu-HU" dirty="0"/>
              <a:t>Zalaegerszeg 0 + 7</a:t>
            </a:r>
          </a:p>
          <a:p>
            <a:pPr lvl="1"/>
            <a:endParaRPr lang="hu-HU" dirty="0"/>
          </a:p>
          <a:p>
            <a:pPr marL="457200" lvl="1" indent="0">
              <a:buNone/>
            </a:pPr>
            <a:r>
              <a:rPr lang="hu-HU" dirty="0"/>
              <a:t>„ Az okos ember </a:t>
            </a:r>
            <a:r>
              <a:rPr lang="hu-HU" b="1" dirty="0"/>
              <a:t>intelligensebben téved</a:t>
            </a:r>
            <a:r>
              <a:rPr lang="hu-HU" dirty="0"/>
              <a:t>, mint ahogy másnak igaza van.”</a:t>
            </a:r>
          </a:p>
        </p:txBody>
      </p:sp>
    </p:spTree>
    <p:extLst>
      <p:ext uri="{BB962C8B-B14F-4D97-AF65-F5344CB8AC3E}">
        <p14:creationId xmlns:p14="http://schemas.microsoft.com/office/powerpoint/2010/main" val="138957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8749" y="1592791"/>
            <a:ext cx="5683251" cy="1325563"/>
          </a:xfrm>
        </p:spPr>
        <p:txBody>
          <a:bodyPr/>
          <a:lstStyle/>
          <a:p>
            <a:r>
              <a:rPr lang="hu-HU" dirty="0"/>
              <a:t>Köszönöm a figyelmet!</a:t>
            </a:r>
          </a:p>
        </p:txBody>
      </p:sp>
      <p:pic>
        <p:nvPicPr>
          <p:cNvPr id="2054" name="Picture 6" descr="Képtalálat a következőre: „geography hungary cartoon”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3925" y="1875896"/>
            <a:ext cx="501455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0454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hatékonyságvizsgálat alapvetései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138815"/>
            <a:ext cx="6239933" cy="4038147"/>
          </a:xfrm>
        </p:spPr>
        <p:txBody>
          <a:bodyPr/>
          <a:lstStyle/>
          <a:p>
            <a:r>
              <a:rPr lang="hu-HU" dirty="0"/>
              <a:t>A kutatásalapú tanulással kapcsolatos nemzetközi </a:t>
            </a:r>
            <a:r>
              <a:rPr lang="hu-HU" dirty="0" err="1"/>
              <a:t>metaelemzések</a:t>
            </a:r>
            <a:r>
              <a:rPr lang="hu-HU" dirty="0"/>
              <a:t> (</a:t>
            </a:r>
            <a:r>
              <a:rPr lang="hu-HU" dirty="0" err="1"/>
              <a:t>Hattie</a:t>
            </a:r>
            <a:r>
              <a:rPr lang="hu-HU" dirty="0"/>
              <a:t> és </a:t>
            </a:r>
            <a:r>
              <a:rPr lang="hu-HU" dirty="0" err="1"/>
              <a:t>Marsh</a:t>
            </a:r>
            <a:r>
              <a:rPr lang="hu-HU" dirty="0"/>
              <a:t>, 1996; </a:t>
            </a:r>
            <a:r>
              <a:rPr lang="nl-NL" dirty="0"/>
              <a:t>Dochy, Segers, Van den Bossche </a:t>
            </a:r>
            <a:r>
              <a:rPr lang="hu-HU" dirty="0"/>
              <a:t>és</a:t>
            </a:r>
            <a:r>
              <a:rPr lang="nl-NL" dirty="0"/>
              <a:t> Gijbels</a:t>
            </a:r>
            <a:r>
              <a:rPr lang="hu-HU" dirty="0"/>
              <a:t>, </a:t>
            </a:r>
            <a:r>
              <a:rPr lang="nl-NL" dirty="0"/>
              <a:t>2003).</a:t>
            </a:r>
            <a:endParaRPr lang="hu-HU" dirty="0"/>
          </a:p>
          <a:p>
            <a:r>
              <a:rPr lang="hu-HU" dirty="0"/>
              <a:t>Ismeret- és képességjellegű tudáselemek várható változása</a:t>
            </a:r>
          </a:p>
        </p:txBody>
      </p:sp>
      <p:pic>
        <p:nvPicPr>
          <p:cNvPr id="4" name="Tartalom hely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2963" y="1820334"/>
            <a:ext cx="3651770" cy="426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15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hatékonyságvizsgálat módszertani alapelvei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Utóteszt eredményeire alapozott statisztikai elemzés</a:t>
            </a:r>
          </a:p>
          <a:p>
            <a:pPr lvl="1"/>
            <a:r>
              <a:rPr lang="hu-HU" dirty="0"/>
              <a:t>A bemeneti teszt egymástól </a:t>
            </a:r>
            <a:r>
              <a:rPr lang="hu-HU"/>
              <a:t>nem szignifikánsan </a:t>
            </a:r>
            <a:r>
              <a:rPr lang="hu-HU" dirty="0"/>
              <a:t>különböző tudásszintet mért a kísérleti és kontroll csoportokban (p = 0,86)</a:t>
            </a:r>
          </a:p>
          <a:p>
            <a:r>
              <a:rPr lang="hu-HU" dirty="0"/>
              <a:t>Hatásmutatók – éta-négyzet</a:t>
            </a:r>
          </a:p>
          <a:p>
            <a:r>
              <a:rPr lang="hu-HU" dirty="0" err="1"/>
              <a:t>Szignifikancia-vizsgálatok</a:t>
            </a:r>
            <a:r>
              <a:rPr lang="hu-HU" dirty="0"/>
              <a:t>, összefüggés-vizsgálatok</a:t>
            </a:r>
          </a:p>
        </p:txBody>
      </p:sp>
    </p:spTree>
    <p:extLst>
      <p:ext uri="{BB962C8B-B14F-4D97-AF65-F5344CB8AC3E}">
        <p14:creationId xmlns:p14="http://schemas.microsoft.com/office/powerpoint/2010/main" val="4119328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mérőeszköz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138815"/>
            <a:ext cx="4947458" cy="4038147"/>
          </a:xfrm>
        </p:spPr>
        <p:txBody>
          <a:bodyPr/>
          <a:lstStyle/>
          <a:p>
            <a:r>
              <a:rPr lang="hu-HU" dirty="0"/>
              <a:t>Az utóteszt négy nyíltvégű feladatból állt</a:t>
            </a:r>
          </a:p>
          <a:p>
            <a:pPr lvl="1"/>
            <a:r>
              <a:rPr lang="hu-HU" dirty="0"/>
              <a:t>Az első feladat újszerűnek nevezhető topográfiai feladat</a:t>
            </a:r>
          </a:p>
          <a:p>
            <a:pPr lvl="1"/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3323" y="1027906"/>
            <a:ext cx="5550131" cy="5107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07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138815"/>
            <a:ext cx="2786149" cy="4038147"/>
          </a:xfrm>
        </p:spPr>
        <p:txBody>
          <a:bodyPr>
            <a:normAutofit/>
          </a:bodyPr>
          <a:lstStyle/>
          <a:p>
            <a:r>
              <a:rPr lang="hu-HU" sz="2400" dirty="0"/>
              <a:t>A második feladat térképes, hagyományos, topográfiai feladat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787" y="124691"/>
            <a:ext cx="6115396" cy="6673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56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138815"/>
            <a:ext cx="2852651" cy="4038147"/>
          </a:xfrm>
        </p:spPr>
        <p:txBody>
          <a:bodyPr>
            <a:normAutofit/>
          </a:bodyPr>
          <a:lstStyle/>
          <a:p>
            <a:r>
              <a:rPr lang="hu-HU" sz="2400" dirty="0"/>
              <a:t>A harmadik feladat ugyancsak térképes, hagyományos, topográfiai feladat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4929" y="-1"/>
            <a:ext cx="6457071" cy="6783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26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138815"/>
            <a:ext cx="2669771" cy="4038147"/>
          </a:xfrm>
        </p:spPr>
        <p:txBody>
          <a:bodyPr>
            <a:normAutofit/>
          </a:bodyPr>
          <a:lstStyle/>
          <a:p>
            <a:r>
              <a:rPr lang="hu-HU" sz="2400" dirty="0"/>
              <a:t>A negyedik feladat újszerű, szövegcentrikus földrajzi probléma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49" y="3850316"/>
            <a:ext cx="5113269" cy="862999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8575" y="0"/>
            <a:ext cx="4835236" cy="678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91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Minta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N = 229, 8. osztályos tanulók</a:t>
            </a:r>
          </a:p>
          <a:p>
            <a:r>
              <a:rPr lang="hu-HU" dirty="0"/>
              <a:t>Kísérleti tananyagok kipróbálásában részt vett: 115 fő, kontroll </a:t>
            </a:r>
            <a:r>
              <a:rPr lang="hu-HU"/>
              <a:t>csoport tagja: </a:t>
            </a:r>
            <a:r>
              <a:rPr lang="hu-HU" dirty="0"/>
              <a:t>114 fő.</a:t>
            </a:r>
          </a:p>
          <a:p>
            <a:r>
              <a:rPr lang="hu-HU" dirty="0"/>
              <a:t>Kényelmi mintavétel vidéki városok iskoláiból</a:t>
            </a:r>
          </a:p>
        </p:txBody>
      </p:sp>
    </p:spTree>
    <p:extLst>
      <p:ext uri="{BB962C8B-B14F-4D97-AF65-F5344CB8AC3E}">
        <p14:creationId xmlns:p14="http://schemas.microsoft.com/office/powerpoint/2010/main" val="2709813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Eredmények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3933" y="1529215"/>
            <a:ext cx="10515600" cy="4038147"/>
          </a:xfrm>
        </p:spPr>
        <p:txBody>
          <a:bodyPr/>
          <a:lstStyle/>
          <a:p>
            <a:r>
              <a:rPr lang="hu-HU" dirty="0"/>
              <a:t>A teszt alapjellemzői</a:t>
            </a:r>
          </a:p>
          <a:p>
            <a:pPr lvl="1"/>
            <a:r>
              <a:rPr lang="hu-HU" dirty="0"/>
              <a:t>Reliabilitás: 0,89 (</a:t>
            </a:r>
            <a:r>
              <a:rPr lang="hu-HU" dirty="0" err="1"/>
              <a:t>Cronbach-</a:t>
            </a:r>
            <a:r>
              <a:rPr lang="hu-HU" dirty="0" err="1">
                <a:latin typeface="Symbol" panose="05050102010706020507" pitchFamily="18" charset="2"/>
              </a:rPr>
              <a:t>a</a:t>
            </a:r>
            <a:r>
              <a:rPr lang="hu-HU" dirty="0"/>
              <a:t>)</a:t>
            </a:r>
          </a:p>
          <a:p>
            <a:pPr lvl="2"/>
            <a:r>
              <a:rPr lang="hu-HU" dirty="0" err="1"/>
              <a:t>Item-kihagyásos</a:t>
            </a:r>
            <a:r>
              <a:rPr lang="hu-HU" dirty="0"/>
              <a:t> reliabilitás alapján a teszt egységes, megbízhatóan mér 32 </a:t>
            </a:r>
            <a:r>
              <a:rPr lang="hu-HU" dirty="0" err="1"/>
              <a:t>itemmel</a:t>
            </a:r>
            <a:endParaRPr lang="hu-HU" dirty="0"/>
          </a:p>
          <a:p>
            <a:r>
              <a:rPr lang="hu-HU" dirty="0"/>
              <a:t>Átlagos megoldottsági szint: 20,10 (szórás: 6,52)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4799" y="3292007"/>
            <a:ext cx="6214533" cy="3667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116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482</Words>
  <Application>Microsoft Office PowerPoint</Application>
  <PresentationFormat>Szélesvásznú</PresentationFormat>
  <Paragraphs>128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Times New Roman</vt:lpstr>
      <vt:lpstr>Office-téma</vt:lpstr>
      <vt:lpstr>Csíkos Csaba:  A kutatásalapú földrajztanítás hatékonyságvizsgálata </vt:lpstr>
      <vt:lpstr>A hatékonyságvizsgálat alapvetései</vt:lpstr>
      <vt:lpstr>A hatékonyságvizsgálat módszertani alapelvei</vt:lpstr>
      <vt:lpstr>A mérőeszköz</vt:lpstr>
      <vt:lpstr>PowerPoint-bemutató</vt:lpstr>
      <vt:lpstr>PowerPoint-bemutató</vt:lpstr>
      <vt:lpstr>PowerPoint-bemutató</vt:lpstr>
      <vt:lpstr>Minta</vt:lpstr>
      <vt:lpstr>Eredmények </vt:lpstr>
      <vt:lpstr>Kísérleti és kontroll csoportok összehasonlítása</vt:lpstr>
      <vt:lpstr>Kísérleti és kontroll csoportok összehasonlítása (folyt.)</vt:lpstr>
      <vt:lpstr>Háttértényező hatása</vt:lpstr>
      <vt:lpstr>Kvalitatív elemzések lehetősége</vt:lpstr>
      <vt:lpstr>PowerPoint-bemutató</vt:lpstr>
      <vt:lpstr>Köszönöm a figyelmet!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csikoscs</dc:creator>
  <cp:lastModifiedBy>Edina</cp:lastModifiedBy>
  <cp:revision>47</cp:revision>
  <dcterms:created xsi:type="dcterms:W3CDTF">2017-02-08T21:08:57Z</dcterms:created>
  <dcterms:modified xsi:type="dcterms:W3CDTF">2019-11-25T12:55:09Z</dcterms:modified>
</cp:coreProperties>
</file>