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64" r:id="rId3"/>
    <p:sldId id="257" r:id="rId4"/>
    <p:sldId id="261" r:id="rId5"/>
    <p:sldId id="269" r:id="rId6"/>
    <p:sldId id="270" r:id="rId7"/>
    <p:sldId id="265" r:id="rId8"/>
    <p:sldId id="266" r:id="rId9"/>
    <p:sldId id="260" r:id="rId10"/>
    <p:sldId id="262" r:id="rId11"/>
    <p:sldId id="272" r:id="rId12"/>
    <p:sldId id="258" r:id="rId13"/>
    <p:sldId id="268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33CC33"/>
    <a:srgbClr val="FF3399"/>
    <a:srgbClr val="0000FF"/>
    <a:srgbClr val="CC0000"/>
    <a:srgbClr val="FF6600"/>
    <a:srgbClr val="FFFF00"/>
    <a:srgbClr val="669900"/>
    <a:srgbClr val="FF99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F8D1D-866D-4423-9EFA-97419CB75769}" type="datetimeFigureOut">
              <a:rPr lang="hu-HU" smtClean="0"/>
              <a:t>2019.11.25.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8375B-AACF-47A0-9FC5-751B79A732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3833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B35720-BFD4-4844-98D6-2280A9C62D01}" type="datetime1">
              <a:rPr lang="hu-HU" smtClean="0"/>
              <a:t>2019.11.25.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Az MTA beszámolókonferencia 2019.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DF369C9-DF31-44AD-8A25-35820DB8F595}" type="slidenum">
              <a:rPr lang="hu-HU" smtClean="0"/>
              <a:t>‹#›</a:t>
            </a:fld>
            <a:endParaRPr lang="hu-H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2F9E-48F6-4913-8BAF-C2CB12500077}" type="datetime1">
              <a:rPr lang="hu-HU" smtClean="0"/>
              <a:t>2019.11.25.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Az MTA beszámolókonferencia 2019.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69C9-DF31-44AD-8A25-35820DB8F59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A37CA-F22F-4F5F-8771-589DCDEEBC35}" type="datetime1">
              <a:rPr lang="hu-HU" smtClean="0"/>
              <a:t>2019.11.25.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Az MTA beszámolókonferencia 2019.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69C9-DF31-44AD-8A25-35820DB8F59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EEBC-E988-42BF-8A2F-40B2CBB0D4F1}" type="datetime1">
              <a:rPr lang="hu-HU" smtClean="0"/>
              <a:t>2019.11.25.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Az MTA beszámolókonferencia 2019.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69C9-DF31-44AD-8A25-35820DB8F595}" type="slidenum">
              <a:rPr lang="hu-HU" smtClean="0"/>
              <a:t>‹#›</a:t>
            </a:fld>
            <a:endParaRPr lang="hu-H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ED22691-E9E2-45AC-8E58-D0780FC51BDD}" type="datetime1">
              <a:rPr lang="hu-HU" smtClean="0"/>
              <a:t>2019.11.25.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Az MTA beszámolókonferencia 2019.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69C9-DF31-44AD-8A25-35820DB8F595}" type="slidenum">
              <a:rPr lang="hu-HU" smtClean="0"/>
              <a:t>‹#›</a:t>
            </a:fld>
            <a:endParaRPr lang="hu-H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1364-E472-45A4-A634-9CC6FC399B75}" type="datetime1">
              <a:rPr lang="hu-HU" smtClean="0"/>
              <a:t>2019.11.25.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Az MTA beszámolókonferencia 2019.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69C9-DF31-44AD-8A25-35820DB8F595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B89FF-FCD8-4750-A8C3-1F37A4FD81BE}" type="datetime1">
              <a:rPr lang="hu-HU" smtClean="0"/>
              <a:t>2019.11.25.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Az MTA beszámolókonferencia 2019.</a:t>
            </a: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69C9-DF31-44AD-8A25-35820DB8F595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84EDBD-90FF-4C7E-B96E-B852EFA41613}" type="datetime1">
              <a:rPr lang="hu-HU" smtClean="0"/>
              <a:t>2019.11.25.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Az MTA beszámolókonferencia 2019.</a:t>
            </a: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69C9-DF31-44AD-8A25-35820DB8F595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A378F-C8A3-42E7-9105-06BE398D98C8}" type="datetime1">
              <a:rPr lang="hu-HU" smtClean="0"/>
              <a:t>2019.11.25.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Az MTA beszámolókonferencia 2019.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69C9-DF31-44AD-8A25-35820DB8F59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4C9EFB5-32D9-4F90-A599-A0704B31B208}" type="datetime1">
              <a:rPr lang="hu-HU" smtClean="0"/>
              <a:t>2019.11.25.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Az MTA beszámolókonferencia 2019.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69C9-DF31-44AD-8A25-35820DB8F595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6FDFD2C-0902-46FC-829B-F2CBE9EC2D55}" type="datetime1">
              <a:rPr lang="hu-HU" smtClean="0"/>
              <a:t>2019.11.25.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Az MTA beszámolókonferencia 2019.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69C9-DF31-44AD-8A25-35820DB8F595}" type="slidenum">
              <a:rPr lang="hu-HU" smtClean="0"/>
              <a:t>‹#›</a:t>
            </a:fld>
            <a:endParaRPr lang="hu-H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8B6EE334-EF38-478F-B2FF-39E7EA53A3B2}" type="datetime1">
              <a:rPr lang="hu-HU" smtClean="0"/>
              <a:t>2019.11.25.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Az MTA beszámolókonferencia 2019.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DF369C9-DF31-44AD-8A25-35820DB8F595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natural_frquency_and_harmonics%20(1).mp4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channel/UCHKp2Hd2k_dLjODXydn2-O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natural_frquency_and_harmonics%20(1).mp4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419872" y="3140968"/>
            <a:ext cx="5589848" cy="217511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hu-HU" sz="4400" b="1" dirty="0" smtClean="0"/>
              <a:t> </a:t>
            </a:r>
            <a:r>
              <a:rPr lang="hu-HU" sz="4400" b="1" dirty="0"/>
              <a:t>Takátsné </a:t>
            </a:r>
            <a:r>
              <a:rPr lang="hu-HU" sz="4400" b="1" dirty="0" err="1"/>
              <a:t>Lucz</a:t>
            </a:r>
            <a:r>
              <a:rPr lang="hu-HU" sz="4400" b="1" dirty="0"/>
              <a:t> </a:t>
            </a:r>
            <a:r>
              <a:rPr lang="hu-HU" sz="4400" b="1" dirty="0" smtClean="0"/>
              <a:t>Ildikó</a:t>
            </a:r>
          </a:p>
          <a:p>
            <a:pPr algn="ctr"/>
            <a:endParaRPr lang="hu-HU" sz="4400" b="1" dirty="0" smtClean="0"/>
          </a:p>
          <a:p>
            <a:pPr algn="ctr"/>
            <a:r>
              <a:rPr lang="hu-HU" sz="4400" i="1" dirty="0"/>
              <a:t>Budapest II. kerületi Szabó Lőrinc </a:t>
            </a:r>
            <a:r>
              <a:rPr lang="hu-HU" sz="4400" i="1" dirty="0" err="1"/>
              <a:t>Kéttannyelvű</a:t>
            </a:r>
            <a:r>
              <a:rPr lang="hu-HU" sz="4400" i="1" dirty="0"/>
              <a:t> Általános Iskola és Gimnázium</a:t>
            </a:r>
          </a:p>
          <a:p>
            <a:pPr algn="ctr"/>
            <a:r>
              <a:rPr lang="hu-HU" sz="4400" dirty="0"/>
              <a:t>MTA-ELTE Fizika Tanítása </a:t>
            </a:r>
            <a:r>
              <a:rPr lang="hu-HU" sz="4400" dirty="0" smtClean="0"/>
              <a:t>Kutatócsoport</a:t>
            </a:r>
            <a:endParaRPr lang="hu-HU" sz="440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563888" y="6093296"/>
            <a:ext cx="3024336" cy="648072"/>
          </a:xfrm>
        </p:spPr>
        <p:txBody>
          <a:bodyPr>
            <a:noAutofit/>
          </a:bodyPr>
          <a:lstStyle/>
          <a:p>
            <a:r>
              <a:rPr lang="hu-HU" sz="1400" dirty="0"/>
              <a:t>Az MTA </a:t>
            </a:r>
            <a:r>
              <a:rPr lang="hu-HU" sz="1400" dirty="0" err="1" smtClean="0"/>
              <a:t>beszámolókonferencia</a:t>
            </a:r>
            <a:r>
              <a:rPr lang="hu-HU" sz="1400" dirty="0" smtClean="0"/>
              <a:t> 2019.</a:t>
            </a:r>
            <a:endParaRPr lang="hu-HU" sz="1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DF369C9-DF31-44AD-8A25-35820DB8F595}" type="slidenum">
              <a:rPr lang="hu-HU" smtClean="0"/>
              <a:t>1</a:t>
            </a:fld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0" y="260648"/>
            <a:ext cx="9144000" cy="11521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52128"/>
          </a:xfrm>
        </p:spPr>
        <p:txBody>
          <a:bodyPr>
            <a:normAutofit/>
          </a:bodyPr>
          <a:lstStyle/>
          <a:p>
            <a:pPr algn="ctr"/>
            <a:r>
              <a:rPr lang="hu-HU" sz="2600" dirty="0">
                <a:latin typeface="Bodoni MT" panose="02070603080606020203" pitchFamily="18" charset="0"/>
              </a:rPr>
              <a:t>Alkotó tanárjelöltek, a fizikatanítás új dimenziói</a:t>
            </a:r>
            <a:endParaRPr lang="hu-HU" sz="2600" dirty="0">
              <a:solidFill>
                <a:schemeClr val="accent6">
                  <a:lumMod val="75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491880" y="1434704"/>
            <a:ext cx="5832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 smtClean="0">
                <a:solidFill>
                  <a:schemeClr val="tx2"/>
                </a:solidFill>
              </a:rPr>
              <a:t>Együttműködés a </a:t>
            </a:r>
            <a:r>
              <a:rPr lang="hu-HU" sz="2600" dirty="0">
                <a:solidFill>
                  <a:schemeClr val="tx2"/>
                </a:solidFill>
              </a:rPr>
              <a:t> </a:t>
            </a:r>
            <a:r>
              <a:rPr lang="hu-HU" sz="2600" dirty="0" smtClean="0">
                <a:solidFill>
                  <a:schemeClr val="tx2"/>
                </a:solidFill>
              </a:rPr>
              <a:t>vancouveri  </a:t>
            </a:r>
            <a:r>
              <a:rPr lang="hu-HU" sz="2600" dirty="0" err="1" smtClean="0">
                <a:solidFill>
                  <a:schemeClr val="tx2"/>
                </a:solidFill>
              </a:rPr>
              <a:t>UBC-vel</a:t>
            </a:r>
            <a:endParaRPr lang="hu-HU" sz="2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32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Az MTA beszámolókonferencia 2019.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DF369C9-DF31-44AD-8A25-35820DB8F595}" type="slidenum">
              <a:rPr lang="hu-HU" smtClean="0"/>
              <a:t>10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971600" y="620688"/>
            <a:ext cx="792088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dirty="0" smtClean="0"/>
              <a:t>A </a:t>
            </a:r>
            <a:r>
              <a:rPr lang="hu-HU" sz="2600" b="1" dirty="0"/>
              <a:t>feladat </a:t>
            </a:r>
            <a:r>
              <a:rPr lang="hu-HU" sz="2600" b="1" dirty="0" smtClean="0"/>
              <a:t>meghatározása</a:t>
            </a:r>
            <a:r>
              <a:rPr lang="hu-HU" sz="2600" dirty="0" smtClean="0"/>
              <a:t>:</a:t>
            </a:r>
          </a:p>
          <a:p>
            <a:r>
              <a:rPr lang="hu-HU" sz="2600" dirty="0" smtClean="0"/>
              <a:t>otthon </a:t>
            </a:r>
            <a:r>
              <a:rPr lang="hu-HU" sz="2600" dirty="0"/>
              <a:t>is könnyen elvégezhető kísérletek bemutatása 3-6 </a:t>
            </a:r>
            <a:r>
              <a:rPr lang="hu-HU" sz="2600" dirty="0" smtClean="0"/>
              <a:t>percben angol </a:t>
            </a:r>
            <a:r>
              <a:rPr lang="hu-HU" sz="2600" dirty="0"/>
              <a:t>nyelvű magyarázattal és </a:t>
            </a:r>
            <a:r>
              <a:rPr lang="hu-HU" sz="2600" dirty="0" smtClean="0"/>
              <a:t>felirattal</a:t>
            </a:r>
          </a:p>
          <a:p>
            <a:r>
              <a:rPr lang="hu-HU" sz="2600" dirty="0" smtClean="0"/>
              <a:t> </a:t>
            </a:r>
            <a:endParaRPr lang="hu-H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/>
              <a:t>formai kritériumok </a:t>
            </a:r>
            <a:r>
              <a:rPr lang="hu-HU" sz="2600" dirty="0" smtClean="0"/>
              <a:t>megfogalmazása</a:t>
            </a:r>
            <a:endParaRPr lang="hu-H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/>
              <a:t>a </a:t>
            </a:r>
            <a:r>
              <a:rPr lang="hu-HU" sz="2600" dirty="0"/>
              <a:t>videó készítő program kiválasztása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/>
              <a:t>a tanárjelöltek felkészítése a feladatra (mitől jó egy kísérlet, </a:t>
            </a:r>
            <a:r>
              <a:rPr lang="hu-HU" sz="2600" dirty="0" smtClean="0"/>
              <a:t>videó)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/>
              <a:t>leadási határidő: november vége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/>
              <a:t>UBC hallgatói tesztelik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0627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Az MTA beszámolókonferencia 2019.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DF369C9-DF31-44AD-8A25-35820DB8F595}" type="slidenum">
              <a:rPr lang="hu-HU" smtClean="0"/>
              <a:t>11</a:t>
            </a:fld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14" y="332656"/>
            <a:ext cx="8323172" cy="594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7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Az MTA beszámolókonferencia 2019.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DF369C9-DF31-44AD-8A25-35820DB8F595}" type="slidenum">
              <a:rPr lang="hu-HU" smtClean="0"/>
              <a:t>12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267239" y="204832"/>
            <a:ext cx="8712968" cy="64940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2600" dirty="0" smtClean="0"/>
              <a:t>2</a:t>
            </a:r>
            <a:r>
              <a:rPr lang="hu-HU" sz="2800" b="1" dirty="0" smtClean="0"/>
              <a:t>. A videók tantermi tesztelése</a:t>
            </a:r>
          </a:p>
          <a:p>
            <a:r>
              <a:rPr lang="hu-HU" sz="2600" b="1" dirty="0" smtClean="0"/>
              <a:t>Két témakör kiválasztása</a:t>
            </a:r>
            <a:endParaRPr lang="hu-HU" sz="2600" dirty="0" smtClean="0"/>
          </a:p>
          <a:p>
            <a:r>
              <a:rPr lang="hu-HU" sz="2600" dirty="0" smtClean="0"/>
              <a:t>Megtekintésre kijelölt videók:</a:t>
            </a:r>
          </a:p>
          <a:p>
            <a:r>
              <a:rPr lang="hu-HU" i="1" dirty="0"/>
              <a:t>Rezgések, hullámok (hang</a:t>
            </a:r>
            <a:r>
              <a:rPr lang="hu-HU" i="1" dirty="0" smtClean="0"/>
              <a:t>)</a:t>
            </a:r>
            <a:endParaRPr lang="hu-HU" dirty="0" smtClean="0"/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1435100" algn="l"/>
              </a:tabLst>
            </a:pPr>
            <a:r>
              <a:rPr lang="hu-HU" dirty="0" err="1"/>
              <a:t>Natural</a:t>
            </a:r>
            <a:r>
              <a:rPr lang="hu-HU" dirty="0"/>
              <a:t> </a:t>
            </a:r>
            <a:r>
              <a:rPr lang="hu-HU" dirty="0" err="1"/>
              <a:t>Frequency</a:t>
            </a:r>
            <a:r>
              <a:rPr lang="hu-HU" dirty="0"/>
              <a:t> and </a:t>
            </a:r>
            <a:r>
              <a:rPr lang="hu-HU" dirty="0" err="1"/>
              <a:t>Harmonics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1435100" algn="l"/>
              </a:tabLst>
            </a:pPr>
            <a:r>
              <a:rPr lang="hu-HU" dirty="0" err="1"/>
              <a:t>Sound</a:t>
            </a:r>
            <a:r>
              <a:rPr lang="hu-HU" dirty="0"/>
              <a:t> and Music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1435100" algn="l"/>
              </a:tabLst>
            </a:pPr>
            <a:r>
              <a:rPr lang="hu-HU" dirty="0"/>
              <a:t>Singing </a:t>
            </a:r>
            <a:r>
              <a:rPr lang="hu-HU" dirty="0" err="1"/>
              <a:t>Wine</a:t>
            </a:r>
            <a:r>
              <a:rPr lang="hu-HU" dirty="0"/>
              <a:t> </a:t>
            </a:r>
            <a:r>
              <a:rPr lang="hu-HU" dirty="0" err="1"/>
              <a:t>Glasses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1435100" algn="l"/>
              </a:tabLst>
            </a:pPr>
            <a:r>
              <a:rPr lang="hu-HU" dirty="0" err="1"/>
              <a:t>Frogs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 smtClean="0"/>
              <a:t>Lab</a:t>
            </a:r>
            <a:endParaRPr lang="hu-HU" dirty="0" smtClean="0"/>
          </a:p>
          <a:p>
            <a:r>
              <a:rPr lang="hu-HU" i="1" dirty="0" smtClean="0"/>
              <a:t>Optika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1435100" algn="l"/>
              </a:tabLst>
            </a:pPr>
            <a:r>
              <a:rPr lang="hu-HU" dirty="0" err="1"/>
              <a:t>Making</a:t>
            </a:r>
            <a:r>
              <a:rPr lang="hu-HU" dirty="0"/>
              <a:t> a </a:t>
            </a:r>
            <a:r>
              <a:rPr lang="hu-HU" dirty="0" err="1"/>
              <a:t>light</a:t>
            </a:r>
            <a:r>
              <a:rPr lang="hu-HU" dirty="0"/>
              <a:t> </a:t>
            </a:r>
            <a:r>
              <a:rPr lang="hu-HU" dirty="0" err="1"/>
              <a:t>beam</a:t>
            </a:r>
            <a:r>
              <a:rPr lang="hu-HU" dirty="0"/>
              <a:t> </a:t>
            </a:r>
            <a:r>
              <a:rPr lang="hu-HU" dirty="0" err="1"/>
              <a:t>visible</a:t>
            </a:r>
            <a:r>
              <a:rPr lang="hu-HU" dirty="0"/>
              <a:t>: </a:t>
            </a:r>
            <a:r>
              <a:rPr lang="hu-HU" dirty="0" err="1"/>
              <a:t>Exploring</a:t>
            </a:r>
            <a:r>
              <a:rPr lang="hu-HU" dirty="0"/>
              <a:t> </a:t>
            </a:r>
            <a:r>
              <a:rPr lang="hu-HU" dirty="0" err="1"/>
              <a:t>light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a</a:t>
            </a:r>
            <a:r>
              <a:rPr lang="hu-HU" dirty="0"/>
              <a:t> </a:t>
            </a:r>
            <a:r>
              <a:rPr lang="hu-HU" dirty="0" err="1"/>
              <a:t>laser</a:t>
            </a:r>
            <a:r>
              <a:rPr lang="hu-HU" dirty="0"/>
              <a:t> pointer 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1528763" algn="l"/>
              </a:tabLst>
            </a:pPr>
            <a:r>
              <a:rPr lang="hu-HU" dirty="0" err="1"/>
              <a:t>Reflection</a:t>
            </a:r>
            <a:r>
              <a:rPr lang="hu-HU" dirty="0"/>
              <a:t> and </a:t>
            </a:r>
            <a:r>
              <a:rPr lang="hu-HU" dirty="0" err="1"/>
              <a:t>Refraction</a:t>
            </a:r>
            <a:r>
              <a:rPr lang="hu-HU" dirty="0"/>
              <a:t> of </a:t>
            </a:r>
            <a:r>
              <a:rPr lang="hu-HU" dirty="0" err="1"/>
              <a:t>Light</a:t>
            </a:r>
            <a:endParaRPr lang="hu-HU" b="1" dirty="0"/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1435100" algn="l"/>
              </a:tabLst>
            </a:pPr>
            <a:r>
              <a:rPr lang="hu-HU" dirty="0"/>
              <a:t>An '</a:t>
            </a:r>
            <a:r>
              <a:rPr lang="hu-HU" dirty="0" err="1"/>
              <a:t>alternative</a:t>
            </a:r>
            <a:r>
              <a:rPr lang="hu-HU" dirty="0"/>
              <a:t>' </a:t>
            </a:r>
            <a:r>
              <a:rPr lang="hu-HU" dirty="0" err="1"/>
              <a:t>magnifying</a:t>
            </a:r>
            <a:r>
              <a:rPr lang="hu-HU" dirty="0"/>
              <a:t> </a:t>
            </a:r>
            <a:r>
              <a:rPr lang="hu-HU" dirty="0" err="1"/>
              <a:t>glass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1435100" algn="l"/>
              </a:tabLst>
            </a:pPr>
            <a:r>
              <a:rPr lang="hu-HU" dirty="0"/>
              <a:t>Law of </a:t>
            </a:r>
            <a:r>
              <a:rPr lang="hu-HU" dirty="0" err="1"/>
              <a:t>reflection</a:t>
            </a:r>
            <a:r>
              <a:rPr lang="hu-HU" dirty="0"/>
              <a:t>: </a:t>
            </a:r>
            <a:r>
              <a:rPr lang="hu-HU" dirty="0" err="1"/>
              <a:t>Figuring</a:t>
            </a:r>
            <a:r>
              <a:rPr lang="hu-HU" dirty="0"/>
              <a:t> out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distance</a:t>
            </a:r>
            <a:r>
              <a:rPr lang="hu-HU" dirty="0"/>
              <a:t> </a:t>
            </a:r>
            <a:r>
              <a:rPr lang="hu-HU" dirty="0" err="1"/>
              <a:t>between</a:t>
            </a:r>
            <a:r>
              <a:rPr lang="hu-HU" dirty="0"/>
              <a:t> a </a:t>
            </a:r>
            <a:r>
              <a:rPr lang="hu-HU" dirty="0" err="1"/>
              <a:t>mirror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a</a:t>
            </a:r>
            <a:r>
              <a:rPr lang="hu-HU" dirty="0"/>
              <a:t> </a:t>
            </a:r>
            <a:r>
              <a:rPr lang="hu-HU" dirty="0" err="1"/>
              <a:t>virtual</a:t>
            </a:r>
            <a:r>
              <a:rPr lang="hu-HU" dirty="0"/>
              <a:t> image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/>
              <a:t>Reflection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a </a:t>
            </a:r>
            <a:r>
              <a:rPr lang="hu-HU" dirty="0" err="1"/>
              <a:t>Plane</a:t>
            </a:r>
            <a:r>
              <a:rPr lang="hu-HU" dirty="0"/>
              <a:t> </a:t>
            </a:r>
            <a:r>
              <a:rPr lang="hu-HU" dirty="0" err="1"/>
              <a:t>Mirror</a:t>
            </a:r>
            <a:endParaRPr lang="hu-HU" dirty="0"/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1435100" algn="l"/>
                <a:tab pos="1528763" algn="l"/>
              </a:tabLst>
            </a:pPr>
            <a:r>
              <a:rPr lang="hu-HU" dirty="0" err="1"/>
              <a:t>How</a:t>
            </a:r>
            <a:r>
              <a:rPr lang="hu-HU" dirty="0"/>
              <a:t> </a:t>
            </a:r>
            <a:r>
              <a:rPr lang="hu-HU" dirty="0" err="1"/>
              <a:t>optical</a:t>
            </a:r>
            <a:r>
              <a:rPr lang="hu-HU" dirty="0"/>
              <a:t> </a:t>
            </a:r>
            <a:r>
              <a:rPr lang="hu-HU" dirty="0" err="1"/>
              <a:t>fibers</a:t>
            </a:r>
            <a:r>
              <a:rPr lang="hu-HU" dirty="0"/>
              <a:t> </a:t>
            </a:r>
            <a:r>
              <a:rPr lang="hu-HU" dirty="0" err="1"/>
              <a:t>work</a:t>
            </a:r>
            <a:endParaRPr lang="hu-HU" dirty="0"/>
          </a:p>
          <a:p>
            <a:r>
              <a:rPr lang="hu-HU" sz="2600" b="1" dirty="0" smtClean="0"/>
              <a:t>Feladatlap (előtte/utána) készítése </a:t>
            </a:r>
          </a:p>
          <a:p>
            <a:r>
              <a:rPr lang="hu-HU" sz="2600" b="1" dirty="0" smtClean="0"/>
              <a:t>A videókról diák szemmel (érthetőség, tetszés, érdekesség) - kérdőív kitöltése</a:t>
            </a:r>
          </a:p>
          <a:p>
            <a:r>
              <a:rPr lang="hu-HU" sz="2600" b="1" dirty="0" smtClean="0"/>
              <a:t>A megoldások kiértékelése</a:t>
            </a:r>
            <a:r>
              <a:rPr lang="hu-HU" sz="2600" i="1" dirty="0"/>
              <a:t> </a:t>
            </a:r>
            <a:r>
              <a:rPr lang="hu-HU" sz="2600" i="1" dirty="0" err="1" smtClean="0"/>
              <a:t>-folyamatban</a:t>
            </a:r>
            <a:endParaRPr lang="hu-HU" sz="2600" i="1" dirty="0" smtClean="0"/>
          </a:p>
          <a:p>
            <a:endParaRPr lang="hu-HU" b="1" dirty="0" smtClean="0"/>
          </a:p>
        </p:txBody>
      </p:sp>
      <p:pic>
        <p:nvPicPr>
          <p:cNvPr id="7" name="Kép 6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2"/>
          <a:stretch/>
        </p:blipFill>
        <p:spPr>
          <a:xfrm>
            <a:off x="5220072" y="836712"/>
            <a:ext cx="3456384" cy="203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0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/>
          <p:cNvSpPr>
            <a:spLocks noGrp="1"/>
          </p:cNvSpPr>
          <p:nvPr>
            <p:ph type="subTitle" idx="1"/>
          </p:nvPr>
        </p:nvSpPr>
        <p:spPr>
          <a:xfrm>
            <a:off x="3635896" y="1340768"/>
            <a:ext cx="5120640" cy="1872208"/>
          </a:xfrm>
        </p:spPr>
        <p:txBody>
          <a:bodyPr>
            <a:normAutofit fontScale="25000" lnSpcReduction="20000"/>
          </a:bodyPr>
          <a:lstStyle/>
          <a:p>
            <a:endParaRPr lang="hu-HU" sz="10400" b="1" dirty="0" smtClean="0"/>
          </a:p>
          <a:p>
            <a:r>
              <a:rPr lang="hu-HU" sz="10400" dirty="0"/>
              <a:t>F</a:t>
            </a:r>
            <a:r>
              <a:rPr lang="hu-HU" sz="10400" dirty="0" smtClean="0"/>
              <a:t>izikát tanítani</a:t>
            </a:r>
          </a:p>
          <a:p>
            <a:r>
              <a:rPr lang="hu-HU" sz="10400" dirty="0"/>
              <a:t>	</a:t>
            </a:r>
            <a:r>
              <a:rPr lang="hu-HU" sz="10400" dirty="0" smtClean="0"/>
              <a:t> </a:t>
            </a:r>
            <a:r>
              <a:rPr lang="hu-HU" sz="10400" dirty="0"/>
              <a:t>Vancouverben és </a:t>
            </a:r>
            <a:r>
              <a:rPr lang="hu-HU" sz="10400" dirty="0" smtClean="0"/>
              <a:t>	  	 Budapesten</a:t>
            </a:r>
          </a:p>
          <a:p>
            <a:r>
              <a:rPr lang="hu-HU" sz="10400" dirty="0" smtClean="0"/>
              <a:t> is </a:t>
            </a:r>
            <a:r>
              <a:rPr lang="hu-HU" sz="10400" dirty="0"/>
              <a:t>nehéz</a:t>
            </a:r>
            <a:r>
              <a:rPr lang="hu-HU" sz="10400" dirty="0" smtClean="0"/>
              <a:t>,</a:t>
            </a:r>
          </a:p>
          <a:p>
            <a:r>
              <a:rPr lang="hu-HU" sz="10400" dirty="0" smtClean="0"/>
              <a:t> </a:t>
            </a:r>
          </a:p>
          <a:p>
            <a:r>
              <a:rPr lang="hu-HU" sz="10400" dirty="0" smtClean="0"/>
              <a:t>de ahogyan </a:t>
            </a:r>
            <a:r>
              <a:rPr lang="hu-HU" sz="10400" dirty="0"/>
              <a:t>a címben is </a:t>
            </a:r>
            <a:r>
              <a:rPr lang="hu-HU" sz="10400" dirty="0" smtClean="0"/>
              <a:t>megfogalmaztuk,</a:t>
            </a:r>
          </a:p>
          <a:p>
            <a:endParaRPr lang="hu-HU" sz="10400" dirty="0"/>
          </a:p>
          <a:p>
            <a:r>
              <a:rPr lang="hu-HU" sz="10400" dirty="0" smtClean="0"/>
              <a:t>közösen gondolkozva</a:t>
            </a:r>
            <a:r>
              <a:rPr lang="hu-HU" sz="10400" smtClean="0"/>
              <a:t>, fiatalok </a:t>
            </a:r>
            <a:r>
              <a:rPr lang="hu-HU" sz="10400" b="1" dirty="0" smtClean="0"/>
              <a:t>alkotókészségét kihasználva</a:t>
            </a:r>
          </a:p>
          <a:p>
            <a:r>
              <a:rPr lang="hu-HU" sz="10400" b="1" dirty="0" smtClean="0"/>
              <a:t> </a:t>
            </a:r>
          </a:p>
          <a:p>
            <a:r>
              <a:rPr lang="hu-HU" sz="10400" dirty="0" smtClean="0"/>
              <a:t>sikerülhet.</a:t>
            </a:r>
          </a:p>
          <a:p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Az MTA beszámolókonferencia 2019.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DF369C9-DF31-44AD-8A25-35820DB8F595}" type="slidenum">
              <a:rPr lang="hu-HU" smtClean="0"/>
              <a:t>13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635896" y="476672"/>
            <a:ext cx="5120640" cy="648072"/>
          </a:xfrm>
        </p:spPr>
        <p:txBody>
          <a:bodyPr>
            <a:normAutofit fontScale="90000"/>
          </a:bodyPr>
          <a:lstStyle/>
          <a:p>
            <a:r>
              <a:rPr lang="hu-HU" sz="9600" b="1" dirty="0"/>
              <a:t/>
            </a:r>
            <a:br>
              <a:rPr lang="hu-HU" sz="9600" b="1" dirty="0"/>
            </a:br>
            <a:r>
              <a:rPr lang="hu-HU" b="1" dirty="0"/>
              <a:t>Remények: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8349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Az MTA beszámolókonferencia 2019.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DF369C9-DF31-44AD-8A25-35820DB8F595}" type="slidenum">
              <a:rPr lang="hu-HU" smtClean="0"/>
              <a:t>2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735360" y="1628800"/>
            <a:ext cx="794109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dirty="0" smtClean="0"/>
              <a:t>Célkitűzés:</a:t>
            </a:r>
          </a:p>
          <a:p>
            <a:endParaRPr lang="hu-HU" b="1" dirty="0" smtClean="0"/>
          </a:p>
          <a:p>
            <a:r>
              <a:rPr lang="hu-HU" sz="2600" dirty="0" smtClean="0"/>
              <a:t>Nemzetközi környezetbe helyezve fejleszteni a hazai</a:t>
            </a:r>
          </a:p>
          <a:p>
            <a:endParaRPr lang="hu-HU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 smtClean="0"/>
              <a:t>fizika szakmódszertant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/>
              <a:t>tanárjelöltek kísérletező </a:t>
            </a:r>
            <a:r>
              <a:rPr lang="hu-HU" sz="2600" dirty="0" smtClean="0"/>
              <a:t>képességét és kreativitását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 smtClean="0"/>
              <a:t>hangsúly: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2600" dirty="0"/>
              <a:t>a</a:t>
            </a:r>
            <a:r>
              <a:rPr lang="hu-HU" sz="2600" dirty="0" smtClean="0"/>
              <a:t>lkotás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2600" dirty="0" smtClean="0"/>
              <a:t>képzelőerő</a:t>
            </a:r>
          </a:p>
          <a:p>
            <a:endParaRPr lang="hu-HU" dirty="0" smtClean="0"/>
          </a:p>
        </p:txBody>
      </p:sp>
      <p:sp>
        <p:nvSpPr>
          <p:cNvPr id="5" name="Szövegdoboz 4"/>
          <p:cNvSpPr txBox="1"/>
          <p:nvPr/>
        </p:nvSpPr>
        <p:spPr>
          <a:xfrm>
            <a:off x="971600" y="703729"/>
            <a:ext cx="72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 smtClean="0"/>
              <a:t>MTA-ELTE Fizika </a:t>
            </a:r>
            <a:r>
              <a:rPr lang="hu-HU" sz="3000" b="1" dirty="0"/>
              <a:t>Tanítása Kutatócsoport</a:t>
            </a:r>
          </a:p>
        </p:txBody>
      </p:sp>
    </p:spTree>
    <p:extLst>
      <p:ext uri="{BB962C8B-B14F-4D97-AF65-F5344CB8AC3E}">
        <p14:creationId xmlns:p14="http://schemas.microsoft.com/office/powerpoint/2010/main" val="274982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Az MTA beszámolókonferencia 2019.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DF369C9-DF31-44AD-8A25-35820DB8F595}" type="slidenum">
              <a:rPr lang="hu-HU" smtClean="0"/>
              <a:t>3</a:t>
            </a:fld>
            <a:endParaRPr lang="hu-HU"/>
          </a:p>
        </p:txBody>
      </p:sp>
      <p:sp>
        <p:nvSpPr>
          <p:cNvPr id="6" name="AutoShape 4" descr="Képtalálatok a következőre: EL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6" descr="Képtalálatok a következőre: EL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8" descr="Képtalálatok a következőre: EL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4" name="Csoportba foglalás 3"/>
          <p:cNvGrpSpPr/>
          <p:nvPr/>
        </p:nvGrpSpPr>
        <p:grpSpPr>
          <a:xfrm>
            <a:off x="155575" y="3036784"/>
            <a:ext cx="8940214" cy="2749659"/>
            <a:chOff x="155575" y="2775722"/>
            <a:chExt cx="8940214" cy="2749659"/>
          </a:xfrm>
        </p:grpSpPr>
        <p:sp>
          <p:nvSpPr>
            <p:cNvPr id="9" name="Szövegdoboz 8"/>
            <p:cNvSpPr txBox="1"/>
            <p:nvPr/>
          </p:nvSpPr>
          <p:spPr>
            <a:xfrm>
              <a:off x="3779912" y="2775722"/>
              <a:ext cx="158417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000" b="1" dirty="0" smtClean="0"/>
                <a:t>Projekt</a:t>
              </a:r>
              <a:endParaRPr lang="hu-HU" sz="3000" b="1" dirty="0"/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155575" y="4339806"/>
              <a:ext cx="470218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600" b="1" dirty="0" err="1" smtClean="0"/>
                <a:t>Lesson</a:t>
              </a:r>
              <a:r>
                <a:rPr lang="hu-HU" sz="2600" b="1" dirty="0"/>
                <a:t> </a:t>
              </a:r>
              <a:r>
                <a:rPr lang="hu-HU" sz="2600" b="1" dirty="0" err="1" smtClean="0"/>
                <a:t>play-ek</a:t>
              </a:r>
              <a:r>
                <a:rPr lang="hu-HU" sz="2600" b="1" dirty="0" smtClean="0"/>
                <a:t> írása</a:t>
              </a:r>
            </a:p>
            <a:p>
              <a:pPr algn="ctr"/>
              <a:r>
                <a:rPr lang="hu-HU" sz="2600" b="1" dirty="0" smtClean="0"/>
                <a:t>(</a:t>
              </a:r>
              <a:r>
                <a:rPr lang="hu-HU" sz="2600" b="1" dirty="0"/>
                <a:t>m</a:t>
              </a:r>
              <a:r>
                <a:rPr lang="hu-HU" sz="2600" b="1" dirty="0" smtClean="0"/>
                <a:t>ódszertani színdarabok)</a:t>
              </a:r>
              <a:endParaRPr lang="hu-HU" sz="2600" dirty="0"/>
            </a:p>
            <a:p>
              <a:endParaRPr lang="hu-HU" b="1" dirty="0" smtClean="0"/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4415269" y="4355830"/>
              <a:ext cx="468052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600" b="1" dirty="0"/>
                <a:t>Oktatási videók </a:t>
              </a:r>
              <a:r>
                <a:rPr lang="hu-HU" sz="2600" b="1" dirty="0" smtClean="0"/>
                <a:t>készítése, tesztelése</a:t>
              </a:r>
              <a:endParaRPr lang="hu-HU" sz="2600" b="1" dirty="0"/>
            </a:p>
            <a:p>
              <a:endParaRPr lang="hu-HU" dirty="0"/>
            </a:p>
          </p:txBody>
        </p:sp>
        <p:sp>
          <p:nvSpPr>
            <p:cNvPr id="14" name="Vágott nyíl jobbra 13"/>
            <p:cNvSpPr/>
            <p:nvPr/>
          </p:nvSpPr>
          <p:spPr>
            <a:xfrm rot="8227198">
              <a:off x="3108744" y="3641814"/>
              <a:ext cx="1008112" cy="231262"/>
            </a:xfrm>
            <a:prstGeom prst="notchedRightArrow">
              <a:avLst>
                <a:gd name="adj1" fmla="val 50000"/>
                <a:gd name="adj2" fmla="val 4857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Vágott nyíl jobbra 16"/>
            <p:cNvSpPr/>
            <p:nvPr/>
          </p:nvSpPr>
          <p:spPr>
            <a:xfrm rot="2560408">
              <a:off x="4956627" y="3643610"/>
              <a:ext cx="1008112" cy="230400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5" name="Csoportba foglalás 14"/>
          <p:cNvGrpSpPr/>
          <p:nvPr/>
        </p:nvGrpSpPr>
        <p:grpSpPr>
          <a:xfrm>
            <a:off x="1704468" y="1145279"/>
            <a:ext cx="5735064" cy="1670368"/>
            <a:chOff x="1245033" y="869204"/>
            <a:chExt cx="5735064" cy="1670368"/>
          </a:xfrm>
        </p:grpSpPr>
        <p:pic>
          <p:nvPicPr>
            <p:cNvPr id="1026" name="Picture 2" descr="Képtalálatok a következőre: The University of British Columbia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057"/>
            <a:stretch/>
          </p:blipFill>
          <p:spPr bwMode="auto">
            <a:xfrm>
              <a:off x="1245033" y="872514"/>
              <a:ext cx="1414109" cy="16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Képtalálatok a következőre: ELTE&quot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297" y="872772"/>
              <a:ext cx="1666800" cy="16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5" descr="Képtalálat a következőre: „együttműködés”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9142" y="869204"/>
              <a:ext cx="2687216" cy="166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984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Az MTA beszámolókonferencia 2019.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DF369C9-DF31-44AD-8A25-35820DB8F595}" type="slidenum">
              <a:rPr lang="hu-HU" smtClean="0"/>
              <a:t>4</a:t>
            </a:fld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1476772" y="692696"/>
            <a:ext cx="70567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000" b="1" dirty="0" err="1"/>
              <a:t>Lesson</a:t>
            </a:r>
            <a:r>
              <a:rPr lang="hu-HU" sz="3000" b="1" dirty="0"/>
              <a:t> </a:t>
            </a:r>
            <a:r>
              <a:rPr lang="hu-HU" sz="3000" b="1" dirty="0" smtClean="0"/>
              <a:t>play</a:t>
            </a:r>
          </a:p>
          <a:p>
            <a:pPr algn="ctr"/>
            <a:endParaRPr lang="hu-HU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/>
              <a:t>új pedagógiai módszer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/>
              <a:t>tanórai színjáték párbeszédes formában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/>
              <a:t>valós </a:t>
            </a:r>
            <a:r>
              <a:rPr lang="hu-HU" sz="2600" dirty="0"/>
              <a:t>pedagógiai </a:t>
            </a:r>
            <a:r>
              <a:rPr lang="hu-HU" sz="2600" dirty="0" smtClean="0"/>
              <a:t>helyzetek elképzelése</a:t>
            </a:r>
            <a:endParaRPr lang="hu-H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/>
              <a:t>várható kérdéseket, nehézségeket vet fel</a:t>
            </a:r>
          </a:p>
          <a:p>
            <a:endParaRPr lang="hu-HU" sz="2600" dirty="0" smtClean="0"/>
          </a:p>
          <a:p>
            <a:r>
              <a:rPr lang="hu-HU" sz="2600" b="1" dirty="0" smtClean="0"/>
              <a:t>alap</a:t>
            </a:r>
            <a:r>
              <a:rPr lang="hu-HU" sz="2600" b="1" dirty="0"/>
              <a:t>: </a:t>
            </a:r>
            <a:r>
              <a:rPr lang="hu-HU" sz="2600" dirty="0"/>
              <a:t>vancouveri UBC</a:t>
            </a:r>
          </a:p>
          <a:p>
            <a:r>
              <a:rPr lang="hu-HU" sz="2600" dirty="0" err="1"/>
              <a:t>lesson</a:t>
            </a:r>
            <a:r>
              <a:rPr lang="hu-HU" sz="2600" dirty="0"/>
              <a:t> </a:t>
            </a:r>
            <a:r>
              <a:rPr lang="hu-HU" sz="2600" dirty="0" err="1" smtClean="0"/>
              <a:t>play-ek</a:t>
            </a:r>
            <a:r>
              <a:rPr lang="hu-HU" sz="2600" dirty="0" smtClean="0"/>
              <a:t> </a:t>
            </a:r>
            <a:r>
              <a:rPr lang="hu-HU" sz="2600" dirty="0"/>
              <a:t>matematikából</a:t>
            </a:r>
          </a:p>
          <a:p>
            <a:r>
              <a:rPr lang="hu-HU" sz="2600" dirty="0"/>
              <a:t>2018 : ELTE-  magyar tanárjelöltek  munkái</a:t>
            </a:r>
          </a:p>
          <a:p>
            <a:r>
              <a:rPr lang="hu-HU" sz="2600" dirty="0"/>
              <a:t>2019: közös </a:t>
            </a:r>
            <a:r>
              <a:rPr lang="hu-HU" sz="2600" dirty="0" smtClean="0"/>
              <a:t>értékelési </a:t>
            </a:r>
            <a:r>
              <a:rPr lang="hu-HU" sz="2600" dirty="0"/>
              <a:t>rendszer kidolgozása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38071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Az MTA beszámolókonferencia 2019.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DF369C9-DF31-44AD-8A25-35820DB8F595}" type="slidenum">
              <a:rPr lang="hu-HU" smtClean="0"/>
              <a:t>5</a:t>
            </a:fld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8"/>
          <a:stretch/>
        </p:blipFill>
        <p:spPr>
          <a:xfrm>
            <a:off x="90686" y="980728"/>
            <a:ext cx="8962628" cy="474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6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Az MTA beszámolókonferencia 2019.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DF369C9-DF31-44AD-8A25-35820DB8F595}" type="slidenum">
              <a:rPr lang="hu-HU" smtClean="0"/>
              <a:t>6</a:t>
            </a:fld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21" y="1340769"/>
            <a:ext cx="8720158" cy="483212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159732" y="656818"/>
            <a:ext cx="48245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b="1" dirty="0" smtClean="0"/>
              <a:t>Zajok a környezetünkben</a:t>
            </a:r>
            <a:endParaRPr lang="hu-HU" sz="2600" b="1" dirty="0"/>
          </a:p>
        </p:txBody>
      </p:sp>
    </p:spTree>
    <p:extLst>
      <p:ext uri="{BB962C8B-B14F-4D97-AF65-F5344CB8AC3E}">
        <p14:creationId xmlns:p14="http://schemas.microsoft.com/office/powerpoint/2010/main" val="224390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Az MTA beszámolókonferencia 2019.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DF369C9-DF31-44AD-8A25-35820DB8F595}" type="slidenum">
              <a:rPr lang="hu-HU" smtClean="0"/>
              <a:t>7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2411760" y="476672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/>
              <a:t>Módszertani </a:t>
            </a:r>
            <a:r>
              <a:rPr lang="hu-HU" sz="3000" b="1" dirty="0" smtClean="0"/>
              <a:t>színdarabok</a:t>
            </a:r>
            <a:endParaRPr lang="hu-HU" sz="3000" dirty="0"/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489791" y="1124744"/>
            <a:ext cx="833067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b="1" dirty="0" smtClean="0"/>
              <a:t>Előírt alaptéma</a:t>
            </a:r>
            <a:r>
              <a:rPr lang="hu-HU" sz="2600" dirty="0" smtClean="0"/>
              <a:t>: a hangtan,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b="1" dirty="0" smtClean="0"/>
              <a:t>Javasolt szempontok és szerkezet</a:t>
            </a:r>
            <a:endParaRPr lang="hu-HU" sz="2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600" dirty="0"/>
              <a:t>hétköznapokhoz </a:t>
            </a:r>
            <a:r>
              <a:rPr lang="hu-HU" sz="2600" dirty="0" smtClean="0"/>
              <a:t>kötődő problémák,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600" dirty="0"/>
              <a:t>k</a:t>
            </a:r>
            <a:r>
              <a:rPr lang="hu-HU" sz="2600" dirty="0" smtClean="0"/>
              <a:t>orosztály (11-12.évf.) és szint megjelölése,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600" dirty="0"/>
              <a:t>ö</a:t>
            </a:r>
            <a:r>
              <a:rPr lang="hu-HU" sz="2600" dirty="0" smtClean="0"/>
              <a:t>nreflexió,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600" dirty="0"/>
              <a:t>kapcsolódási pontok meghatározása,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600" dirty="0"/>
              <a:t>új fogalmak kiemelése,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600" dirty="0"/>
              <a:t>tévhitek,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600" dirty="0"/>
              <a:t>forgatókönyv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b="1" dirty="0" smtClean="0"/>
              <a:t>Témák</a:t>
            </a:r>
            <a:r>
              <a:rPr lang="hu-HU" sz="2600" dirty="0" smtClean="0"/>
              <a:t> pl.: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hu-HU" sz="2600" dirty="0" smtClean="0"/>
              <a:t>A </a:t>
            </a:r>
            <a:r>
              <a:rPr lang="hu-HU" sz="2600" dirty="0"/>
              <a:t>fül felépítése, a hallás. (…) </a:t>
            </a:r>
            <a:r>
              <a:rPr lang="hu-HU" sz="2600" dirty="0" smtClean="0"/>
              <a:t>	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sz="2600" dirty="0" smtClean="0"/>
              <a:t>A </a:t>
            </a:r>
            <a:r>
              <a:rPr lang="hu-HU" sz="2600" dirty="0"/>
              <a:t>halláskárosodás </a:t>
            </a:r>
            <a:r>
              <a:rPr lang="hu-HU" sz="2600" dirty="0" smtClean="0"/>
              <a:t>kockázatai, zajártalom</a:t>
            </a:r>
            <a:endParaRPr lang="hu-HU" sz="26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sz="2600" dirty="0" smtClean="0"/>
              <a:t>A decibel-skála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14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Az MTA beszámolókonferencia 2019.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DF369C9-DF31-44AD-8A25-35820DB8F595}" type="slidenum">
              <a:rPr lang="hu-HU" smtClean="0"/>
              <a:t>8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3347864" y="520002"/>
            <a:ext cx="2448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 smtClean="0"/>
              <a:t>Tapasztalatok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51520" y="1074000"/>
            <a:ext cx="864096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dirty="0" smtClean="0"/>
              <a:t>Pozitív hallgatói visszajelzések: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 smtClean="0"/>
              <a:t>az </a:t>
            </a:r>
            <a:r>
              <a:rPr lang="hu-HU" sz="2600" dirty="0"/>
              <a:t>alkotás </a:t>
            </a:r>
            <a:r>
              <a:rPr lang="hu-HU" sz="2600" dirty="0" smtClean="0"/>
              <a:t>szabadsága - extra </a:t>
            </a:r>
            <a:r>
              <a:rPr lang="hu-HU" sz="2600" dirty="0"/>
              <a:t>motiváció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/>
              <a:t>ö</a:t>
            </a:r>
            <a:r>
              <a:rPr lang="hu-HU" sz="2600" dirty="0" smtClean="0"/>
              <a:t>tletek  </a:t>
            </a:r>
            <a:r>
              <a:rPr lang="hu-HU" sz="2600" dirty="0"/>
              <a:t>a figyelem fenntartására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/>
              <a:t>fogalmak elmélyülése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/>
              <a:t>a reflexióban megfogalmazott hibák </a:t>
            </a:r>
            <a:r>
              <a:rPr lang="hu-HU" sz="2600" dirty="0" smtClean="0"/>
              <a:t>továbbgondolása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 smtClean="0"/>
              <a:t>érdekes: hallgatók </a:t>
            </a:r>
            <a:r>
              <a:rPr lang="hu-HU" sz="2600" dirty="0"/>
              <a:t>hogyan </a:t>
            </a:r>
            <a:r>
              <a:rPr lang="hu-HU" sz="2600" dirty="0" smtClean="0"/>
              <a:t>képzelik </a:t>
            </a:r>
            <a:r>
              <a:rPr lang="hu-HU" sz="2600" dirty="0"/>
              <a:t>el </a:t>
            </a:r>
            <a:r>
              <a:rPr lang="hu-HU" sz="2600" dirty="0" smtClean="0"/>
              <a:t>az ideális tanórát</a:t>
            </a:r>
            <a:endParaRPr lang="hu-HU" sz="2600" dirty="0"/>
          </a:p>
          <a:p>
            <a:r>
              <a:rPr lang="hu-HU" sz="2600" b="1" dirty="0" smtClean="0"/>
              <a:t>Nehézségek/kihívások:</a:t>
            </a:r>
            <a:r>
              <a:rPr lang="hu-HU" sz="2600" dirty="0" smtClean="0"/>
              <a:t> </a:t>
            </a:r>
            <a:endParaRPr lang="hu-HU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/>
              <a:t>kiegészítő témákkal foglalkoztak- nincs rá idő, nincs tapasztalat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/>
              <a:t>k</a:t>
            </a:r>
            <a:r>
              <a:rPr lang="hu-HU" sz="2600" dirty="0" smtClean="0"/>
              <a:t>omplexitás (természettudományos tárgyak integrálása)</a:t>
            </a:r>
            <a:endParaRPr lang="hu-HU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/>
              <a:t>a diákfejjel való gondolkodás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/>
              <a:t>karakterek sokszínűsége (tudásszint, érdeklődés,stílus) </a:t>
            </a:r>
            <a:r>
              <a:rPr lang="hu-HU" sz="2600" dirty="0" smtClean="0"/>
              <a:t>váltogatása</a:t>
            </a:r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107799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Az MTA beszámolókonferencia 2019.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DF369C9-DF31-44AD-8A25-35820DB8F595}" type="slidenum">
              <a:rPr lang="hu-HU" smtClean="0"/>
              <a:t>9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503548" y="908720"/>
            <a:ext cx="853294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 smtClean="0"/>
              <a:t>1. Tanárjelöltjeink </a:t>
            </a:r>
            <a:r>
              <a:rPr lang="hu-HU" sz="2600" dirty="0"/>
              <a:t>oktatási videókat készítenek</a:t>
            </a:r>
          </a:p>
          <a:p>
            <a:r>
              <a:rPr lang="hu-HU" sz="2600" dirty="0"/>
              <a:t>2. </a:t>
            </a:r>
            <a:r>
              <a:rPr lang="en-US" sz="2600" dirty="0"/>
              <a:t>Marina Milner-</a:t>
            </a:r>
            <a:r>
              <a:rPr lang="en-US" sz="2600" dirty="0" err="1"/>
              <a:t>Bolotin</a:t>
            </a:r>
            <a:r>
              <a:rPr lang="en-US" sz="2600" dirty="0"/>
              <a:t> (University of British Columbia, Vancouver) </a:t>
            </a:r>
            <a:r>
              <a:rPr lang="hu-HU" sz="2600" dirty="0"/>
              <a:t> csoportja által készített </a:t>
            </a:r>
            <a:r>
              <a:rPr lang="hu-HU" sz="2600" dirty="0" smtClean="0"/>
              <a:t>videók hatékonyságának </a:t>
            </a:r>
            <a:r>
              <a:rPr lang="hu-HU" sz="2600" dirty="0"/>
              <a:t>vizsgálata a középiskolai </a:t>
            </a:r>
            <a:r>
              <a:rPr lang="hu-HU" sz="2600" dirty="0" smtClean="0"/>
              <a:t>fizikaoktatásban</a:t>
            </a:r>
          </a:p>
          <a:p>
            <a:endParaRPr lang="hu-HU" sz="2600" dirty="0"/>
          </a:p>
          <a:p>
            <a:r>
              <a:rPr lang="hu-HU" sz="2600" dirty="0" smtClean="0"/>
              <a:t>1.  </a:t>
            </a:r>
            <a:r>
              <a:rPr lang="hu-HU" sz="2600" b="1" dirty="0" smtClean="0"/>
              <a:t>A </a:t>
            </a:r>
            <a:r>
              <a:rPr lang="hu-HU" sz="2600" b="1" dirty="0" err="1" smtClean="0"/>
              <a:t>videókészítés</a:t>
            </a:r>
            <a:endParaRPr lang="hu-HU" sz="26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/>
              <a:t>UBC tapasztalatainak megosztása,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/>
              <a:t>mintavideók készítése, tanulmányozása</a:t>
            </a:r>
          </a:p>
        </p:txBody>
      </p:sp>
      <p:pic>
        <p:nvPicPr>
          <p:cNvPr id="8" name="Kép 7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985" y="4303826"/>
            <a:ext cx="2435099" cy="150143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365104"/>
            <a:ext cx="2437787" cy="13428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295636" y="354722"/>
            <a:ext cx="65527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b="1" dirty="0"/>
              <a:t>Oktatási videók </a:t>
            </a:r>
            <a:r>
              <a:rPr lang="hu-HU" sz="3000" b="1" dirty="0" smtClean="0"/>
              <a:t>készítése,tesztelése</a:t>
            </a:r>
            <a:endParaRPr lang="hu-HU" sz="3000" b="1" dirty="0"/>
          </a:p>
        </p:txBody>
      </p:sp>
      <p:pic>
        <p:nvPicPr>
          <p:cNvPr id="10" name="Kép 9">
            <a:hlinkClick r:id="rId5" action="ppaction://hlinkfile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2"/>
          <a:stretch/>
        </p:blipFill>
        <p:spPr>
          <a:xfrm>
            <a:off x="3355200" y="4940505"/>
            <a:ext cx="2433600" cy="143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2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1285</TotalTime>
  <Words>488</Words>
  <Application>Microsoft Office PowerPoint</Application>
  <PresentationFormat>Diavetítés a képernyőre (4:3 oldalarány)</PresentationFormat>
  <Paragraphs>132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21" baseType="lpstr">
      <vt:lpstr>Arial</vt:lpstr>
      <vt:lpstr>Bodoni MT</vt:lpstr>
      <vt:lpstr>Calibri</vt:lpstr>
      <vt:lpstr>Candara</vt:lpstr>
      <vt:lpstr>Courier New</vt:lpstr>
      <vt:lpstr>Tahoma</vt:lpstr>
      <vt:lpstr>Tunga</vt:lpstr>
      <vt:lpstr>Soho</vt:lpstr>
      <vt:lpstr>Alkotó tanárjelöltek, a fizikatanítás új dimenziói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 Remények: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ildiko</dc:creator>
  <cp:lastModifiedBy>Szalay Luca</cp:lastModifiedBy>
  <cp:revision>94</cp:revision>
  <dcterms:created xsi:type="dcterms:W3CDTF">2019-06-27T13:55:24Z</dcterms:created>
  <dcterms:modified xsi:type="dcterms:W3CDTF">2019-11-25T06:06:58Z</dcterms:modified>
</cp:coreProperties>
</file>