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264" r:id="rId2"/>
    <p:sldId id="295" r:id="rId3"/>
    <p:sldId id="273" r:id="rId4"/>
    <p:sldId id="268" r:id="rId5"/>
    <p:sldId id="306" r:id="rId6"/>
    <p:sldId id="311" r:id="rId7"/>
    <p:sldId id="308" r:id="rId8"/>
    <p:sldId id="307" r:id="rId9"/>
    <p:sldId id="313" r:id="rId10"/>
    <p:sldId id="315" r:id="rId11"/>
    <p:sldId id="317" r:id="rId12"/>
    <p:sldId id="314" r:id="rId13"/>
    <p:sldId id="312" r:id="rId14"/>
    <p:sldId id="297" r:id="rId15"/>
    <p:sldId id="298" r:id="rId16"/>
    <p:sldId id="299" r:id="rId17"/>
    <p:sldId id="300" r:id="rId18"/>
    <p:sldId id="301" r:id="rId19"/>
    <p:sldId id="316" r:id="rId20"/>
    <p:sldId id="263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C93"/>
    <a:srgbClr val="BACEE3"/>
    <a:srgbClr val="0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04"/>
    <p:restoredTop sz="50057"/>
  </p:normalViewPr>
  <p:slideViewPr>
    <p:cSldViewPr snapToGrid="0" snapToObjects="1" showGuides="1">
      <p:cViewPr varScale="1">
        <p:scale>
          <a:sx n="76" d="100"/>
          <a:sy n="76" d="100"/>
        </p:scale>
        <p:origin x="1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3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</a:t>
            </a:r>
            <a:r>
              <a:rPr lang="hu-HU" dirty="0"/>
              <a:t>8</a:t>
            </a:r>
            <a:r>
              <a:rPr lang="en-US" dirty="0"/>
              <a:t>. November </a:t>
            </a:r>
            <a:r>
              <a:rPr lang="hu-HU" dirty="0"/>
              <a:t>17.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baseline="0" dirty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A643D7B-D7BC-4EB0-AEF8-7C22BBE6389A}" type="datetimeFigureOut">
              <a:rPr lang="hu-HU" smtClean="0"/>
              <a:t>2019. 11. 25.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EAE-4411-4652-BD01-34D7BE9BAE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65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836" y="724862"/>
            <a:ext cx="4968875" cy="1963725"/>
          </a:xfrm>
        </p:spPr>
        <p:txBody>
          <a:bodyPr/>
          <a:lstStyle/>
          <a:p>
            <a:r>
              <a:rPr lang="en-US" dirty="0"/>
              <a:t>Arduino, </a:t>
            </a:r>
            <a:r>
              <a:rPr lang="en-US" dirty="0" err="1"/>
              <a:t>programozás</a:t>
            </a:r>
            <a:r>
              <a:rPr lang="en-US" dirty="0"/>
              <a:t>, </a:t>
            </a:r>
            <a:r>
              <a:rPr lang="en-US" dirty="0" err="1"/>
              <a:t>elektronika</a:t>
            </a:r>
            <a:r>
              <a:rPr lang="en-US" dirty="0"/>
              <a:t> –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ismeretek</a:t>
            </a:r>
            <a:r>
              <a:rPr lang="en-US" dirty="0"/>
              <a:t> </a:t>
            </a:r>
            <a:r>
              <a:rPr lang="en-US" dirty="0" err="1"/>
              <a:t>integrált</a:t>
            </a:r>
            <a:r>
              <a:rPr lang="en-US" dirty="0"/>
              <a:t> </a:t>
            </a:r>
            <a:r>
              <a:rPr lang="en-US" dirty="0" err="1"/>
              <a:t>felhasználásához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Kopasz Katalin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779838" y="3647947"/>
            <a:ext cx="4968874" cy="657320"/>
          </a:xfrm>
        </p:spPr>
        <p:txBody>
          <a:bodyPr/>
          <a:lstStyle/>
          <a:p>
            <a:r>
              <a:rPr lang="hu-HU" dirty="0"/>
              <a:t>SZTE Optikai és Kvantumelektronikai Tanszék</a:t>
            </a:r>
          </a:p>
          <a:p>
            <a:r>
              <a:rPr lang="hu-HU" dirty="0"/>
              <a:t>SZTE Gyakorló Gimnázium és általános iskola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hu-HU" dirty="0"/>
              <a:t>2019. November 15.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133564" y="4285851"/>
            <a:ext cx="2938409" cy="358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Arduino</a:t>
            </a:r>
            <a:r>
              <a:rPr lang="hu-HU" dirty="0"/>
              <a:t> bemutatása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2987" y="1160066"/>
            <a:ext cx="3459565" cy="842354"/>
          </a:xfrm>
        </p:spPr>
        <p:txBody>
          <a:bodyPr/>
          <a:lstStyle/>
          <a:p>
            <a:r>
              <a:rPr lang="hu-HU" dirty="0"/>
              <a:t>Rövid szöveges tananyag</a:t>
            </a:r>
          </a:p>
          <a:p>
            <a:r>
              <a:rPr lang="hu-HU" dirty="0"/>
              <a:t>Videofilm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t="1369" r="1305"/>
          <a:stretch/>
        </p:blipFill>
        <p:spPr>
          <a:xfrm>
            <a:off x="2772768" y="1620457"/>
            <a:ext cx="5752281" cy="324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87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Videofilmek az önálló tanuláshoz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1456" t="5813" r="38496" b="6821"/>
          <a:stretch/>
        </p:blipFill>
        <p:spPr>
          <a:xfrm>
            <a:off x="0" y="830723"/>
            <a:ext cx="5208608" cy="426067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641" y="771389"/>
            <a:ext cx="7776438" cy="43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6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Laborfoglalkozások a képzés második részében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Előfeltétel: a </a:t>
            </a:r>
            <a:r>
              <a:rPr lang="hu-HU" dirty="0" err="1"/>
              <a:t>moodle-ben</a:t>
            </a:r>
            <a:r>
              <a:rPr lang="hu-HU" dirty="0"/>
              <a:t> készített teszt sikeres kitöltése</a:t>
            </a:r>
          </a:p>
          <a:p>
            <a:r>
              <a:rPr lang="hu-HU" dirty="0"/>
              <a:t>Kis létszámú csoportokban zajló foglalkozások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80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Tananyagok előtesztelése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863599" y="1554090"/>
            <a:ext cx="7705725" cy="1702818"/>
          </a:xfrm>
        </p:spPr>
        <p:txBody>
          <a:bodyPr/>
          <a:lstStyle/>
          <a:p>
            <a:r>
              <a:rPr lang="hu-HU" dirty="0"/>
              <a:t>Az elkészült tananyagrészeket olyan kollégák is megnézték és véleményezték, aki még nem dolgoznak </a:t>
            </a:r>
            <a:r>
              <a:rPr lang="hu-HU" dirty="0" err="1"/>
              <a:t>Arduinoval</a:t>
            </a:r>
            <a:r>
              <a:rPr lang="hu-HU" dirty="0"/>
              <a:t>, nem is programoznak (de érdeklődnek).</a:t>
            </a:r>
          </a:p>
          <a:p>
            <a:r>
              <a:rPr lang="hu-HU" dirty="0"/>
              <a:t>Korrekciókat hajtottunk végre.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5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„Fizikai mérések” óra koncepciója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82614"/>
            <a:ext cx="7886700" cy="3503034"/>
          </a:xfrm>
        </p:spPr>
        <p:txBody>
          <a:bodyPr>
            <a:normAutofit fontScale="92500"/>
          </a:bodyPr>
          <a:lstStyle/>
          <a:p>
            <a:r>
              <a:rPr lang="hu-HU" dirty="0"/>
              <a:t>A tanulók által a mindennapokban is használt eszközök működése megérthető.</a:t>
            </a:r>
          </a:p>
          <a:p>
            <a:r>
              <a:rPr lang="hu-HU" dirty="0"/>
              <a:t>A mérőrendszerek megismerését elősegítik a saját fejlesztésű eszközök.</a:t>
            </a:r>
          </a:p>
          <a:p>
            <a:r>
              <a:rPr lang="hu-HU" dirty="0"/>
              <a:t>Az eszközök használata során a klasszikus fizika tananyag kicsit más megközelítésben kerülhet elő.</a:t>
            </a:r>
          </a:p>
          <a:p>
            <a:r>
              <a:rPr lang="hu-HU" dirty="0"/>
              <a:t>Az órák döntő többségén egyéni vagy páros munka zajlik: számítógépes vagy telefonos méréseket végeznek a diákok.</a:t>
            </a:r>
          </a:p>
          <a:p>
            <a:r>
              <a:rPr lang="hu-HU" dirty="0"/>
              <a:t>Jegyzőkönyveiket digitális formában töltik fel az iskola </a:t>
            </a:r>
            <a:r>
              <a:rPr lang="hu-HU" dirty="0" err="1"/>
              <a:t>moodle-felületére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58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Eszközök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812270"/>
            <a:ext cx="7886700" cy="1675035"/>
          </a:xfrm>
        </p:spPr>
        <p:txBody>
          <a:bodyPr>
            <a:normAutofit fontScale="92500"/>
          </a:bodyPr>
          <a:lstStyle/>
          <a:p>
            <a:r>
              <a:rPr lang="hu-HU" dirty="0"/>
              <a:t>Edaq530 készlet szenzorokkal (Ez adta az </a:t>
            </a:r>
            <a:r>
              <a:rPr lang="hu-HU" dirty="0" err="1"/>
              <a:t>Arduinoval</a:t>
            </a:r>
            <a:r>
              <a:rPr lang="hu-HU" dirty="0"/>
              <a:t> alkalmazható </a:t>
            </a:r>
            <a:r>
              <a:rPr lang="hu-HU" dirty="0" err="1"/>
              <a:t>Edaquino</a:t>
            </a:r>
            <a:r>
              <a:rPr lang="hu-HU" dirty="0"/>
              <a:t> alapját, ami a kutatócsoportunk legújabb eszközfejlesztése.)</a:t>
            </a:r>
          </a:p>
          <a:p>
            <a:r>
              <a:rPr lang="hu-HU" dirty="0"/>
              <a:t>Tanulói telefonok mérésre alkalmas applikációval (például </a:t>
            </a:r>
            <a:r>
              <a:rPr lang="hu-HU" dirty="0" err="1"/>
              <a:t>Phyphox</a:t>
            </a:r>
            <a:r>
              <a:rPr lang="hu-HU" dirty="0"/>
              <a:t>)</a:t>
            </a:r>
          </a:p>
          <a:p>
            <a:r>
              <a:rPr lang="hu-HU" dirty="0"/>
              <a:t>Videofelvételek és </a:t>
            </a:r>
            <a:r>
              <a:rPr lang="hu-HU" dirty="0" err="1"/>
              <a:t>Tracker</a:t>
            </a:r>
            <a:r>
              <a:rPr lang="hu-HU" dirty="0"/>
              <a:t> </a:t>
            </a:r>
            <a:r>
              <a:rPr lang="hu-HU" dirty="0" err="1"/>
              <a:t>videoelemző</a:t>
            </a:r>
            <a:r>
              <a:rPr lang="hu-HU" dirty="0"/>
              <a:t> program</a:t>
            </a:r>
          </a:p>
          <a:p>
            <a:endParaRPr lang="hu-HU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58888"/>
            <a:ext cx="138564" cy="2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013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615" y="3162929"/>
            <a:ext cx="2359439" cy="630634"/>
          </a:xfrm>
          <a:prstGeom prst="rect">
            <a:avLst/>
          </a:prstGeom>
        </p:spPr>
      </p:pic>
      <p:pic>
        <p:nvPicPr>
          <p:cNvPr id="1032" name="Picture 8" descr="Track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63" y="3089314"/>
            <a:ext cx="2653257" cy="7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785301"/>
            <a:ext cx="1850231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52821"/>
            <a:ext cx="7886700" cy="371615"/>
          </a:xfrm>
        </p:spPr>
        <p:txBody>
          <a:bodyPr>
            <a:normAutofit fontScale="90000"/>
          </a:bodyPr>
          <a:lstStyle/>
          <a:p>
            <a:r>
              <a:rPr lang="hu-HU" dirty="0"/>
              <a:t>A tananyag főbb elemei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/>
          </p:nvPr>
        </p:nvGraphicFramePr>
        <p:xfrm>
          <a:off x="732864" y="586001"/>
          <a:ext cx="7782486" cy="460660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9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1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114">
                <a:tc>
                  <a:txBody>
                    <a:bodyPr/>
                    <a:lstStyle/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Excel-ismereti alapok</a:t>
                      </a:r>
                    </a:p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Jegyzőkönyv készítése</a:t>
                      </a: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Gyorsulásszenzorok működési modellje, kalibrálása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Az Edaq530 megismerése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err="1">
                          <a:effectLst/>
                          <a:latin typeface="+mn-lt"/>
                        </a:rPr>
                        <a:t>Fotopletizmográf</a:t>
                      </a:r>
                      <a:r>
                        <a:rPr lang="hu-HU" sz="1700" dirty="0">
                          <a:effectLst/>
                          <a:latin typeface="+mn-lt"/>
                        </a:rPr>
                        <a:t>, pulzusmérés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Szabadesés vizsgálata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Szenzorok a hétköznapokban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36195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Gyorsulásszenzorok – rezgőmozgás (telefonnal is)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14">
                <a:tc>
                  <a:txBody>
                    <a:bodyPr/>
                    <a:lstStyle/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Mintavételezett mérés, mintavételi tétel sértése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Nyomásszenzorok működése és alkalmazásaik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582" marR="4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14">
                <a:tc>
                  <a:txBody>
                    <a:bodyPr/>
                    <a:lstStyle/>
                    <a:p>
                      <a:pPr marL="36195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Fotokapu működése (nehézségi gyorsulás mérése útsokszorozással) 1.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Mérés relatív nyomásszenzorral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582" marR="45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558">
                <a:tc>
                  <a:txBody>
                    <a:bodyPr/>
                    <a:lstStyle/>
                    <a:p>
                      <a:pPr marL="36195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Mérési hibák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Hall-szenzor működése és alkalmazásai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582" marR="45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114">
                <a:tc>
                  <a:txBody>
                    <a:bodyPr/>
                    <a:lstStyle/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Fotokapuk működése (energia-megmaradás vizsgálata fonálingával)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Analóg-digitális konverzió modellje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Digitális-analóg konverzió modellje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582" marR="45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114">
                <a:tc>
                  <a:txBody>
                    <a:bodyPr/>
                    <a:lstStyle/>
                    <a:p>
                      <a:pPr marL="3619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Fotokapu (fonálinga, es lengésidejének vizsgálata)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Videofilmek elemzése, </a:t>
                      </a:r>
                      <a:r>
                        <a:rPr lang="hu-HU" sz="1700" dirty="0" err="1">
                          <a:effectLst/>
                          <a:latin typeface="+mn-lt"/>
                        </a:rPr>
                        <a:t>tracker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582" marR="45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36195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Mérési gyakorlat termisztorral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</a:txBody>
                  <a:tcPr marL="49481" marR="494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>
                          <a:effectLst/>
                          <a:latin typeface="+mn-lt"/>
                        </a:rPr>
                        <a:t>Tanulói projektek bemutatása</a:t>
                      </a:r>
                      <a:endParaRPr lang="hu-HU" sz="1700" dirty="0">
                        <a:effectLst/>
                        <a:latin typeface="+mn-lt"/>
                        <a:ea typeface="DejaVu Sans" panose="020B060303080402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hu-HU" sz="1700" dirty="0">
                        <a:latin typeface="+mn-lt"/>
                      </a:endParaRPr>
                    </a:p>
                  </a:txBody>
                  <a:tcPr marL="4582" marR="458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89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Munkaformák, tanulói aktivitások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69222"/>
            <a:ext cx="7886700" cy="255395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/>
              <a:t>Egyéni vagy páros munka</a:t>
            </a:r>
          </a:p>
          <a:p>
            <a:pPr>
              <a:spcAft>
                <a:spcPts val="1800"/>
              </a:spcAft>
            </a:pPr>
            <a:r>
              <a:rPr lang="hu-HU" dirty="0"/>
              <a:t>A tanév elején irányított mérések, részletes jegyzőkönyv-sablonnal, később egyre önállóbb tanulói munkák, tanév végére saját tervezésű projektek bemutatása</a:t>
            </a:r>
          </a:p>
          <a:p>
            <a:pPr>
              <a:spcAft>
                <a:spcPts val="1800"/>
              </a:spcAft>
            </a:pPr>
            <a:r>
              <a:rPr lang="hu-HU" dirty="0"/>
              <a:t>Ismert jelenségek igazoló mérése és felfedeztető mérőkísérletek egyaránt szerepelnek</a:t>
            </a:r>
          </a:p>
        </p:txBody>
      </p:sp>
    </p:spTree>
    <p:extLst>
      <p:ext uri="{BB962C8B-B14F-4D97-AF65-F5344CB8AC3E}">
        <p14:creationId xmlns:p14="http://schemas.microsoft.com/office/powerpoint/2010/main" val="53344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183" t="10478" r="55513" b="8271"/>
          <a:stretch/>
        </p:blipFill>
        <p:spPr>
          <a:xfrm>
            <a:off x="0" y="126066"/>
            <a:ext cx="4225739" cy="44577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16894" t="18015" r="56132" b="8640"/>
          <a:stretch/>
        </p:blipFill>
        <p:spPr>
          <a:xfrm>
            <a:off x="4094630" y="559734"/>
            <a:ext cx="2632262" cy="40240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16583" t="14338" r="57786" b="21691"/>
          <a:stretch/>
        </p:blipFill>
        <p:spPr>
          <a:xfrm>
            <a:off x="6642847" y="1074084"/>
            <a:ext cx="2501153" cy="35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62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12. évfolyam Fizikai mérések órája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014069" y="1339918"/>
            <a:ext cx="7030335" cy="2225215"/>
          </a:xfrm>
        </p:spPr>
        <p:txBody>
          <a:bodyPr/>
          <a:lstStyle/>
          <a:p>
            <a:r>
              <a:rPr lang="hu-HU" dirty="0"/>
              <a:t>Az elektronika alapjai</a:t>
            </a:r>
          </a:p>
          <a:p>
            <a:r>
              <a:rPr lang="hu-HU" dirty="0"/>
              <a:t>Heti egy órás laborgyakorlat</a:t>
            </a:r>
          </a:p>
          <a:p>
            <a:r>
              <a:rPr lang="hu-HU" dirty="0"/>
              <a:t>10 órában áramkörépítés „hagyományos” fizikai kísérleti eszközökkel</a:t>
            </a:r>
          </a:p>
          <a:p>
            <a:r>
              <a:rPr lang="hu-HU" dirty="0"/>
              <a:t>20 órában </a:t>
            </a:r>
            <a:r>
              <a:rPr lang="hu-HU" dirty="0" err="1"/>
              <a:t>Arduino</a:t>
            </a:r>
            <a:r>
              <a:rPr lang="hu-HU" dirty="0"/>
              <a:t> használata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5DEAE-4411-4652-BD01-34D7BE9BAEA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tantárgy a fizika?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3599" y="761436"/>
            <a:ext cx="7705725" cy="2988000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/>
              <a:t>„</a:t>
            </a:r>
            <a:r>
              <a:rPr lang="hu-HU" b="1" i="1" u="sng" dirty="0"/>
              <a:t>Szerintem minden tárgynak megvan a maga sajátos "üzenete", aminek nem szabad elvesznie.</a:t>
            </a:r>
            <a:r>
              <a:rPr lang="hu-HU" dirty="0"/>
              <a:t> </a:t>
            </a:r>
            <a:r>
              <a:rPr lang="hu-HU" b="1" i="1" u="sng" dirty="0"/>
              <a:t>A fizikáé a szemléletében van</a:t>
            </a:r>
            <a:r>
              <a:rPr lang="hu-HU" dirty="0"/>
              <a:t>, abban a megközelítésben, ahogy a konkrét jelenségeket kezeli. Ennek alapja az, hogy a természet legalapvetőbb összefüggései kvantitatív módon tárgyalhatók: a jelenségekben érvényesülő törvények megfigyelések és kísérletek útján felismerhetők és a matematika nyelvén megfogalmazhatók. A fizika törvényei közvetlenül mérhető, vagy mérések alapján kiszámítható mennyiségek között matematikai összefüggéseket adnak meg.” </a:t>
            </a:r>
            <a:r>
              <a:rPr lang="hu-HU" sz="2000" dirty="0"/>
              <a:t>(</a:t>
            </a:r>
            <a:r>
              <a:rPr lang="hu-HU" sz="2000" b="1" dirty="0"/>
              <a:t>Richard P. </a:t>
            </a:r>
            <a:r>
              <a:rPr lang="hu-HU" sz="2000" b="1" dirty="0" err="1"/>
              <a:t>Feynman</a:t>
            </a:r>
            <a:r>
              <a:rPr lang="hu-HU" sz="2000" b="1" dirty="0"/>
              <a:t>: </a:t>
            </a:r>
            <a:r>
              <a:rPr lang="hu-HU" sz="2000" b="1" i="1" dirty="0"/>
              <a:t>A fizikai törvények jellege</a:t>
            </a:r>
            <a:r>
              <a:rPr lang="hu-HU" sz="2000" i="1" dirty="0"/>
              <a:t>,</a:t>
            </a:r>
            <a:r>
              <a:rPr lang="hu-HU" sz="2000" dirty="0"/>
              <a:t> Akkord Kiadó, Budapest, 2005.)</a:t>
            </a:r>
          </a:p>
        </p:txBody>
      </p:sp>
    </p:spTree>
    <p:extLst>
      <p:ext uri="{BB962C8B-B14F-4D97-AF65-F5344CB8AC3E}">
        <p14:creationId xmlns:p14="http://schemas.microsoft.com/office/powerpoint/2010/main" val="255753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1317561"/>
            <a:ext cx="7705725" cy="2011266"/>
          </a:xfrm>
        </p:spPr>
        <p:txBody>
          <a:bodyPr/>
          <a:lstStyle/>
          <a:p>
            <a:r>
              <a:rPr lang="hu-HU" dirty="0"/>
              <a:t>Támogatni, hogy a számítógép mint mérőeszköz minél szélesebb körben legyen elérhető a magyar közoktatásban.</a:t>
            </a:r>
          </a:p>
          <a:p>
            <a:r>
              <a:rPr lang="hu-HU" dirty="0"/>
              <a:t>Valódi gondolkodásfejlesztésre használni a modern eszközöket.</a:t>
            </a:r>
          </a:p>
          <a:p>
            <a:r>
              <a:rPr lang="hu-HU" dirty="0"/>
              <a:t>Segíteni a tanárokat abban, hogy megismerjék és használják ezeket az eszközöket.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4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4" y="303214"/>
            <a:ext cx="4596704" cy="426252"/>
          </a:xfrm>
        </p:spPr>
        <p:txBody>
          <a:bodyPr/>
          <a:lstStyle/>
          <a:p>
            <a:r>
              <a:rPr lang="hu-HU" dirty="0"/>
              <a:t>Iskolai együttműködések: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9006" y="733012"/>
            <a:ext cx="7705725" cy="2988000"/>
          </a:xfrm>
        </p:spPr>
        <p:txBody>
          <a:bodyPr/>
          <a:lstStyle/>
          <a:p>
            <a:r>
              <a:rPr lang="hu-HU" dirty="0"/>
              <a:t>Nem az iskolával, egy-egy pedagógussal tudtunk először működő munkakapcsolatot kialakítani.</a:t>
            </a:r>
          </a:p>
          <a:p>
            <a:r>
              <a:rPr lang="hu-HU" sz="1800" dirty="0"/>
              <a:t>Makói József Attila Gimnázium,</a:t>
            </a:r>
          </a:p>
          <a:p>
            <a:r>
              <a:rPr lang="hu-HU" sz="1800" dirty="0"/>
              <a:t>Szegedi Radnóti Miklós Kísérleti Gimnázium,</a:t>
            </a:r>
          </a:p>
          <a:p>
            <a:r>
              <a:rPr lang="hu-HU" sz="1800" dirty="0"/>
              <a:t>Szegedi Szakképzési Centrum Déri Miksa Szakgimnáziuma és Szakközépiskolája,</a:t>
            </a:r>
          </a:p>
          <a:p>
            <a:r>
              <a:rPr lang="hu-HU" sz="1800" dirty="0"/>
              <a:t>SZTE Gyakorló Gimnázium és Általános Iskola</a:t>
            </a:r>
          </a:p>
          <a:p>
            <a:r>
              <a:rPr lang="hu-HU" sz="1900" dirty="0"/>
              <a:t>Berzsenyi Dániel Evangélikus (Líceum) Gimnázium, Kollégium és Szakképző Iskola (Sopron)</a:t>
            </a:r>
          </a:p>
          <a:p>
            <a:r>
              <a:rPr lang="hu-HU" sz="1900" dirty="0"/>
              <a:t>Soproni Egyetem, Simonyi Károly Kar Fizikai és Elektrotechnikai Intézet</a:t>
            </a:r>
          </a:p>
          <a:p>
            <a:r>
              <a:rPr lang="hu-HU" sz="1900" dirty="0"/>
              <a:t>Németh László Gimnázium, Általános Iskola (Hódmezővásárhely)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8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437567"/>
          </a:xfrm>
        </p:spPr>
        <p:txBody>
          <a:bodyPr/>
          <a:lstStyle/>
          <a:p>
            <a:r>
              <a:rPr lang="hu-HU" sz="2200" dirty="0"/>
              <a:t>Oktatási gyakorlatok diákoknak, hallgatóknak, tanároknak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l="5471" t="6073"/>
          <a:stretch/>
        </p:blipFill>
        <p:spPr>
          <a:xfrm>
            <a:off x="1915610" y="740779"/>
            <a:ext cx="5312780" cy="385721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206547" y="4606072"/>
            <a:ext cx="5961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/>
              <a:t>http://www.inf.u-szeged.hu/miszak/tevekenysegunk/</a:t>
            </a:r>
          </a:p>
        </p:txBody>
      </p:sp>
    </p:spTree>
    <p:extLst>
      <p:ext uri="{BB962C8B-B14F-4D97-AF65-F5344CB8AC3E}">
        <p14:creationId xmlns:p14="http://schemas.microsoft.com/office/powerpoint/2010/main" val="347038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tervezett képzésünk tananyagai, részletei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087" y="1160066"/>
            <a:ext cx="7705725" cy="2988000"/>
          </a:xfrm>
        </p:spPr>
        <p:txBody>
          <a:bodyPr/>
          <a:lstStyle/>
          <a:p>
            <a:r>
              <a:rPr lang="hu-HU" dirty="0" err="1"/>
              <a:t>Blended</a:t>
            </a:r>
            <a:r>
              <a:rPr lang="hu-HU" dirty="0"/>
              <a:t> képzés</a:t>
            </a:r>
          </a:p>
          <a:p>
            <a:r>
              <a:rPr lang="hu-HU" dirty="0"/>
              <a:t>Az előzetes anyagok két fő fejezete:</a:t>
            </a:r>
          </a:p>
          <a:p>
            <a:pPr lvl="1"/>
            <a:r>
              <a:rPr lang="hu-HU" dirty="0"/>
              <a:t>a C-programozás alapjai</a:t>
            </a:r>
          </a:p>
          <a:p>
            <a:pPr lvl="1"/>
            <a:r>
              <a:rPr lang="hu-HU" dirty="0"/>
              <a:t>elektronikai alapismeretek</a:t>
            </a:r>
          </a:p>
          <a:p>
            <a:r>
              <a:rPr lang="hu-HU" dirty="0"/>
              <a:t>A személyes jelenlét laborgyakorlati órákkal telik.</a:t>
            </a:r>
          </a:p>
          <a:p>
            <a:r>
              <a:rPr lang="hu-HU" dirty="0"/>
              <a:t>Jó lenne megoldani, hogy a képzés végén hazavihető legyen a használt eszközkészlet!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0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Ami a laborfoglalkozások megkezdése előtt szükséges: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5653" y="1687487"/>
            <a:ext cx="3772694" cy="1656389"/>
          </a:xfrm>
        </p:spPr>
        <p:txBody>
          <a:bodyPr/>
          <a:lstStyle/>
          <a:p>
            <a:r>
              <a:rPr lang="hu-HU" sz="2800" dirty="0"/>
              <a:t>Programozási alapok</a:t>
            </a:r>
          </a:p>
          <a:p>
            <a:r>
              <a:rPr lang="hu-HU" sz="2800" dirty="0"/>
              <a:t>Elektronikai alapok</a:t>
            </a:r>
          </a:p>
          <a:p>
            <a:r>
              <a:rPr lang="hu-HU" sz="2800" dirty="0"/>
              <a:t>Az </a:t>
            </a:r>
            <a:r>
              <a:rPr lang="hu-HU" sz="2800" dirty="0" err="1"/>
              <a:t>Arduino</a:t>
            </a:r>
            <a:r>
              <a:rPr lang="hu-HU" sz="2800" dirty="0"/>
              <a:t> bemutatása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7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Programozási alapok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84213" y="917611"/>
            <a:ext cx="3899402" cy="1709842"/>
          </a:xfrm>
        </p:spPr>
        <p:txBody>
          <a:bodyPr/>
          <a:lstStyle/>
          <a:p>
            <a:r>
              <a:rPr lang="hu-HU" dirty="0"/>
              <a:t>Rövid szöveges tananyag</a:t>
            </a:r>
          </a:p>
          <a:p>
            <a:r>
              <a:rPr lang="hu-HU" dirty="0"/>
              <a:t>Szimulátoros programok</a:t>
            </a:r>
          </a:p>
          <a:p>
            <a:r>
              <a:rPr lang="hu-HU" dirty="0"/>
              <a:t>Programozási feladatok</a:t>
            </a:r>
          </a:p>
          <a:p>
            <a:r>
              <a:rPr lang="hu-HU" dirty="0" err="1"/>
              <a:t>Kvízkérdések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r="30174" b="9666"/>
          <a:stretch/>
        </p:blipFill>
        <p:spPr>
          <a:xfrm>
            <a:off x="4084672" y="1431524"/>
            <a:ext cx="4779827" cy="302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0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Elektronikai alapok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1008387"/>
            <a:ext cx="7705725" cy="2988000"/>
          </a:xfrm>
        </p:spPr>
        <p:txBody>
          <a:bodyPr/>
          <a:lstStyle/>
          <a:p>
            <a:pPr marL="0" indent="0">
              <a:buNone/>
            </a:pPr>
            <a:r>
              <a:rPr lang="hu-HU" u="sng" dirty="0"/>
              <a:t>Tematika:</a:t>
            </a:r>
            <a:r>
              <a:rPr lang="hu-HU" dirty="0"/>
              <a:t> Áram és feszültség, ohm törvény, egyszerű áramkörök, csomóponti törvény, huroktörvény. További passzív komponensek (kondenzátor, tekercs). Aktív komponensek (dióda, LED, tranzisztor). Logikai jelek, jelszintek.</a:t>
            </a:r>
          </a:p>
          <a:p>
            <a:pPr marL="0" indent="0">
              <a:buNone/>
            </a:pPr>
            <a:r>
              <a:rPr lang="hu-HU" u="sng" dirty="0"/>
              <a:t>Feladatok:</a:t>
            </a:r>
            <a:r>
              <a:rPr lang="hu-HU" dirty="0"/>
              <a:t> egyszerű számolások, kapcsolások értelmezése, kapcsolások rajzolása, </a:t>
            </a:r>
            <a:r>
              <a:rPr lang="hu-HU" dirty="0" err="1"/>
              <a:t>áramkörszimulátor</a:t>
            </a:r>
            <a:r>
              <a:rPr lang="hu-HU" dirty="0"/>
              <a:t> használata</a:t>
            </a:r>
          </a:p>
          <a:p>
            <a:pPr marL="0" indent="0">
              <a:buNone/>
            </a:pPr>
            <a:r>
              <a:rPr lang="hu-HU" u="sng" dirty="0"/>
              <a:t>Számonkérés</a:t>
            </a:r>
            <a:r>
              <a:rPr lang="hu-HU" dirty="0"/>
              <a:t>: teszt, számolásokkal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12811"/>
      </p:ext>
    </p:extLst>
  </p:cSld>
  <p:clrMapOvr>
    <a:masterClrMapping/>
  </p:clrMapOvr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401</TotalTime>
  <Words>715</Words>
  <Application>Microsoft Office PowerPoint</Application>
  <PresentationFormat>Diavetítés a képernyőre (16:9 oldalarány)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Constantia</vt:lpstr>
      <vt:lpstr>Franklin Gothic Book</vt:lpstr>
      <vt:lpstr>Wingdings</vt:lpstr>
      <vt:lpstr>MTÜ - előadás PowerPoint sablon 2017 - színhelyes</vt:lpstr>
      <vt:lpstr>Arduino, programozás, elektronika – egy út az ismeretek integrált felhasználásához</vt:lpstr>
      <vt:lpstr>Milyen tantárgy a fizika?</vt:lpstr>
      <vt:lpstr>Alapvető cél</vt:lpstr>
      <vt:lpstr>Iskolai együttműködések:</vt:lpstr>
      <vt:lpstr>Oktatási gyakorlatok diákoknak, hallgatóknak, tanároknak</vt:lpstr>
      <vt:lpstr>A tervezett képzésünk tananyagai, részletei</vt:lpstr>
      <vt:lpstr>Ami a laborfoglalkozások megkezdése előtt szükséges:</vt:lpstr>
      <vt:lpstr>Programozási alapok</vt:lpstr>
      <vt:lpstr>Elektronikai alapok</vt:lpstr>
      <vt:lpstr>Az Arduino bemutatása</vt:lpstr>
      <vt:lpstr>Videofilmek az önálló tanuláshoz</vt:lpstr>
      <vt:lpstr>Laborfoglalkozások a képzés második részében</vt:lpstr>
      <vt:lpstr>Tananyagok előtesztelése</vt:lpstr>
      <vt:lpstr>A „Fizikai mérések” óra koncepciója</vt:lpstr>
      <vt:lpstr>Eszközök</vt:lpstr>
      <vt:lpstr>A tananyag főbb elemei</vt:lpstr>
      <vt:lpstr>Munkaformák, tanulói aktivitások</vt:lpstr>
      <vt:lpstr>PowerPoint-bemutató</vt:lpstr>
      <vt:lpstr>A 12. évfolyam Fizikai mérések órája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Edina</cp:lastModifiedBy>
  <cp:revision>153</cp:revision>
  <dcterms:created xsi:type="dcterms:W3CDTF">2017-09-14T12:49:53Z</dcterms:created>
  <dcterms:modified xsi:type="dcterms:W3CDTF">2019-11-25T12:53:17Z</dcterms:modified>
</cp:coreProperties>
</file>