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3" r:id="rId3"/>
    <p:sldId id="258" r:id="rId4"/>
    <p:sldId id="257" r:id="rId5"/>
    <p:sldId id="259" r:id="rId6"/>
    <p:sldId id="260" r:id="rId7"/>
    <p:sldId id="264" r:id="rId8"/>
    <p:sldId id="266" r:id="rId9"/>
    <p:sldId id="267" r:id="rId10"/>
    <p:sldId id="263" r:id="rId11"/>
    <p:sldId id="272" r:id="rId12"/>
    <p:sldId id="265" r:id="rId13"/>
    <p:sldId id="269" r:id="rId14"/>
    <p:sldId id="270" r:id="rId15"/>
    <p:sldId id="268" r:id="rId16"/>
    <p:sldId id="261" r:id="rId17"/>
    <p:sldId id="271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84F79-C6A0-496C-AC98-23755449274F}" type="datetimeFigureOut">
              <a:rPr lang="hu-HU" smtClean="0"/>
              <a:pPr/>
              <a:t>2015.08.26.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7B335-2FC8-451D-ABA7-D68BC2E3BFA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7615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3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Ködlámpa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7B335-2FC8-451D-ABA7-D68BC2E3BFA2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2187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5. KÉP: A TEJSZÍNHAB MIKROSZKÓPOS KÉPE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7B335-2FC8-451D-ABA7-D68BC2E3BFA2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0994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Kolloid rendszerek öregedése: tejszínhab összeesése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7B335-2FC8-451D-ABA7-D68BC2E3BFA2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3946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7B335-2FC8-451D-ABA7-D68BC2E3BFA2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773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D1D0-8CBE-426B-8E5F-0B30CEF77694}" type="datetimeFigureOut">
              <a:rPr lang="hu-HU" smtClean="0"/>
              <a:pPr/>
              <a:t>2015.08.26.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1EA8-5769-407A-A638-68E3AFB0F49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D1D0-8CBE-426B-8E5F-0B30CEF77694}" type="datetimeFigureOut">
              <a:rPr lang="hu-HU" smtClean="0"/>
              <a:pPr/>
              <a:t>2015.08.26.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1EA8-5769-407A-A638-68E3AFB0F49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D1D0-8CBE-426B-8E5F-0B30CEF77694}" type="datetimeFigureOut">
              <a:rPr lang="hu-HU" smtClean="0"/>
              <a:pPr/>
              <a:t>2015.08.26.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1EA8-5769-407A-A638-68E3AFB0F49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57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85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15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10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81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8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D1D0-8CBE-426B-8E5F-0B30CEF77694}" type="datetimeFigureOut">
              <a:rPr lang="hu-HU" smtClean="0"/>
              <a:pPr/>
              <a:t>2015.08.26.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1EA8-5769-407A-A638-68E3AFB0F49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38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70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14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463599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37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82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25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D1D0-8CBE-426B-8E5F-0B30CEF77694}" type="datetimeFigureOut">
              <a:rPr lang="hu-HU" smtClean="0"/>
              <a:pPr/>
              <a:t>2015.08.26.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1EA8-5769-407A-A638-68E3AFB0F49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D1D0-8CBE-426B-8E5F-0B30CEF77694}" type="datetimeFigureOut">
              <a:rPr lang="hu-HU" smtClean="0"/>
              <a:pPr/>
              <a:t>2015.08.26.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1EA8-5769-407A-A638-68E3AFB0F49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D1D0-8CBE-426B-8E5F-0B30CEF77694}" type="datetimeFigureOut">
              <a:rPr lang="hu-HU" smtClean="0"/>
              <a:pPr/>
              <a:t>2015.08.26.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1EA8-5769-407A-A638-68E3AFB0F49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D1D0-8CBE-426B-8E5F-0B30CEF77694}" type="datetimeFigureOut">
              <a:rPr lang="hu-HU" smtClean="0"/>
              <a:pPr/>
              <a:t>2015.08.26.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1EA8-5769-407A-A638-68E3AFB0F49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D1D0-8CBE-426B-8E5F-0B30CEF77694}" type="datetimeFigureOut">
              <a:rPr lang="hu-HU" smtClean="0"/>
              <a:pPr/>
              <a:t>2015.08.26.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1EA8-5769-407A-A638-68E3AFB0F49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D1D0-8CBE-426B-8E5F-0B30CEF77694}" type="datetimeFigureOut">
              <a:rPr lang="hu-HU" smtClean="0"/>
              <a:pPr/>
              <a:t>2015.08.26.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1EA8-5769-407A-A638-68E3AFB0F49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D1D0-8CBE-426B-8E5F-0B30CEF77694}" type="datetimeFigureOut">
              <a:rPr lang="hu-HU" smtClean="0"/>
              <a:pPr/>
              <a:t>2015.08.26.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1EA8-5769-407A-A638-68E3AFB0F49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8D1D0-8CBE-426B-8E5F-0B30CEF77694}" type="datetimeFigureOut">
              <a:rPr lang="hu-HU" smtClean="0"/>
              <a:pPr/>
              <a:t>2015.08.26.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51EA8-5769-407A-A638-68E3AFB0F49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2015.08.26.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7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hu/url?sa=i&amp;rct=j&amp;q=&amp;esrc=s&amp;source=images&amp;cd=&amp;cad=rja&amp;uact=8&amp;ved=0CAcQjRw&amp;url=http://livedesignonline.com/blog/scharff-weisberg-supports-ld-marc-janowitz-my-morning-jacket-sold-out-radio-city-concert-and-fa&amp;ei=Ns_ZVOmTBcr0UNadgegH&amp;psig=AFQjCNFFzPsXAAAvFHMSYX9BbqGcScj-6A&amp;ust=142364687384356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1494873"/>
            <a:ext cx="6912768" cy="1440160"/>
          </a:xfrm>
        </p:spPr>
        <p:txBody>
          <a:bodyPr/>
          <a:lstStyle/>
          <a:p>
            <a:pPr algn="ctr"/>
            <a:r>
              <a:rPr lang="hu-HU" sz="3600" dirty="0" smtClean="0"/>
              <a:t>Levegőt!</a:t>
            </a:r>
            <a:br>
              <a:rPr lang="hu-HU" sz="36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endParaRPr lang="hu-HU" sz="1600" dirty="0"/>
          </a:p>
        </p:txBody>
      </p:sp>
      <p:sp>
        <p:nvSpPr>
          <p:cNvPr id="4" name="Téglalap 3"/>
          <p:cNvSpPr/>
          <p:nvPr/>
        </p:nvSpPr>
        <p:spPr>
          <a:xfrm>
            <a:off x="2987824" y="3695305"/>
            <a:ext cx="2962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Balázs </a:t>
            </a:r>
            <a:r>
              <a:rPr lang="hu-H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Katalin</a:t>
            </a:r>
            <a:endParaRPr lang="hu-HU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866460" y="2564904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Környezeti kémia</a:t>
            </a:r>
            <a:endParaRPr lang="hu-H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89222"/>
            <a:ext cx="695004" cy="56352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176907"/>
            <a:ext cx="4773582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04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Tartalom helye 3" descr="Tyndal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132013" cy="3357563"/>
          </a:xfrm>
        </p:spPr>
      </p:pic>
      <p:pic>
        <p:nvPicPr>
          <p:cNvPr id="12292" name="Kép 6" descr="imagesCKED6WI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" r="6123" b="3571"/>
          <a:stretch>
            <a:fillRect/>
          </a:stretch>
        </p:blipFill>
        <p:spPr bwMode="auto">
          <a:xfrm>
            <a:off x="2536825" y="93663"/>
            <a:ext cx="5535613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Kép 7" descr="imagesXU6FPI7A.jpg"/>
          <p:cNvPicPr>
            <a:picLocks noChangeAspect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" t="1540" r="9792" b="7771"/>
          <a:stretch>
            <a:fillRect/>
          </a:stretch>
        </p:blipFill>
        <p:spPr bwMode="auto">
          <a:xfrm>
            <a:off x="2533650" y="3835400"/>
            <a:ext cx="5538788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Szövegdoboz 5"/>
          <p:cNvSpPr txBox="1">
            <a:spLocks noChangeArrowheads="1"/>
          </p:cNvSpPr>
          <p:nvPr/>
        </p:nvSpPr>
        <p:spPr bwMode="auto">
          <a:xfrm>
            <a:off x="3929063" y="3824288"/>
            <a:ext cx="1571625" cy="646112"/>
          </a:xfrm>
          <a:prstGeom prst="rect">
            <a:avLst/>
          </a:prstGeom>
          <a:solidFill>
            <a:srgbClr val="FFFF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hu-HU"/>
              <a:t>A fény útja nem látható</a:t>
            </a:r>
          </a:p>
        </p:txBody>
      </p:sp>
      <p:sp>
        <p:nvSpPr>
          <p:cNvPr id="12295" name="Szövegdoboz 8"/>
          <p:cNvSpPr txBox="1">
            <a:spLocks noChangeArrowheads="1"/>
          </p:cNvSpPr>
          <p:nvPr/>
        </p:nvSpPr>
        <p:spPr bwMode="auto">
          <a:xfrm>
            <a:off x="6286500" y="3786188"/>
            <a:ext cx="1571625" cy="646112"/>
          </a:xfrm>
          <a:prstGeom prst="rect">
            <a:avLst/>
          </a:prstGeom>
          <a:solidFill>
            <a:srgbClr val="FFFF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hu-HU"/>
              <a:t>A fény útja látható</a:t>
            </a:r>
          </a:p>
        </p:txBody>
      </p:sp>
      <p:sp>
        <p:nvSpPr>
          <p:cNvPr id="12296" name="Szövegdoboz 9"/>
          <p:cNvSpPr txBox="1">
            <a:spLocks noChangeArrowheads="1"/>
          </p:cNvSpPr>
          <p:nvPr/>
        </p:nvSpPr>
        <p:spPr bwMode="auto">
          <a:xfrm>
            <a:off x="2560638" y="4165600"/>
            <a:ext cx="1204912" cy="646113"/>
          </a:xfrm>
          <a:prstGeom prst="rect">
            <a:avLst/>
          </a:prstGeom>
          <a:solidFill>
            <a:srgbClr val="FFFF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hu-HU" altLang="hu-HU"/>
          </a:p>
          <a:p>
            <a:pPr algn="ctr"/>
            <a:r>
              <a:rPr lang="hu-HU" altLang="hu-HU"/>
              <a:t>Fényforrás</a:t>
            </a:r>
          </a:p>
        </p:txBody>
      </p:sp>
      <p:sp>
        <p:nvSpPr>
          <p:cNvPr id="12297" name="Szövegdoboz 10"/>
          <p:cNvSpPr txBox="1">
            <a:spLocks noChangeArrowheads="1"/>
          </p:cNvSpPr>
          <p:nvPr/>
        </p:nvSpPr>
        <p:spPr bwMode="auto">
          <a:xfrm>
            <a:off x="3978275" y="5813425"/>
            <a:ext cx="1571625" cy="646113"/>
          </a:xfrm>
          <a:prstGeom prst="rect">
            <a:avLst/>
          </a:prstGeom>
          <a:solidFill>
            <a:srgbClr val="FFFF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hu-HU"/>
              <a:t>Valódi oldat</a:t>
            </a:r>
          </a:p>
          <a:p>
            <a:pPr algn="ctr"/>
            <a:endParaRPr lang="hu-HU" altLang="hu-HU"/>
          </a:p>
        </p:txBody>
      </p:sp>
      <p:sp>
        <p:nvSpPr>
          <p:cNvPr id="12298" name="Szövegdoboz 11"/>
          <p:cNvSpPr txBox="1">
            <a:spLocks noChangeArrowheads="1"/>
          </p:cNvSpPr>
          <p:nvPr/>
        </p:nvSpPr>
        <p:spPr bwMode="auto">
          <a:xfrm>
            <a:off x="6221413" y="5786438"/>
            <a:ext cx="1571625" cy="646112"/>
          </a:xfrm>
          <a:prstGeom prst="rect">
            <a:avLst/>
          </a:prstGeom>
          <a:solidFill>
            <a:srgbClr val="FFFF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altLang="hu-HU"/>
              <a:t>Kolloid oldat</a:t>
            </a:r>
          </a:p>
          <a:p>
            <a:pPr algn="ctr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042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Tanulói kiselőadások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Egyéni munka</a:t>
            </a:r>
          </a:p>
          <a:p>
            <a:r>
              <a:rPr lang="hu-HU" dirty="0" smtClean="0"/>
              <a:t>London-típusú szmog</a:t>
            </a:r>
          </a:p>
          <a:p>
            <a:r>
              <a:rPr lang="hu-HU" dirty="0" smtClean="0"/>
              <a:t>Los Angeles-típusú szmog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0" y="0"/>
          <a:ext cx="9144000" cy="6783466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597377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Garamond"/>
                          <a:ea typeface="Times New Roman"/>
                          <a:cs typeface="Times New Roman"/>
                        </a:rPr>
                        <a:t>London-típusú szmog</a:t>
                      </a:r>
                      <a:endParaRPr lang="hu-H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Az összehasonlítás szempontjai</a:t>
                      </a:r>
                      <a:endParaRPr lang="hu-H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Garamond"/>
                          <a:ea typeface="Times New Roman"/>
                          <a:cs typeface="Times New Roman"/>
                        </a:rPr>
                        <a:t>Los Angeles-típusú szmog</a:t>
                      </a:r>
                      <a:endParaRPr lang="hu-H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1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Milyen időjárásviszonyok szükségesek a kialakuláshoz?</a:t>
                      </a:r>
                      <a:endParaRPr lang="hu-H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1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344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1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Elsősorban milyen hónapokban alakul ki?</a:t>
                      </a:r>
                      <a:endParaRPr lang="hu-H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71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Milyen szennyezőanyagok jelenléte jellemző kialakulásakor?</a:t>
                      </a:r>
                      <a:endParaRPr lang="hu-H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15">
                <a:tc rowSpan="2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7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98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Milyen </a:t>
                      </a:r>
                      <a:r>
                        <a:rPr lang="hu-HU" sz="2000" b="0" dirty="0" err="1">
                          <a:solidFill>
                            <a:schemeClr val="tx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redoxitulajdonság</a:t>
                      </a:r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 jellemző a szennyezőanyagokra?</a:t>
                      </a:r>
                      <a:endParaRPr lang="hu-H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06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Milyen egyéb környezetszennyezést okozhat?</a:t>
                      </a:r>
                      <a:endParaRPr lang="hu-H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81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Milyen egészségügyi következményei lehetnek?</a:t>
                      </a:r>
                      <a:endParaRPr lang="hu-H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17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0161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1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endParaRPr lang="hu-H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18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1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1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endParaRPr lang="hu-H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3428992" y="5643578"/>
            <a:ext cx="2591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00B0F0"/>
                </a:solidFill>
              </a:rPr>
              <a:t>Mikor fordult elő először </a:t>
            </a:r>
            <a:endParaRPr lang="hu-HU" b="1" dirty="0" smtClean="0">
              <a:solidFill>
                <a:srgbClr val="00B0F0"/>
              </a:solidFill>
            </a:endParaRPr>
          </a:p>
          <a:p>
            <a:r>
              <a:rPr lang="hu-HU" b="1" dirty="0" smtClean="0">
                <a:solidFill>
                  <a:srgbClr val="00B0F0"/>
                </a:solidFill>
              </a:rPr>
              <a:t>hazánkban</a:t>
            </a:r>
            <a:r>
              <a:rPr lang="hu-HU" b="1" dirty="0">
                <a:solidFill>
                  <a:srgbClr val="00B0F0"/>
                </a:solidFill>
              </a:rPr>
              <a:t>?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3428992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solidFill>
                  <a:srgbClr val="00B0F0"/>
                </a:solidFill>
              </a:rPr>
              <a:t>Mi okozta az első ilyen </a:t>
            </a:r>
            <a:endParaRPr lang="hu-HU" b="1" dirty="0" smtClean="0">
              <a:solidFill>
                <a:srgbClr val="00B0F0"/>
              </a:solidFill>
            </a:endParaRPr>
          </a:p>
          <a:p>
            <a:r>
              <a:rPr lang="hu-HU" b="1" dirty="0" smtClean="0">
                <a:solidFill>
                  <a:srgbClr val="00B0F0"/>
                </a:solidFill>
              </a:rPr>
              <a:t>jellegű </a:t>
            </a:r>
            <a:r>
              <a:rPr lang="hu-HU" b="1" dirty="0">
                <a:solidFill>
                  <a:srgbClr val="00B0F0"/>
                </a:solidFill>
              </a:rPr>
              <a:t>szmog kialakulását?</a:t>
            </a:r>
            <a:endParaRPr lang="hu-H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táblázatkészítés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Kooperatív csoportmunka</a:t>
            </a:r>
          </a:p>
          <a:p>
            <a:r>
              <a:rPr lang="hu-HU" dirty="0" smtClean="0"/>
              <a:t>Videofilmek megnézése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0" y="0"/>
          <a:ext cx="9144000" cy="6783466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597377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Garamond"/>
                          <a:ea typeface="Times New Roman"/>
                          <a:cs typeface="Times New Roman"/>
                        </a:rPr>
                        <a:t>London-típusú szmog</a:t>
                      </a:r>
                      <a:endParaRPr lang="hu-H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Az összehasonlítás szempontjai</a:t>
                      </a:r>
                      <a:endParaRPr lang="hu-H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Garamond"/>
                          <a:ea typeface="Times New Roman"/>
                          <a:cs typeface="Times New Roman"/>
                        </a:rPr>
                        <a:t>Los Angeles-típusú szmog</a:t>
                      </a:r>
                      <a:endParaRPr lang="hu-H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1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Milyen időjárásviszonyok szükségesek a kialakuláshoz?</a:t>
                      </a:r>
                      <a:endParaRPr lang="hu-H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1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344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1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Elsősorban milyen hónapokban alakul ki?</a:t>
                      </a:r>
                      <a:endParaRPr lang="hu-H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71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Milyen szennyezőanyagok jelenléte jellemző kialakulásakor?</a:t>
                      </a:r>
                      <a:endParaRPr lang="hu-H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15">
                <a:tc rowSpan="2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7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98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Milyen </a:t>
                      </a:r>
                      <a:r>
                        <a:rPr lang="hu-HU" sz="2000" b="0" dirty="0" err="1">
                          <a:solidFill>
                            <a:schemeClr val="tx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redoxitulajdonság</a:t>
                      </a:r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 jellemző a szennyezőanyagokra?</a:t>
                      </a:r>
                      <a:endParaRPr lang="hu-H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06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Milyen egyéb környezetszennyezést okozhat?</a:t>
                      </a:r>
                      <a:endParaRPr lang="hu-H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81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Milyen egészségügyi következményei lehetnek?</a:t>
                      </a:r>
                      <a:endParaRPr lang="hu-HU" sz="20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17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0161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1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endParaRPr lang="hu-H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18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1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1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endParaRPr lang="hu-H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8" marR="6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85720" y="571480"/>
            <a:ext cx="1082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szélcsend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215074" y="571480"/>
            <a:ext cx="1082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szélcsend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69367" y="857232"/>
            <a:ext cx="2131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hűvös levegő </a:t>
            </a:r>
            <a:r>
              <a:rPr lang="hu-HU" sz="1400" dirty="0" smtClean="0">
                <a:solidFill>
                  <a:srgbClr val="C00000"/>
                </a:solidFill>
                <a:latin typeface="Garamond" pitchFamily="18" charset="0"/>
              </a:rPr>
              <a:t>(-3</a:t>
            </a:r>
            <a:r>
              <a:rPr lang="hu-HU" sz="1400" dirty="0" smtClean="0">
                <a:solidFill>
                  <a:srgbClr val="C00000"/>
                </a:solidFill>
                <a:latin typeface="Garamond" pitchFamily="18" charset="0"/>
                <a:sym typeface="Symbol"/>
              </a:rPr>
              <a:t></a:t>
            </a:r>
            <a:r>
              <a:rPr lang="hu-HU" sz="1400" dirty="0" smtClean="0">
                <a:solidFill>
                  <a:srgbClr val="C00000"/>
                </a:solidFill>
                <a:latin typeface="Garamond" pitchFamily="18" charset="0"/>
              </a:rPr>
              <a:t>2 </a:t>
            </a:r>
            <a:r>
              <a:rPr lang="hu-HU" sz="1400" baseline="30000" dirty="0" err="1">
                <a:solidFill>
                  <a:srgbClr val="C00000"/>
                </a:solidFill>
                <a:latin typeface="Garamond" pitchFamily="18" charset="0"/>
              </a:rPr>
              <a:t>o</a:t>
            </a:r>
            <a:r>
              <a:rPr lang="hu-HU" sz="1400" dirty="0" err="1">
                <a:solidFill>
                  <a:srgbClr val="C00000"/>
                </a:solidFill>
                <a:latin typeface="Garamond" pitchFamily="18" charset="0"/>
              </a:rPr>
              <a:t>C</a:t>
            </a:r>
            <a:r>
              <a:rPr lang="hu-HU" sz="1400" dirty="0">
                <a:solidFill>
                  <a:srgbClr val="C00000"/>
                </a:solidFill>
                <a:latin typeface="Garamond" pitchFamily="18" charset="0"/>
              </a:rPr>
              <a:t>)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00728" y="802147"/>
            <a:ext cx="34290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száraz meleg </a:t>
            </a: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(24-32 </a:t>
            </a:r>
            <a:r>
              <a:rPr kumimoji="0" lang="hu-HU" sz="1200" b="0" i="0" u="none" strike="noStrike" cap="none" normalizeH="0" baseline="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hu-HU" sz="1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hu-HU" sz="12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páratartalom&lt;70%</a:t>
            </a: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85720" y="1214422"/>
            <a:ext cx="1855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párás levegő </a:t>
            </a:r>
            <a:r>
              <a:rPr lang="hu-HU" sz="1400" dirty="0">
                <a:solidFill>
                  <a:srgbClr val="C00000"/>
                </a:solidFill>
                <a:latin typeface="Garamond" pitchFamily="18" charset="0"/>
              </a:rPr>
              <a:t>(85%)</a:t>
            </a:r>
          </a:p>
        </p:txBody>
      </p:sp>
      <p:sp>
        <p:nvSpPr>
          <p:cNvPr id="10" name="Téglalap 9"/>
          <p:cNvSpPr/>
          <p:nvPr/>
        </p:nvSpPr>
        <p:spPr>
          <a:xfrm>
            <a:off x="6215074" y="1214422"/>
            <a:ext cx="186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erős </a:t>
            </a:r>
            <a:r>
              <a:rPr lang="hu-HU" b="1" dirty="0" smtClean="0">
                <a:solidFill>
                  <a:srgbClr val="C00000"/>
                </a:solidFill>
              </a:rPr>
              <a:t>UV-sugárzás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285720" y="1714488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december – január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6215074" y="1785926"/>
            <a:ext cx="2467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augusztus – szeptember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85720" y="2285992"/>
            <a:ext cx="1675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kén-dioxid, SO</a:t>
            </a:r>
            <a:r>
              <a:rPr lang="hu-HU" b="1" baseline="-25000" dirty="0" smtClean="0">
                <a:solidFill>
                  <a:srgbClr val="C00000"/>
                </a:solidFill>
              </a:rPr>
              <a:t>2</a:t>
            </a:r>
            <a:endParaRPr lang="hu-HU" baseline="-25000" dirty="0">
              <a:solidFill>
                <a:srgbClr val="C00000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6215074" y="2285992"/>
            <a:ext cx="986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ózon, O</a:t>
            </a:r>
            <a:r>
              <a:rPr lang="hu-HU" b="1" baseline="-25000" dirty="0" smtClean="0">
                <a:solidFill>
                  <a:srgbClr val="C00000"/>
                </a:solidFill>
              </a:rPr>
              <a:t>3</a:t>
            </a:r>
            <a:endParaRPr lang="hu-HU" baseline="-25000" dirty="0">
              <a:solidFill>
                <a:srgbClr val="C00000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285720" y="2714620"/>
            <a:ext cx="1036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k</a:t>
            </a:r>
            <a:r>
              <a:rPr lang="hu-HU" b="1" dirty="0" smtClean="0">
                <a:solidFill>
                  <a:srgbClr val="C00000"/>
                </a:solidFill>
              </a:rPr>
              <a:t>orom, C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6215074" y="2571744"/>
            <a:ext cx="2224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nitrogén-oxidok, </a:t>
            </a:r>
            <a:r>
              <a:rPr lang="hu-HU" b="1" dirty="0" err="1" smtClean="0">
                <a:solidFill>
                  <a:srgbClr val="C00000"/>
                </a:solidFill>
              </a:rPr>
              <a:t>NO</a:t>
            </a:r>
            <a:r>
              <a:rPr lang="hu-HU" b="1" baseline="-25000" dirty="0" err="1" smtClean="0">
                <a:solidFill>
                  <a:srgbClr val="C00000"/>
                </a:solidFill>
              </a:rPr>
              <a:t>x</a:t>
            </a:r>
            <a:endParaRPr lang="hu-HU" baseline="-25000" dirty="0">
              <a:solidFill>
                <a:srgbClr val="C00000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6215074" y="2857496"/>
            <a:ext cx="1676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szénhidrogének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85720" y="3286124"/>
            <a:ext cx="17491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redukálószerek</a:t>
            </a: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(reduktív hatás)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215074" y="3286124"/>
            <a:ext cx="17140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oxidálószerek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(oxidatív hatás)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22" name="Téglalap 21"/>
          <p:cNvSpPr/>
          <p:nvPr/>
        </p:nvSpPr>
        <p:spPr>
          <a:xfrm>
            <a:off x="285720" y="4214818"/>
            <a:ext cx="2343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savas esők </a:t>
            </a:r>
            <a:endParaRPr lang="hu-HU" b="1" dirty="0" smtClean="0">
              <a:solidFill>
                <a:srgbClr val="C00000"/>
              </a:solidFill>
            </a:endParaRPr>
          </a:p>
          <a:p>
            <a:r>
              <a:rPr lang="hu-HU" b="1" dirty="0" smtClean="0">
                <a:solidFill>
                  <a:srgbClr val="C00000"/>
                </a:solidFill>
              </a:rPr>
              <a:t>(</a:t>
            </a:r>
            <a:r>
              <a:rPr lang="hu-HU" b="1" dirty="0">
                <a:solidFill>
                  <a:srgbClr val="C00000"/>
                </a:solidFill>
              </a:rPr>
              <a:t>kénsavas esőcseppek)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6215074" y="4214818"/>
            <a:ext cx="2788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savas ülepedés </a:t>
            </a:r>
            <a:endParaRPr lang="hu-HU" b="1" dirty="0" smtClean="0">
              <a:solidFill>
                <a:srgbClr val="C00000"/>
              </a:solidFill>
            </a:endParaRPr>
          </a:p>
          <a:p>
            <a:r>
              <a:rPr lang="hu-HU" b="1" dirty="0" smtClean="0">
                <a:solidFill>
                  <a:srgbClr val="C00000"/>
                </a:solidFill>
              </a:rPr>
              <a:t>(</a:t>
            </a:r>
            <a:r>
              <a:rPr lang="hu-HU" b="1" dirty="0">
                <a:solidFill>
                  <a:srgbClr val="C00000"/>
                </a:solidFill>
              </a:rPr>
              <a:t>salétromsavas szennyezés)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285720" y="5000636"/>
            <a:ext cx="861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asztma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285720" y="5286388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 smtClean="0">
                <a:solidFill>
                  <a:srgbClr val="C00000"/>
                </a:solidFill>
              </a:rPr>
              <a:t>tüdőödéma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6215074" y="5143512"/>
            <a:ext cx="2233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nyálkahártya-irritáció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285720" y="5643578"/>
            <a:ext cx="1382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1989. </a:t>
            </a:r>
            <a:r>
              <a:rPr lang="hu-HU" b="1" dirty="0" smtClean="0">
                <a:solidFill>
                  <a:srgbClr val="C00000"/>
                </a:solidFill>
              </a:rPr>
              <a:t>január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3428992" y="5643578"/>
            <a:ext cx="2591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00B0F0"/>
                </a:solidFill>
              </a:rPr>
              <a:t>Mikor fordult elő először </a:t>
            </a:r>
            <a:endParaRPr lang="hu-HU" b="1" dirty="0" smtClean="0">
              <a:solidFill>
                <a:srgbClr val="00B0F0"/>
              </a:solidFill>
            </a:endParaRPr>
          </a:p>
          <a:p>
            <a:r>
              <a:rPr lang="hu-HU" b="1" dirty="0" smtClean="0">
                <a:solidFill>
                  <a:srgbClr val="00B0F0"/>
                </a:solidFill>
              </a:rPr>
              <a:t>hazánkban</a:t>
            </a:r>
            <a:r>
              <a:rPr lang="hu-HU" b="1" dirty="0">
                <a:solidFill>
                  <a:srgbClr val="00B0F0"/>
                </a:solidFill>
              </a:rPr>
              <a:t>?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5786446" y="5643578"/>
            <a:ext cx="1175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hu-HU" b="1" dirty="0">
                <a:solidFill>
                  <a:srgbClr val="C00000"/>
                </a:solidFill>
              </a:rPr>
              <a:t>1985.</a:t>
            </a:r>
            <a:endParaRPr lang="hu-HU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3428992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solidFill>
                  <a:srgbClr val="00B0F0"/>
                </a:solidFill>
              </a:rPr>
              <a:t>Mi okozta az első ilyen </a:t>
            </a:r>
            <a:endParaRPr lang="hu-HU" b="1" dirty="0" smtClean="0">
              <a:solidFill>
                <a:srgbClr val="00B0F0"/>
              </a:solidFill>
            </a:endParaRPr>
          </a:p>
          <a:p>
            <a:r>
              <a:rPr lang="hu-HU" b="1" dirty="0" smtClean="0">
                <a:solidFill>
                  <a:srgbClr val="00B0F0"/>
                </a:solidFill>
              </a:rPr>
              <a:t>jellegű </a:t>
            </a:r>
            <a:r>
              <a:rPr lang="hu-HU" b="1" dirty="0">
                <a:solidFill>
                  <a:srgbClr val="00B0F0"/>
                </a:solidFill>
              </a:rPr>
              <a:t>szmog kialakulását?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0" y="6211669"/>
            <a:ext cx="3071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Az elégetett </a:t>
            </a:r>
            <a:r>
              <a:rPr lang="hu-HU" b="1" dirty="0">
                <a:solidFill>
                  <a:srgbClr val="C00000"/>
                </a:solidFill>
              </a:rPr>
              <a:t>nagy mennyiségű </a:t>
            </a:r>
            <a:endParaRPr lang="hu-HU" b="1" dirty="0" smtClean="0">
              <a:solidFill>
                <a:srgbClr val="C00000"/>
              </a:solidFill>
            </a:endParaRPr>
          </a:p>
          <a:p>
            <a:r>
              <a:rPr lang="hu-HU" b="1" dirty="0" smtClean="0">
                <a:solidFill>
                  <a:srgbClr val="C00000"/>
                </a:solidFill>
              </a:rPr>
              <a:t>fosszilis tüzelőanyag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6215074" y="6211669"/>
            <a:ext cx="2058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A </a:t>
            </a:r>
            <a:r>
              <a:rPr lang="hu-HU" b="1" dirty="0">
                <a:solidFill>
                  <a:srgbClr val="C00000"/>
                </a:solidFill>
              </a:rPr>
              <a:t>hatalmas méretű </a:t>
            </a:r>
            <a:endParaRPr lang="hu-HU" b="1" dirty="0" smtClean="0">
              <a:solidFill>
                <a:srgbClr val="C00000"/>
              </a:solidFill>
            </a:endParaRPr>
          </a:p>
          <a:p>
            <a:r>
              <a:rPr lang="hu-HU" b="1" dirty="0" smtClean="0">
                <a:solidFill>
                  <a:srgbClr val="C00000"/>
                </a:solidFill>
              </a:rPr>
              <a:t>autóforgalom</a:t>
            </a:r>
            <a:endParaRPr lang="hu-H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zövegdoboz 21"/>
          <p:cNvSpPr txBox="1"/>
          <p:nvPr/>
        </p:nvSpPr>
        <p:spPr>
          <a:xfrm>
            <a:off x="1971137" y="464344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DISZPERGÁLT ANYAG FOLYADÉK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1971137" y="3857628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DISZPERGÁLT ANYAG SZILÁRD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4149" y="274638"/>
            <a:ext cx="8229600" cy="1143000"/>
          </a:xfrm>
        </p:spPr>
        <p:txBody>
          <a:bodyPr>
            <a:normAutofit/>
          </a:bodyPr>
          <a:lstStyle/>
          <a:p>
            <a:r>
              <a:rPr lang="hu-HU" sz="6000" b="1" dirty="0">
                <a:solidFill>
                  <a:srgbClr val="00B0F0"/>
                </a:solidFill>
              </a:rPr>
              <a:t>Ö</a:t>
            </a:r>
            <a:r>
              <a:rPr lang="hu-HU" sz="6000" b="1" dirty="0" smtClean="0">
                <a:solidFill>
                  <a:srgbClr val="00B0F0"/>
                </a:solidFill>
              </a:rPr>
              <a:t>sszegzés</a:t>
            </a:r>
            <a:endParaRPr lang="hu-HU" sz="6000" b="1" dirty="0">
              <a:solidFill>
                <a:srgbClr val="00B0F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467247" y="164305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GÁZFÁZISÚ KOLLOIDOK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756955" y="414338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B0F0"/>
                </a:solidFill>
              </a:rPr>
              <a:t>FÜST</a:t>
            </a:r>
            <a:endParaRPr lang="hu-HU" b="1" dirty="0">
              <a:solidFill>
                <a:srgbClr val="00B0F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971269" y="492919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B0F0"/>
                </a:solidFill>
              </a:rPr>
              <a:t>KÖD</a:t>
            </a:r>
            <a:endParaRPr lang="hu-HU" b="1" dirty="0">
              <a:solidFill>
                <a:srgbClr val="00B0F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328954" y="4132708"/>
            <a:ext cx="181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B0F0"/>
                </a:solidFill>
              </a:rPr>
              <a:t>SZILÁRD HAB</a:t>
            </a:r>
            <a:endParaRPr lang="hu-HU" b="1" dirty="0">
              <a:solidFill>
                <a:srgbClr val="00B0F0"/>
              </a:solidFill>
            </a:endParaRPr>
          </a:p>
        </p:txBody>
      </p:sp>
      <p:cxnSp>
        <p:nvCxnSpPr>
          <p:cNvPr id="9" name="Egyenes összekötő nyíllal 8"/>
          <p:cNvCxnSpPr/>
          <p:nvPr/>
        </p:nvCxnSpPr>
        <p:spPr>
          <a:xfrm rot="10800000" flipV="1">
            <a:off x="2538685" y="2000240"/>
            <a:ext cx="1428760" cy="6429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5110453" y="2000240"/>
            <a:ext cx="1428760" cy="7143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613815" y="307181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 KÖZEG </a:t>
            </a:r>
          </a:p>
          <a:p>
            <a:pPr algn="ctr"/>
            <a:r>
              <a:rPr lang="hu-HU" dirty="0" smtClean="0"/>
              <a:t>GÁZ-HALMAZÁLLAPOTÚ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757219" y="307181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 DISZPERGÁLT ANYAG GÁZ-HALMAZÁLLAPOTÚ</a:t>
            </a:r>
            <a:endParaRPr lang="hu-HU" dirty="0"/>
          </a:p>
        </p:txBody>
      </p:sp>
      <p:cxnSp>
        <p:nvCxnSpPr>
          <p:cNvPr id="15" name="Egyenes összekötő nyíllal 14"/>
          <p:cNvCxnSpPr/>
          <p:nvPr/>
        </p:nvCxnSpPr>
        <p:spPr>
          <a:xfrm>
            <a:off x="900361" y="3999710"/>
            <a:ext cx="85725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900361" y="4785528"/>
            <a:ext cx="85725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 rot="5400000">
            <a:off x="436014" y="4321181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6257417" y="3846956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KÖZEG </a:t>
            </a:r>
          </a:p>
          <a:p>
            <a:r>
              <a:rPr lang="hu-HU" dirty="0" smtClean="0"/>
              <a:t>SZILÁRD</a:t>
            </a:r>
            <a:endParaRPr lang="hu-HU" dirty="0"/>
          </a:p>
        </p:txBody>
      </p:sp>
      <p:cxnSp>
        <p:nvCxnSpPr>
          <p:cNvPr id="24" name="Egyenes összekötő nyíllal 23"/>
          <p:cNvCxnSpPr/>
          <p:nvPr/>
        </p:nvCxnSpPr>
        <p:spPr>
          <a:xfrm>
            <a:off x="5257285" y="4000504"/>
            <a:ext cx="85725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 rot="5400000">
            <a:off x="4793732" y="4321181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>
            <a:off x="5257285" y="4786322"/>
            <a:ext cx="85725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/>
          <p:cNvSpPr txBox="1"/>
          <p:nvPr/>
        </p:nvSpPr>
        <p:spPr>
          <a:xfrm>
            <a:off x="6257417" y="4632774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KÖZEG </a:t>
            </a:r>
          </a:p>
          <a:p>
            <a:r>
              <a:rPr lang="hu-HU" dirty="0" smtClean="0"/>
              <a:t>FOLYADÉK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7328954" y="4902173"/>
            <a:ext cx="160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B0F0"/>
                </a:solidFill>
              </a:rPr>
              <a:t>HAB</a:t>
            </a:r>
            <a:endParaRPr lang="hu-H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  <p:bldP spid="5" grpId="0"/>
      <p:bldP spid="6" grpId="0"/>
      <p:bldP spid="7" grpId="0"/>
      <p:bldP spid="13" grpId="0"/>
      <p:bldP spid="14" grpId="0"/>
      <p:bldP spid="23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tanultál a mai órán?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Socrative.com</a:t>
            </a:r>
            <a:endParaRPr lang="hu-HU" dirty="0" smtClean="0"/>
          </a:p>
          <a:p>
            <a:pPr lvl="2"/>
            <a:r>
              <a:rPr lang="hu-HU" dirty="0" smtClean="0"/>
              <a:t>Kétféle jel: @  mai téma (szmog)</a:t>
            </a:r>
          </a:p>
          <a:p>
            <a:pPr marL="914400" lvl="2" indent="0">
              <a:buNone/>
            </a:pPr>
            <a:r>
              <a:rPr lang="hu-HU" dirty="0" smtClean="0"/>
              <a:t>                         &amp;  előzmény (kolloidok)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err="1" smtClean="0"/>
              <a:t>Easyclass.com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076" name="AutoShape 4" descr="data:image/jpeg;base64,/9j/4AAQSkZJRgABAQAAAQABAAD/2wCEAAkGBxQSEhUUEhQUFRQVFBUYFhcYFBUWGBUWFxcYFxgYFBcYHCggGBomHBQUJTEhJSkrLi4uFx8zODMsNygtLisBCgoKDg0OGxAQGywkICQsLC0vLCwsLCwsLCwsLCwsLCwsLCwsLCwsLCwsNCwsLCwsLCwsLCwsLCwsLCwsLCwsLP/AABEIALcBEwMBEQACEQEDEQH/xAAcAAEAAgMBAQEAAAAAAAAAAAAABQYCAwQBBwj/xABAEAABAwIDBQUECAUDBQEAAAABAAIRAyEEEjEFBkFRYRMicYGRMqGxwQcUI0JS0eHwM2JygpJzsvEkNIOi0hX/xAAbAQEAAwEBAQEAAAAAAAAAAAAAAgMEAQUGB//EADQRAAICAQMBBQcCBgMBAAAAAAABAhEDBBIhMRNBUWFxBSKBkaGx8DLBBhRS0eHxIzNCYv/aAAwDAQACEQMRAD8A+GoAgCAIAgCAIAgCAkNmtlZ8zNGPoTNOksbkW0asVTspQlyKK/V1XoR6Gaa5MIUiFHpCHWjFCIQBKB6Au0Cd2PQ7srDqJc0bYRqJniKXeUYPglRy1mq2Jxoj65V8SjI6NKmUG1lNRbLYx4MXBEcaMSukXwYrpEIAgCAIAgCAIAgCAIAgCAIAgCAICV2QLrNqOhqxr3Sw06dl5rZajRjWw0q3FyxRV3CSvVS4KGveBYu0NvIcxdSOSjwYhvE/8q1RKlGlbMCo7eSJmxkqSgSjFM3UcMSUlGkX48Duyz7Lw8MXj6iXvmmjTi6cOKlBcHaIzFmFdFEGiJqFaUY8jtmVBklck6Qxxt2djadiqXIvSOWrqrYlUjU5SRVIxXTgQBAEAQBAEAQBAEAQBAEAQBAEBk0TZEdSvhEvsOmcxkEWWfUqomzFB1yWeiyy8iTLEc206fcMclr00d0lRYo2VfsoBJ8l7eylbKXj2pyZgW3VdEKdm1pEXEqyNFiarlHO+Sb+StqzJO27ZrLV3YVNUZtZ6JtJxiS+zMJN1l1EklR6EI7YlmwVLu+a8bM/eOkfjrErZh/SicSt4+uOELTS7inUZElSI5dPOJrZmF7vVY80+aNmONKke4ukQCYXMbtndrpkQTJWvojNdswcpEH1PEOBAEAQBAEAQBAEAQBAEAQGbRYoTirizBCAQHVs/Dl7gIsrsWNydGrS4XkmkTezaYD4aIAF7zdUa6KUeEb5QjG4xXQstKnZfOyfJRRH7Z7rCei26JvtFRJSadoqQdJl3pzX0Fd7Mylct0vkbnN06j43+ai0XtdLPQ2yko8iuDQWXWhRMri26MajLqW0rnHmjowlEuIAUZ1FWaMMLLhgNnw0BeHnybmamSeGw8ArBlfKOFX3grZXOC9TTw9xMN7Y2VSq6TKtPNnLc7NuDoF7gFXkntVnccbZZ6FHKAvNcrZricePrg92y24MafJpjKLjTIZ1HLdXPrRjlh2KzQyJupmaNN8ggR5oGlVowQgEAQBAEAQBAEAQBAEAQG7DCSRzBXYq2X4Fubj5GeCodoS0anRTxw3ukS02Htm4LqYsoSYniijzRFYrdJkzSimzu3kwSLX/AAtPF3wut0ahHj88vX7Hrw24Mfu/P9l5/bqzdsF0v5yY8ToY6d6fJY863Y5FWB7oyf5+clwYz9+a+XyfqZXLqQ+8gimVu9nr/kIvoVDCYYuM/dFyenGF9JGDZn0+B5JX3eJvcZJ5cPBQkuTQ3udo2026z8FOKJxSfDPDlbpc+EQtaiqItwh+nlnPkXNplUeSy7rbLzHORbgvL1+bYtqNUI7UW44cALw9zkyRjRE5gFDKqps4fNd4qx7eoOsL3cH/AFIyZsrXukSY6qDoz8dxYN3sL3cxGui83V5OaNONe6SeJIAI05eKowpyfBdBW6KzlNZ8Qe86OrTxjmF6trHC2VOpuu77M27Ww/ZgCZ6qnDPe7GZtRoj6LZsbA8eS1IpxRvh9DLF0MhA1tquzjtdEtRheJqJg1tj5KJWl7r+BrQrCAIAgCAIAgCAIAgCA34T2geSlHqX6e1NNElgqbWkmDLXEeR09x9YWnEop+h6OnhCEm65Tf16fniRlSznRaCfiqaqTo8yfuzaXibXYhztXEmI8ByH6K3c31ZOWecusrdV6fnkTuwWQRybHm4mGgDpmn+4KU43idd337j09LF9m/Bffu+9v1LtRbOi+Uypb3RS+pA701MrPPivV9mR9+zm9x5KrWxTnCLAdOPivorbK8upyZFXReRlh2quUCWJcHSxqlGJekanMutcY8FMo8meHw5c4AakwuSVKzsIWz6bsbZwp0wI4L5TVzc5smzbi2Qs+OHIOLdyq19aq38LW++VH2rB4sMZeNkWfNN6x/wBXWjTOfkvV0dvTQvwPOzfrZGYejmcBzKnJKKbZGC3SovOEp5GQOS8DInOVm6iu7w4u4aCt+lx1yU5Zbehhu+8Oqkkx3Tw1Ok9NVdq5vZ6k8OS22/j5+Zzbbr5qkDRvxTTwqN+JTnlzRzUXW6gn3gfMLSnwSxP3fNWY4ibXtw6LjI5rVK+D0ewT1AXFZ3js2/RGhDOEAQBAEAQBAEAQBAEB3bIaDUgkCRaecj9Vfp0nOmbtAovLtk+q+pMupU+0GVxcBdwF25m+yC7nc2/Japxgpra78fh0PWyRxdqtkrrrXS1058fIitr0clTxaD7yPkqcsKkeTroKGX1Vnuz6ZMwwO6mIb1PFSxxfhZLSwbT2wvz4pefiSFPFZHNY0yJF+NzLiepPw4WCnk/Q4o0yzKC7KLvz+/59uh9AwTe6PBfJZI+8VIrW+WjR1XueyodWRl0ZVg1e7GJTtOmg1TcDTiR3UqElKpGmqNLqd1qjHghKPJP7obM7SrmIs34rF7Qnsx14hrbE+iCjAXzM42ysrW9G0BTbA9o6LfotG5uyUY2Qe4lUnEVOZZPof1Vf8R40sEfJlcnyVPeVs4mt/qO+Kv0UK08PRGDLG2bd2sFmfmiw+Ko18tsdpZghSsn9pPyMJ6Lz8GJydIvKLiamZxJXqSxqMaRgnLdKy3br7Ky4Z+IdAFzJ4tb+oK8DW6i86xL8bNWGNQ3Mp1V+ZxJ4kn1XsxVKjI3bszwjoeOqnDqW6d1kRtyiY4Ax+UeIi3RdrktpXtfTp+evh5GNTLlga68fgdEe2uCM+zcaj+fM5lAzG6m2xPRSS4sugltbNKiUhAEAQBAEAQGb6RAB4HRdaaVk5Y3FJ9zMFwgSuyaLS8OyvIkEZWkgHiCeC1aeK3bmn8j1dDig8inTfor9fzwJipVLyZGTK5sNta5gW+8Yk+AHBXzlvl4U+n53npZcryNtqqfT/Xe+r+RGbzNiqBx7Ns9DLpXcq95en9zyfa3/AHRX/wAr7sjGhcSPOSOrD2I8QpOPBqxLlH2DZeDJptPMBfIZMi7Ro1oqO/dAteweK+h9ke9Fs5JcFYDF7sYkdp14HDl72sbq5waPEmB8VZKoxcn3F0OGWXZWyC+symSAXOy5tRMkW5iVky5tuJzS6K6LpS4ODDbPNWt2YIBcXZeroJa3zIA816W9Y8O99FXy8fh1Jy4Vn0fdTYvZUWyLkSfNfOe0M/aZHXQzZZ3Lg6tsVBSYXGwAWbBheSVIjBbnR8o2vjDVeXHTh4L6rFgWKFGmSpUdW4JJxZA40nfFq+a/iFr+XvzX7mNvkru3hOJrf6r/APcVo0iXYQ9F9jPKNyLbsPZ/Z0hIIJEm3NePqsqyZHRelSK9vPi5dkboNfFenosNR3MryypUVupTkwNSrc8eLMTXNIve+GLFDA0cMzVwAPPK2CfUwvkfZ+J5tVPM+79zbnltxqKPnq+gMJ6CgTo6a1UPvFzHrxn4qyTUuTVkyLJz3v7/AJycxVZmfXkBDhtiAeo9COHopdxfW2LXj9zSolAQBAEAQBAZMaSYGpXUm3SJRi5OkS20P4TGxBAk6Xdpbpc+oWnK/cUaPW1XOCEHw+vx/t/dESw81mXU8mLS6lgpbTaGCnQABI7zjYN6/qL8l6HbrYoY0e7HXRWNYtOqfe+lfn+jPBVA5zWtkMa4OPN2WXFxj+Vh8MzRwk14+XS6JleGW+cYronfr3/ZfVfGK2rWz1XHW4H+IAt6FWt2+Ty9Zk7TPKXw+XBqpM93vU0rRXCN8m+mumjGfdd3qeagwji0fBfA6ufZ6iS8zYuhSfpLZFamP5SfeF9b7AkpYm/M5RUmNX0sETSJfd5kVg+J7Nr6nnTYXN/9g0eajqYf8e3+ppfN0/oS20ixbuGHUH/hqMPo4H5LNqsfE4+Kf2J5F1OrZOxi7aTgNKVQu8C13d949ynlzqOhTf8A6VfNEpzrEn4o+nVqAbMacPA3XzUU2efdnzje7aIqGswXFOmOJHfNRjRobwC6y+i0GlcFCb6t/Sn/AIN2KDik/Eq2yxmpYqlbvYc1G/1UHNqGP/GKqv8AaTWOWLJ4Sr4SVfejmdVTN/0X1T9b7L7r2OPg9osR5Fw818x/EkF/K9p3pr5MypcnHg9mdrtOq0g5W16pcP6XmAfOFPLn7H2dGSfLjGvkFHmy87zV2UMO5xiwsOZOgC+X0EcmbUqKJSpI+MVHlxJOp1X38UkqRjk9zJDdrA9riaYizTnPg2/xhYPac+z08n48fMY4XNGvfDHdtiXEeyzuN8tffKx+z9L2OnV9XyV6iVzIIq2aplR4oA9BXegs8XAehDqOh74m0hw9COP75qy6+JolNRvjhr6nOqzMeIAgCAIAgOnBNJzR7QGYR0In3E+isgnzXVcmnTRb3beqVr4dfpZ34rDjsmmSXvN5Mm0mw4D2f8irpQ/41J9X+fnqbs+FLCpN3KT73+cdK9SKq0i0wRBWeUXHqeXOEoS2y6hs6CT0/RcV9Dit8InqLPq1IveftajSGN4gOFyfd6AL0sUOyhul1fRHsRj/ACeB5Jv35KkvBPq/zyRCBcR4Z04UTIE+/wCStgrtGrDymkdFFs6DRdSvojRjSfRH6A3FoTgqB50x8F+a+2Z7dZOK8WaFwfPvpU/7wN5Uh7yfyX2f8Mu9LfmdUbKpSYvrcZdGDJXAty0qzp1DKY/udnPupH1Upx3ZIL1fyVfuWbOUTm7jJpEcQbKrVRqaOZVTR9T2bswMqVakXqvLvI3HxXzWXM5QjD+lUedObaS8CP342x2FDu+24lo6HWT5T6Ld7L0fb5eei5LdNi3y5PllJrnUqnEvqMk+Ae4+/KvqZwSyR8k/2R6bjc0b93NmvbiqL3Zcjn5HXPsVAWP4fheV4XteayYZxXVK16rlfVFGbG2mbtzNjPw+1KbHwSDVaYn8Dxy5heH7Yks3s+Ul5P6ooljqO4t2yNmtNetiMsOfXqMdyOR7mteP6gBPUHmvGytvHjwt2kk/mlx8CukVf6QKBqWvlYT6/ovZ9laTHhTa6s1Y9PGceT5q5sL2KPLlGmWrdUCjhsVinDQdmzq4/q5novD9pyebUY9OvV+n5ZZj4TkUirqvSkjz59TXUCz5oq7OGtZQEAXQFwG592g8re79FJ9C6XONM0qJSEAQBAEAQHVs3+I0filv+QLfmrMPM0vHj5mrR/8Acl48fNUbaNJ3ai2hE9L3HiDZIp7yyMJvPbXR/L/Rt26PtT4D3W+S15Fch7S/7r8v8HLhq5YZbE84B+KY4qLtGXDqJ4ncevoY16rnnM4kk8Spytu2QyZZ5Jbpu2YtCRIokdj4F9ep2bC3NlcWtJILy0TkbAMuMGAYnTWFzLnWFb5fp7/K+9+XiX4k3Kjo2VRD35TUbTkOgunKXRYEj2ZPE2CsyZJQjcU36ffzo14m74P0F9HzYwNJrpzsBa4EQWkG4/XjqvgPaeBT1sp/1U/8lsrspf0g4UvxTjExTaAPMj4lfX+x4rFgjFGrF+kgdkbOY7K5zQRnDSJcNSBNv3de5LNKNpPuNFo+h09k0qVIkU2tFySG6QAASdeawRzzyZFbszKbcjv2Zs1tQ5Y6g9FHPncFZTmm0rLDtbENoUy9xhrW3PgF5+lhLNkUF1bMcIubpHx7GbVdjHV83FofTH4ezJMDrkc9fd4dNHTRhXo/j/mj2I41iUa+PxOKgctJs6Oc8+mUf/SnqXy34JfuXL9T+BI06+Sm58E9llIA1JMXmNB8ivnskd8q8SmXL9SzFgO1cNVAgVqbKgH9bHT7yV4OWN+z8kP6XXyaMl/8LXgWHa9Wnh23tnfFurpLvLVeNoMM80vQrgnJ8FS3pohrXg8P3K+l07tqjdglZ8brt7x8SvSaPPyxvI/Us28juxwWFwk5Tl7er0L5yg8zd1ugXz2kj2mqzanr/wCV8Ov7fUhkVQr4lX2Xsz6w9xzdnRpjPVqu0p054x7TzYNaLuJjw16vV9jFcXJ8JLvf9vF9yMUY735HFterSdVcaDDTpWDGlxc6AAJcT94kFx4AuIFoVEY5IwXayuXe+i/F0ISab4ONDh6ug8XAEBupPsR+/wBwpJl+OXutGpRKDxAEAQBAEBnSJBBGoIjxXU2nwSg2pJx6k9iqoNVoaZlzJIiCSR7MWiJvx8lqyzTyUj3dTki8qUXdtc9ztrpXH9/gcO2TNUlWdWzzfaPOWzhlTujAJUdwNlNqmmWRgbqDy0ggkEEEEGCCLggjQrrSkmmWR4ZPbQIrAYlghxIFdoAhtU/fEaNfc9HZhyWfS3hfYyfH/l+Xh6x+1G2HPvH1/wCiHFmphC1xnJULROobAgeGsLwfbWOMNUpJdV+5bkPN6DTdVLX91xa4B0SLOkZm8uo66r1dHu2Jx5XHBZC1Hgq7fsmkmMuYlrgczXRBkEW4aa2XrxrI6XXvXeaYPc+C4Yh4a5z85l1INy/dBgGeuunisuK2lGu+yiPKqu8s26dH7PPwgNb4DX99Fi187lt+Jj1UrdFU+l7aLstGk09xxeXdSwgAeFyvZ/hvTrdPI+qqviaPZ8Fbkz5zgcT2dRr4mDccwbEehK+rzR3wcT0Zx3KjjxuMIIboADA8TP5Lz9RkK5ZFCRI4Pboa0Sbjx6fqvLlgt2Qbi+bPou51ZuJbh8QZmgH078y4QfJs+q+Y9rT7DtMK/wDVP8+Jjyut0V3lM3h3o7bFVMxIY1zmNH4QwwT4kyfRer7P0SxaeKXVq38f7F2KKUUcW8W84r04bMtsTpmbwtzCvwabsp89/wBycZKF0QG7+zfrOKpUj7L6gznkwXef8Q5S12R4cE8i6pcevd9TM03bN+26LtoY6r2A7jnHISYayiwQHvJ9loa0E+K87FiWh0a7Xqlz4tvml4u+CvJByXJD7cxzQwYbDz2DHS50QcRV0NV44Dg1vAdSVRptLPc8+b9b7v6V4Lz8X3sxZeFtj0+5X3BWZYuzOYqk6EAQBAZMKEoOmI4oK4sxQiEAQBAEBsDe7mGoIHqJHwKlXFk1H3dy7n/oksLiA99FotBkiLTrPXRXqak4pHoY8yy5MUV3dfCzTtU9/wBf9zh8lb+fUz65/wDIvT92cSg2YhKhuOmXaFTUyTkzOm+6tizsZckxsPafYPkjPTc0sqM/Gx2o6EWIPAgKOow9rCk6a5T8H+cM148lH2P6IKHZ/WGTLSKVSk7g9js1/EQARwXzHt/U7uzl3q014Pj8RoyN0ilbT3lFSo5lQuyio/K7Usl3jdthIX1WnwbMcZQ60rXjx9zTvikjhw2NqYeoGgjK4idHU3tMXg2NuOo6LepY80N1cr4NMk8ikSdLaNXFVclOoQ574a0mxkwMpjwsVbGOPBj3TXCXUnGaiuT6lvht5uzsIyjSP2zmBrObQBDqh+XU9CvC9laWWu1DyZF7qdv+353GDBiebI5S6fnBTN98Wa9DC1I1Dz5uFMn3yvp/ZWLssuWHp9LNuljtlKP53lOeDBK9nI9sbZtlwrOLHB1Qh0E90CwJ9kDWOi8TZTZhnB9TgdUhRlNJFDnR9S2W84XC4XCgxWq1KNarFi1j6rbH+0R5Hmvi9RL+a1GXUP8ARFSivVJ/vyRfPLPne0KY+s1gSBFSrc6SHOgW4mI819VpXeGHovsTga6+BfTcQ9pbDspkWnlOh8lq2J9CxRd2yb3eZ2VPEVgL5BQpcDnryCQeYpsqeoWTUY+0yY8UvHc/SP8Ad0dcfeUTdWxTGYf6vQBGcA4ioYzVDwpt5Uwf8itkPZ/a5u1y936V4eb839C9YNztkE7ZActj9nRl0OPQxkY19zazmkspud4eE/IrztRoIJPlGLP7OqLcWVGoyCvnMkNsqPHMFWAgPQh0OKBtvqJQXweIcCAIAgCA30H917fxAR5GfhKsi+GvEuxy9yUfH9js3fpTWaeA+MH5A+inp1c0avZsN2dPw/P7nu0yHVHQdDrz5++VucUyvWuMszSI+q2FjzxcGZGqZrWc4ZBWxs4Zs1WiC5C6nTTWhI0QPq30N7QJdXonhQc9h5QRmHqQfVfMfxNp1thl/wDpJ/I2p8HzquwtcWuEEEgjkQvroSUlaOzfJtwuJizpLRMX9kniPyXGq5j1O45UXn6O8IyiauPrH7HDMJadM9R0hoA55TpzcF5PtfWzmo6TF+uf0S5fw7/RMnN8bV3lb2vvE/FV31qurjYcGt4Nb0AXv6DbpsUcce76vxLMeZRW0uGENOpstlR7jFCrVbGVxBluYSW3aO8L+AWjHqdmskl/6in3dzrv6lkZ1lbXRortaXj7OwYxj3lpIBfElpLpDcsuHUiFZnyzyxqZdKc30NdOsabA8juOa5wAcLtBynzkkacSuQypRthZoqLsidhCmcRT7eeya7M8ASXNaC7LHXLHmvK1fbTxSjgrc1St0lfffl1PMJD/APefVxrqxJDqkmNMhae41vQAN5fM+bPSxwaZYu5fW+rfq7CdyoicTjSQQZzBxLiTMmBJJ4kmT5r18eoXZpL4V06F0sr27KqiadtqpWqxWLRSntKrGtIymq32mj8QscuhjzVsHLa3Br3UrJxyZHwqpLnx56fI2bQ3kdWpUqWRrTTaPZ+8Q0NLnfzGPeqdNJY8ssj5v+/2Jxyc+dEfRx7IjK7NDpOaZP3YEWg63Oq9eOqTdkoalW7NbsaToVN6lvoHqG+hx4mrXcIk5PgsebLqpLjoZcktTJdeCuPMm6+Wyybk7PHMVWAgPV0ALgEWXa7ztcWeLhwIAgCAID0FB0LHsZjeyzNsROb+pxFx0DZ9SvR08E4bl+P/AEfQ6CMHg3R4q79X+yX3IKq7vGefwUFPb1PAytubs1PdKzZMjmyJ10Nn5mZ+0pgZsuUu7+gM5dct4nmCtGm0nactpepZDHu70vUxdRA4ytfYwjwiMoJd57SLBqCT4gBIqC6nYPHHqm/sbxWHAQpbl0Resq7kWn6P9p9jWrR7TsJXa0QZLsoNutrdYCx6vTR1MsUZq4qak15JN/Lon5GjFLdJROXbNYV6QqBgFRhAqQSZ7oEnl7IPmVtaWGNPpaS+TtGjUS3400uUQTHE2GpIHqqp5UupiU/dZIVdqVmNOFf/AA2VHZmAMBzgkEl4HeI8SLKjHixyy9ulcmuvPTyXcI5mpeRk1oAEt1cCSDFo0jgvWhBpe8jbsXHBP7J262nQrYcQab6rKgD8pjIRIuCJIAGnDyXezhLKpXyk186LY9nudPp4m7eDa2H7rMLDKWUEiHS9+US6p0tYSYknjAsU5YY7pO5P7Fkcyim75f2IStiaTS1wIfma+Ww4BjnNNhmFwCRBmZE+OOeVzuLW2nw7XP8AvvXgZpZY2cTsUzIWZRLn5s8mcoBGSJiLzzsu1F5NzfFdPj+IzylHdyzVh4D5BgNIM6+0PdooZYwyOWNtKu/1JRit3D/GYbbPZ1XAODhmMETDuGYSAYtxAWKElHH+q+SnPkcJdbNuFxGUVHTL3MJBeeAaWx43t5K2E1tnz9fJ8fnkaISUVKV8tWr8l+fREUzEmZ5clV2yVowRzT3bvAVsWZsn8448DLlbdoyfi4u0n2W25Hj++qn/ADri7TvhfB952WSqcX3L595uZtp7QMpGuhE8uPr6K6HtjNBJKi2OuyxXuv6HFi8T2jy4taJy2aMosAJjmYk9SV5mbL2mRzff4GWU90tzMe17hbwzA+4j8lzf7m3zs7v9zZ52YsAgyYMW/JIKLT3OvAjFKnZiqyJ6x8GRqpKVO0djJxdoxUTgQBAEAQBAegrqOp07JjBvyZo9nX1bot2J7W66HrYJdkpV+nr9CHcVjm7PIPFAGbbg87QrYu4u+vFHeKPQI1WiCcf1kTrbRa4OuGFsWcRJnWxv6LQ3B8XXqXLHGSd+7XieUmNDjJzNbE6tmSBprxK5CWNTe52l6rvSOwhGMnfKXqv8nYzaTsPiO0pEsc1zgcpixOkjUKzJnjDN06PlFssuzLuSOurtnKWOEGmS4EZQLAjzH/Kl7QzQyYovH0t/NV8TTl1XRx6Ozh21Ra0gsnI646HiJXk4s7dxyfqRl1Ka6dDZhtq9nTLGsZmzSH3LgMpaWi8Rr1XqYtTCEeEn680IahwVJI1VMeZEnUgkRYAifGdPBV59dk3lr1LT5/P8nPQxRL+ht4dSs383PdbKoZvfruZi/EkgmRaBwnlYcoCT1k5KmQllfcaHVjETa3qqZ5pSVFW91RtZizIkAiCII/ECJHUSYPBd7Vtq+UicsrlV9xizFEAA3EgkaTHPnqVS+XbOrK6p/lG/am0O2PswM7y0EyQ1xkNLuIGijFUuepzJk3/U4+0PhIANuFvyCkV7meB5gjgY4Dgu7nVBSaVGK4cCAIAgCAIAgCAIAgCAIAgCAIDZTqkAjmCPVTjNxJxyOKaMCouiB4uA2Uq7mghpjMIPUSDHq0KcZuP6eDqk10MJUW2+pwyqVMxk6291lKc9ztkpScnbMS688VG3dnL7zZTrkZv5gROpv4q2GVxvzRKM2r8zDNb92/cqvdxRGyWwW1QKPZ1QXBslg5Sbj5qn3oT3Qq31s0Y86jGmrNB2o4Zg1tMBx1DdPC69LF7Qy44OCS5765OrVSimopc+RHkrE23yzNdgFcOHi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0800" y="-2697163"/>
            <a:ext cx="80010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" name="Tartalom helye 7" descr="track-lighting-feature-light-home-lighting-lighting-design-engaging-concert-lighting-design-programs-concert-lighting-designer-jobsconcert-lighting-desi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683"/>
          <a:stretch>
            <a:fillRect/>
          </a:stretch>
        </p:blipFill>
        <p:spPr>
          <a:xfrm>
            <a:off x="0" y="0"/>
            <a:ext cx="918808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imagesRNSUZX8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3338" y="528"/>
            <a:ext cx="9157338" cy="6859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untitled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4804559" cy="3214686"/>
          </a:xfrm>
        </p:spPr>
      </p:pic>
      <p:pic>
        <p:nvPicPr>
          <p:cNvPr id="6" name="Kép 5" descr="untitledhab.png"/>
          <p:cNvPicPr>
            <a:picLocks noChangeAspect="1"/>
          </p:cNvPicPr>
          <p:nvPr/>
        </p:nvPicPr>
        <p:blipFill>
          <a:blip r:embed="rId4"/>
          <a:srcRect l="10486" t="6000" r="14610" b="5999"/>
          <a:stretch>
            <a:fillRect/>
          </a:stretch>
        </p:blipFill>
        <p:spPr>
          <a:xfrm>
            <a:off x="0" y="3274698"/>
            <a:ext cx="4071934" cy="3583302"/>
          </a:xfrm>
          <a:prstGeom prst="rect">
            <a:avLst/>
          </a:prstGeom>
        </p:spPr>
      </p:pic>
      <p:pic>
        <p:nvPicPr>
          <p:cNvPr id="7" name="Kép 6" descr="imagesY2ARRS13.jpg"/>
          <p:cNvPicPr>
            <a:picLocks noChangeAspect="1"/>
          </p:cNvPicPr>
          <p:nvPr/>
        </p:nvPicPr>
        <p:blipFill>
          <a:blip r:embed="rId5"/>
          <a:srcRect l="2668" t="14145" r="27966" b="5000"/>
          <a:stretch>
            <a:fillRect/>
          </a:stretch>
        </p:blipFill>
        <p:spPr>
          <a:xfrm>
            <a:off x="5429224" y="928670"/>
            <a:ext cx="3714776" cy="2786082"/>
          </a:xfrm>
          <a:prstGeom prst="rect">
            <a:avLst/>
          </a:prstGeom>
        </p:spPr>
      </p:pic>
      <p:pic>
        <p:nvPicPr>
          <p:cNvPr id="9" name="Kép 8" descr="tejszinhab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8147" y="3786190"/>
            <a:ext cx="5049921" cy="3071810"/>
          </a:xfrm>
          <a:prstGeom prst="rect">
            <a:avLst/>
          </a:prstGeom>
        </p:spPr>
      </p:pic>
      <p:pic>
        <p:nvPicPr>
          <p:cNvPr id="5" name="Kép 4" descr="imagesX0JYHL5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0"/>
            <a:ext cx="2889497" cy="3857628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6500826" y="214290"/>
            <a:ext cx="2643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KÖD, FÜST, HAB</a:t>
            </a:r>
            <a:endParaRPr lang="hu-H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DSC_2011fix-1024x680.jpg"/>
          <p:cNvPicPr>
            <a:picLocks noGrp="1" noChangeAspect="1"/>
          </p:cNvPicPr>
          <p:nvPr>
            <p:ph idx="1"/>
          </p:nvPr>
        </p:nvPicPr>
        <p:blipFill>
          <a:blip r:embed="rId3"/>
          <a:srcRect l="3845" t="1124" r="5126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kísérlet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Csoportmunka</a:t>
            </a:r>
          </a:p>
          <a:p>
            <a:r>
              <a:rPr lang="hu-HU" dirty="0" smtClean="0"/>
              <a:t>Feladatlap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13184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1. Köd vizsgálata lézerfénnyel</a:t>
            </a:r>
            <a:endParaRPr kumimoji="0" lang="hu-H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Egy lézerfényű lámpával, vagy ún. fénnyel mutogató pálcával világítsatok egy tőletek messzebb lévő pontra, és a fény útjára fújjatok nedves permetet (ködöt). A nedves permetet készíthetitek például egy kiürült pumpás dezodor tartályába öntött víz, vagy alkoholos dezodor spray segítségével.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2. Füst vizsgálata lézerfénnyel</a:t>
            </a:r>
            <a:endParaRPr kumimoji="0" lang="hu-H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a)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Ismételjétek meg az előző kísérletet hintőporos dezodorral!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000" dirty="0"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800" b="1" dirty="0" smtClean="0">
                <a:solidFill>
                  <a:srgbClr val="C0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b)</a:t>
            </a:r>
            <a:r>
              <a:rPr lang="hu-HU" sz="200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Amennyiben rendelkezésetekre áll egy elszívófülke, </a:t>
            </a:r>
            <a:r>
              <a:rPr lang="hu-HU" sz="200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állítsatok elő füstöt kísérlet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segítségével: tömény sósavat tartalmazó, nyitott üveg szájához közelítsetek tömény ammóniaoldatot tartalmazó, nyitott üveg száját. (Az üvegedények kisméretűek és szűkszájúak legyenek, ne tartalmazzanak sok oldatot! Ne hajoljatok közel az oldatokhoz!) A lézerfény sugarát irányítsátok a keletkező füstre!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Tapasztalataitokat írjátok le a füzetbe!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Készíthettek rajzot, illetve fotót vagy videofelvételt is a kísérletről.</a:t>
            </a:r>
            <a:endParaRPr kumimoji="0" lang="hu-H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142844" y="928670"/>
          <a:ext cx="8858312" cy="5786479"/>
        </p:xfrm>
        <a:graphic>
          <a:graphicData uri="http://schemas.openxmlformats.org/drawingml/2006/table">
            <a:tbl>
              <a:tblPr/>
              <a:tblGrid>
                <a:gridCol w="2500330"/>
                <a:gridCol w="2143140"/>
                <a:gridCol w="2143140"/>
                <a:gridCol w="2071702"/>
              </a:tblGrid>
              <a:tr h="396291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hu-HU" sz="18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Garamond"/>
                          <a:ea typeface="Times New Roman"/>
                          <a:cs typeface="Times New Roman"/>
                        </a:rPr>
                        <a:t>Füst</a:t>
                      </a:r>
                      <a:endParaRPr lang="hu-H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Garamond"/>
                          <a:ea typeface="Times New Roman"/>
                          <a:cs typeface="Times New Roman"/>
                        </a:rPr>
                        <a:t>Köd</a:t>
                      </a:r>
                      <a:endParaRPr lang="hu-H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Garamond"/>
                          <a:ea typeface="Times New Roman"/>
                          <a:cs typeface="Times New Roman"/>
                        </a:rPr>
                        <a:t>Hab</a:t>
                      </a:r>
                      <a:endParaRPr lang="hu-H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924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Garamond"/>
                          <a:ea typeface="Times New Roman"/>
                          <a:cs typeface="Times New Roman"/>
                        </a:rPr>
                        <a:t>Milyen típusú anyagi halmazba sorolhatók?</a:t>
                      </a:r>
                      <a:endParaRPr lang="hu-H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hu-HU" sz="18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hu-HU" sz="1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hu-HU" sz="1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209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Garamond"/>
                          <a:ea typeface="Times New Roman"/>
                          <a:cs typeface="Times New Roman"/>
                        </a:rPr>
                        <a:t>Milyen halmazállapotú a közeg?</a:t>
                      </a:r>
                      <a:endParaRPr lang="hu-H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hu-HU" sz="1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hu-HU" sz="1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hu-HU" sz="18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87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Garamond"/>
                          <a:ea typeface="Times New Roman"/>
                          <a:cs typeface="Times New Roman"/>
                        </a:rPr>
                        <a:t>Milyen halmazállapotú a </a:t>
                      </a:r>
                      <a:r>
                        <a:rPr lang="hu-HU" sz="1800" dirty="0" err="1">
                          <a:latin typeface="Garamond"/>
                          <a:ea typeface="Times New Roman"/>
                          <a:cs typeface="Times New Roman"/>
                        </a:rPr>
                        <a:t>diszpergált</a:t>
                      </a:r>
                      <a:r>
                        <a:rPr lang="hu-HU" sz="1800" dirty="0">
                          <a:latin typeface="Garamond"/>
                          <a:ea typeface="Times New Roman"/>
                          <a:cs typeface="Times New Roman"/>
                        </a:rPr>
                        <a:t> (egyenletesen eloszlatott) anyag?</a:t>
                      </a:r>
                      <a:endParaRPr lang="hu-H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hu-HU" sz="18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hu-HU" sz="1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hu-HU" sz="1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527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hu-HU" sz="1800">
                          <a:latin typeface="Garamond"/>
                          <a:ea typeface="Times New Roman"/>
                          <a:cs typeface="Times New Roman"/>
                        </a:rPr>
                        <a:t>Milyen mérettartományba esnek a diszpergált anyagi halmaz szemcséi / cseppecskéi / buborékjai?</a:t>
                      </a:r>
                      <a:endParaRPr lang="hu-H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hu-HU" sz="18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hu-HU" sz="18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hu-HU" sz="1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65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Garamond"/>
                          <a:ea typeface="Times New Roman"/>
                          <a:cs typeface="Times New Roman"/>
                        </a:rPr>
                        <a:t>Írj példákat</a:t>
                      </a:r>
                      <a:r>
                        <a:rPr lang="hu-HU" sz="1800" dirty="0" smtClean="0">
                          <a:latin typeface="Garamond"/>
                          <a:ea typeface="Times New Roman"/>
                          <a:cs typeface="Times New Roman"/>
                        </a:rPr>
                        <a:t>!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endParaRPr lang="hu-HU" sz="1800" dirty="0" smtClean="0"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endParaRPr lang="hu-H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hu-HU" sz="1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hu-HU" sz="18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hu-HU" sz="1800" dirty="0" smtClean="0"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latin typeface="Garamond"/>
                          <a:ea typeface="Times New Roman"/>
                          <a:cs typeface="Times New Roman"/>
                        </a:rPr>
                        <a:t>tejszínhab</a:t>
                      </a:r>
                      <a:endParaRPr lang="hu-H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Táblázatos összehasonlítás</a:t>
            </a:r>
            <a:endParaRPr kumimoji="0" lang="hu-H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Vajon mi a különbség és mi a hasonlóság a három kolloid rendszerben: füst, köd, hab?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Beszéljétek meg egymás között, és töltsétek ki a táblázatot!</a:t>
            </a: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714612" y="142873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C00000"/>
                </a:solidFill>
              </a:rPr>
              <a:t>kolloid rendszer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929190" y="142873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C00000"/>
                </a:solidFill>
              </a:rPr>
              <a:t>kolloid rendszer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929454" y="142873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C00000"/>
                </a:solidFill>
              </a:rPr>
              <a:t>kolloid rendszer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428992" y="1988878"/>
            <a:ext cx="494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gáz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643570" y="1988878"/>
            <a:ext cx="494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gáz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7500958" y="1988878"/>
            <a:ext cx="10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folyadék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286116" y="4143380"/>
            <a:ext cx="1027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>
                <a:solidFill>
                  <a:srgbClr val="C00000"/>
                </a:solidFill>
              </a:rPr>
              <a:t>kolloid </a:t>
            </a:r>
            <a:endParaRPr lang="hu-HU" b="1" dirty="0" smtClean="0">
              <a:solidFill>
                <a:srgbClr val="C00000"/>
              </a:solidFill>
            </a:endParaRPr>
          </a:p>
          <a:p>
            <a:pPr algn="ctr"/>
            <a:r>
              <a:rPr lang="hu-HU" b="1" dirty="0" smtClean="0">
                <a:solidFill>
                  <a:srgbClr val="C00000"/>
                </a:solidFill>
              </a:rPr>
              <a:t>(</a:t>
            </a:r>
            <a:r>
              <a:rPr lang="hu-HU" b="1" dirty="0" err="1">
                <a:solidFill>
                  <a:srgbClr val="C00000"/>
                </a:solidFill>
              </a:rPr>
              <a:t>μm-nm</a:t>
            </a:r>
            <a:r>
              <a:rPr lang="hu-HU" b="1" dirty="0">
                <a:solidFill>
                  <a:srgbClr val="C00000"/>
                </a:solidFill>
              </a:rPr>
              <a:t>)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429256" y="4143380"/>
            <a:ext cx="1027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>
                <a:solidFill>
                  <a:srgbClr val="C00000"/>
                </a:solidFill>
              </a:rPr>
              <a:t>kolloid </a:t>
            </a:r>
            <a:endParaRPr lang="hu-HU" b="1" dirty="0" smtClean="0">
              <a:solidFill>
                <a:srgbClr val="C00000"/>
              </a:solidFill>
            </a:endParaRPr>
          </a:p>
          <a:p>
            <a:pPr algn="ctr"/>
            <a:r>
              <a:rPr lang="hu-HU" b="1" dirty="0" smtClean="0">
                <a:solidFill>
                  <a:srgbClr val="C00000"/>
                </a:solidFill>
              </a:rPr>
              <a:t>(</a:t>
            </a:r>
            <a:r>
              <a:rPr lang="hu-HU" b="1" dirty="0" err="1">
                <a:solidFill>
                  <a:srgbClr val="C00000"/>
                </a:solidFill>
              </a:rPr>
              <a:t>μm-nm</a:t>
            </a:r>
            <a:r>
              <a:rPr lang="hu-HU" b="1" dirty="0">
                <a:solidFill>
                  <a:srgbClr val="C00000"/>
                </a:solidFill>
              </a:rPr>
              <a:t>)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7572396" y="4143380"/>
            <a:ext cx="1027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>
                <a:solidFill>
                  <a:srgbClr val="C00000"/>
                </a:solidFill>
              </a:rPr>
              <a:t>kolloid </a:t>
            </a:r>
            <a:endParaRPr lang="hu-HU" b="1" dirty="0" smtClean="0">
              <a:solidFill>
                <a:srgbClr val="C00000"/>
              </a:solidFill>
            </a:endParaRPr>
          </a:p>
          <a:p>
            <a:pPr algn="ctr"/>
            <a:r>
              <a:rPr lang="hu-HU" b="1" dirty="0" smtClean="0">
                <a:solidFill>
                  <a:srgbClr val="C00000"/>
                </a:solidFill>
              </a:rPr>
              <a:t>(</a:t>
            </a:r>
            <a:r>
              <a:rPr lang="hu-HU" b="1" dirty="0" err="1">
                <a:solidFill>
                  <a:srgbClr val="C00000"/>
                </a:solidFill>
              </a:rPr>
              <a:t>μm-nm</a:t>
            </a:r>
            <a:r>
              <a:rPr lang="hu-HU" b="1" dirty="0">
                <a:solidFill>
                  <a:srgbClr val="C00000"/>
                </a:solidFill>
              </a:rPr>
              <a:t>)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43174" y="5929330"/>
            <a:ext cx="21431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b="1" dirty="0">
                <a:solidFill>
                  <a:srgbClr val="C00000"/>
                </a:solidFill>
              </a:rPr>
              <a:t>rosszul beállított motorú dízelautó kipufogójából kiáramló égéstermék</a:t>
            </a:r>
            <a:endParaRPr lang="hu-HU" sz="1400" dirty="0">
              <a:solidFill>
                <a:srgbClr val="C00000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3286116" y="2928934"/>
            <a:ext cx="79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szilárd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7715272" y="2928934"/>
            <a:ext cx="494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gáz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5429256" y="2928934"/>
            <a:ext cx="10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folyadék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4857752" y="5857892"/>
            <a:ext cx="2000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>
                <a:solidFill>
                  <a:srgbClr val="C00000"/>
                </a:solidFill>
              </a:rPr>
              <a:t>a földfelszínhez közeli légrétegben megjelenő, le nem hulló </a:t>
            </a:r>
            <a:r>
              <a:rPr lang="hu-HU" sz="1400" b="1" dirty="0" smtClean="0">
                <a:solidFill>
                  <a:srgbClr val="C00000"/>
                </a:solidFill>
              </a:rPr>
              <a:t>csapadék</a:t>
            </a:r>
            <a:endParaRPr lang="hu-HU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 descr="tyndall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578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566</Words>
  <Application>Microsoft Office PowerPoint</Application>
  <PresentationFormat>Diavetítés a képernyőre (4:3 oldalarány)</PresentationFormat>
  <Paragraphs>145</Paragraphs>
  <Slides>16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16</vt:i4>
      </vt:variant>
    </vt:vector>
  </HeadingPairs>
  <TitlesOfParts>
    <vt:vector size="23" baseType="lpstr">
      <vt:lpstr>Arial</vt:lpstr>
      <vt:lpstr>Calibri</vt:lpstr>
      <vt:lpstr>Garamond</vt:lpstr>
      <vt:lpstr>Symbol</vt:lpstr>
      <vt:lpstr>Times New Roman</vt:lpstr>
      <vt:lpstr>Office-téma</vt:lpstr>
      <vt:lpstr>1_Office-téma</vt:lpstr>
      <vt:lpstr>Levegőt!   </vt:lpstr>
      <vt:lpstr>PowerPoint bemutató</vt:lpstr>
      <vt:lpstr>PowerPoint bemutató</vt:lpstr>
      <vt:lpstr>PowerPoint bemutató</vt:lpstr>
      <vt:lpstr>PowerPoint bemutató</vt:lpstr>
      <vt:lpstr>kísérlet</vt:lpstr>
      <vt:lpstr>PowerPoint bemutató</vt:lpstr>
      <vt:lpstr>PowerPoint bemutató</vt:lpstr>
      <vt:lpstr>PowerPoint bemutató</vt:lpstr>
      <vt:lpstr>PowerPoint bemutató</vt:lpstr>
      <vt:lpstr>Tanulói kiselőadások</vt:lpstr>
      <vt:lpstr>PowerPoint bemutató</vt:lpstr>
      <vt:lpstr>táblázatkészítés</vt:lpstr>
      <vt:lpstr>PowerPoint bemutató</vt:lpstr>
      <vt:lpstr>Összegzés</vt:lpstr>
      <vt:lpstr>Mit tanultál a mai órán?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SZMOG</dc:title>
  <dc:creator>balazs</dc:creator>
  <cp:lastModifiedBy>Luca</cp:lastModifiedBy>
  <cp:revision>35</cp:revision>
  <dcterms:created xsi:type="dcterms:W3CDTF">2015-02-10T09:25:33Z</dcterms:created>
  <dcterms:modified xsi:type="dcterms:W3CDTF">2015-08-26T15:22:45Z</dcterms:modified>
</cp:coreProperties>
</file>