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5" r:id="rId3"/>
    <p:sldMasterId id="2147483683" r:id="rId4"/>
    <p:sldMasterId id="2147483691" r:id="rId5"/>
    <p:sldMasterId id="2147483700" r:id="rId6"/>
    <p:sldMasterId id="2147483708" r:id="rId7"/>
    <p:sldMasterId id="2147483716" r:id="rId8"/>
    <p:sldMasterId id="2147483724" r:id="rId9"/>
    <p:sldMasterId id="2147483749" r:id="rId10"/>
    <p:sldMasterId id="2147483757" r:id="rId11"/>
  </p:sldMasterIdLst>
  <p:sldIdLst>
    <p:sldId id="257" r:id="rId12"/>
    <p:sldId id="258" r:id="rId13"/>
    <p:sldId id="260" r:id="rId14"/>
    <p:sldId id="275" r:id="rId15"/>
    <p:sldId id="276" r:id="rId16"/>
    <p:sldId id="269" r:id="rId17"/>
    <p:sldId id="277" r:id="rId18"/>
    <p:sldId id="278" r:id="rId19"/>
    <p:sldId id="263" r:id="rId20"/>
    <p:sldId id="264" r:id="rId21"/>
    <p:sldId id="288" r:id="rId22"/>
    <p:sldId id="273" r:id="rId23"/>
    <p:sldId id="266" r:id="rId24"/>
    <p:sldId id="289" r:id="rId25"/>
    <p:sldId id="290" r:id="rId26"/>
    <p:sldId id="291" r:id="rId27"/>
    <p:sldId id="283" r:id="rId28"/>
    <p:sldId id="292" r:id="rId29"/>
    <p:sldId id="293" r:id="rId30"/>
    <p:sldId id="294" r:id="rId31"/>
    <p:sldId id="284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137"/>
    <a:srgbClr val="FECFC8"/>
    <a:srgbClr val="F9D265"/>
    <a:srgbClr val="E6AC78"/>
    <a:srgbClr val="F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2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&#246;m&#246;strei%20M\Documents\ELTE\girep%202019\DSB_cuc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&#246;m&#246;strei%20M\Documents\ELTE\girep%202019\DSB_cuc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&#246;m&#246;strei%20M\Documents\ELTE\girep%202019\DSB_cuc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1" u="sng" dirty="0">
                <a:solidFill>
                  <a:schemeClr val="tx1"/>
                </a:solidFill>
              </a:rPr>
              <a:t>Basic </a:t>
            </a:r>
            <a:r>
              <a:rPr lang="hu-HU" b="1" u="sng" dirty="0" err="1" smtClean="0">
                <a:solidFill>
                  <a:schemeClr val="tx1"/>
                </a:solidFill>
              </a:rPr>
              <a:t>attitudes</a:t>
            </a:r>
            <a:endParaRPr lang="hu-H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rgbClr val="F9D265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9D265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6-4BB9-B39E-98366509EA7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D6-4BB9-B39E-98366509EA7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D6-4BB9-B39E-98366509EA7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9D265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DD6-4BB9-B39E-98366509EA7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DD6-4BB9-B39E-98366509EA7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9D265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DD6-4BB9-B39E-98366509EA76}"/>
              </c:ext>
            </c:extLst>
          </c:dPt>
          <c:cat>
            <c:strRef>
              <c:f>Munka1!$A$1:$A$6</c:f>
              <c:strCache>
                <c:ptCount val="6"/>
                <c:pt idx="0">
                  <c:v>I find physics interresting</c:v>
                </c:pt>
                <c:pt idx="1">
                  <c:v>I am good in physcis</c:v>
                </c:pt>
                <c:pt idx="2">
                  <c:v>I like counting tasks</c:v>
                </c:pt>
                <c:pt idx="3">
                  <c:v>I like demonstartion experiments</c:v>
                </c:pt>
                <c:pt idx="4">
                  <c:v>I like stundets experiments</c:v>
                </c:pt>
                <c:pt idx="5">
                  <c:v>I like school projects</c:v>
                </c:pt>
              </c:strCache>
            </c:strRef>
          </c:cat>
          <c:val>
            <c:numRef>
              <c:f>Munka1!$B$1:$B$6</c:f>
              <c:numCache>
                <c:formatCode>0.00</c:formatCode>
                <c:ptCount val="6"/>
                <c:pt idx="0">
                  <c:v>1.8333333333333333</c:v>
                </c:pt>
                <c:pt idx="1">
                  <c:v>2.6027397260273974</c:v>
                </c:pt>
                <c:pt idx="2">
                  <c:v>2.82</c:v>
                </c:pt>
                <c:pt idx="3">
                  <c:v>1.6582278481012658</c:v>
                </c:pt>
                <c:pt idx="4">
                  <c:v>1.2911392405063291</c:v>
                </c:pt>
                <c:pt idx="5">
                  <c:v>1.8101265822784811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DD6-4BB9-B39E-98366509E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2274944"/>
        <c:axId val="165837888"/>
      </c:barChart>
      <c:catAx>
        <c:axId val="252274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5837888"/>
        <c:crosses val="autoZero"/>
        <c:auto val="1"/>
        <c:lblAlgn val="ctr"/>
        <c:lblOffset val="100"/>
        <c:noMultiLvlLbl val="0"/>
      </c:catAx>
      <c:valAx>
        <c:axId val="165837888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5227494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1" dirty="0">
                <a:solidFill>
                  <a:schemeClr val="tx1"/>
                </a:solidFill>
              </a:rPr>
              <a:t>Project</a:t>
            </a:r>
            <a:r>
              <a:rPr lang="hu-HU" b="1" baseline="0" dirty="0">
                <a:solidFill>
                  <a:schemeClr val="tx1"/>
                </a:solidFill>
              </a:rPr>
              <a:t> </a:t>
            </a:r>
            <a:r>
              <a:rPr lang="hu-HU" b="1" baseline="0" dirty="0" err="1" smtClean="0">
                <a:solidFill>
                  <a:schemeClr val="tx1"/>
                </a:solidFill>
              </a:rPr>
              <a:t>attitudes</a:t>
            </a:r>
            <a:endParaRPr lang="hu-H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CD-4C0A-B502-44EE9FFCD27B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5CD-4C0A-B502-44EE9FFCD27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5CD-4C0A-B502-44EE9FFCD27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5CD-4C0A-B502-44EE9FFCD27B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5CD-4C0A-B502-44EE9FFCD27B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5CD-4C0A-B502-44EE9FFCD27B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5CD-4C0A-B502-44EE9FFCD27B}"/>
              </c:ext>
            </c:extLst>
          </c:dPt>
          <c:cat>
            <c:strRef>
              <c:f>Munka2!$A$1:$A$9</c:f>
              <c:strCache>
                <c:ptCount val="9"/>
                <c:pt idx="0">
                  <c:v>I find physics interresting</c:v>
                </c:pt>
                <c:pt idx="1">
                  <c:v>The project was interresting</c:v>
                </c:pt>
                <c:pt idx="2">
                  <c:v>The project was fun</c:v>
                </c:pt>
                <c:pt idx="3">
                  <c:v>Similar projects would be cool</c:v>
                </c:pt>
                <c:pt idx="4">
                  <c:v>Working in groups was good</c:v>
                </c:pt>
                <c:pt idx="5">
                  <c:v>Creating devices was fun</c:v>
                </c:pt>
                <c:pt idx="6">
                  <c:v>Experiments were fun</c:v>
                </c:pt>
                <c:pt idx="7">
                  <c:v>Results of the experiments were cool</c:v>
                </c:pt>
                <c:pt idx="8">
                  <c:v>Presentation was fun</c:v>
                </c:pt>
              </c:strCache>
            </c:strRef>
          </c:cat>
          <c:val>
            <c:numRef>
              <c:f>Munka2!$B$1:$B$9</c:f>
              <c:numCache>
                <c:formatCode>0.00</c:formatCode>
                <c:ptCount val="9"/>
                <c:pt idx="0">
                  <c:v>1.8333333333333333</c:v>
                </c:pt>
                <c:pt idx="1">
                  <c:v>1.6103896103896105</c:v>
                </c:pt>
                <c:pt idx="2">
                  <c:v>1.625</c:v>
                </c:pt>
                <c:pt idx="3">
                  <c:v>1.425</c:v>
                </c:pt>
                <c:pt idx="4">
                  <c:v>1.5696202531645569</c:v>
                </c:pt>
                <c:pt idx="5">
                  <c:v>1.5</c:v>
                </c:pt>
                <c:pt idx="6">
                  <c:v>1.3625</c:v>
                </c:pt>
                <c:pt idx="7">
                  <c:v>2.0394736842105261</c:v>
                </c:pt>
                <c:pt idx="8">
                  <c:v>2.4743589743589745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CD-4C0A-B502-44EE9FFCD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3505152"/>
        <c:axId val="163672176"/>
      </c:barChart>
      <c:catAx>
        <c:axId val="253505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3672176"/>
        <c:crosses val="autoZero"/>
        <c:auto val="1"/>
        <c:lblAlgn val="ctr"/>
        <c:lblOffset val="100"/>
        <c:noMultiLvlLbl val="0"/>
      </c:catAx>
      <c:valAx>
        <c:axId val="163672176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5350515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1" dirty="0" err="1">
                <a:solidFill>
                  <a:sysClr val="windowText" lastClr="000000"/>
                </a:solidFill>
              </a:rPr>
              <a:t>Attitudes</a:t>
            </a:r>
            <a:r>
              <a:rPr lang="hu-HU" b="1" dirty="0">
                <a:solidFill>
                  <a:sysClr val="windowText" lastClr="000000"/>
                </a:solidFill>
              </a:rPr>
              <a:t> of 1</a:t>
            </a:r>
            <a:r>
              <a:rPr lang="hu-HU" b="1" baseline="30000" dirty="0">
                <a:solidFill>
                  <a:sysClr val="windowText" lastClr="000000"/>
                </a:solidFill>
              </a:rPr>
              <a:t>st</a:t>
            </a:r>
            <a:r>
              <a:rPr lang="hu-HU" b="1" dirty="0">
                <a:solidFill>
                  <a:sysClr val="windowText" lastClr="000000"/>
                </a:solidFill>
              </a:rPr>
              <a:t> </a:t>
            </a:r>
            <a:r>
              <a:rPr lang="hu-HU" b="1" dirty="0" err="1">
                <a:solidFill>
                  <a:sysClr val="windowText" lastClr="000000"/>
                </a:solidFill>
              </a:rPr>
              <a:t>year</a:t>
            </a:r>
            <a:r>
              <a:rPr lang="hu-HU" b="1" dirty="0">
                <a:solidFill>
                  <a:sysClr val="windowText" lastClr="000000"/>
                </a:solidFill>
              </a:rPr>
              <a:t> </a:t>
            </a:r>
            <a:r>
              <a:rPr lang="hu-HU" b="1" dirty="0" err="1">
                <a:solidFill>
                  <a:sysClr val="windowText" lastClr="000000"/>
                </a:solidFill>
              </a:rPr>
              <a:t>physics</a:t>
            </a:r>
            <a:r>
              <a:rPr lang="hu-HU" b="1" dirty="0">
                <a:solidFill>
                  <a:sysClr val="windowText" lastClr="000000"/>
                </a:solidFill>
              </a:rPr>
              <a:t> </a:t>
            </a:r>
            <a:r>
              <a:rPr lang="hu-HU" b="1" dirty="0" err="1">
                <a:solidFill>
                  <a:sysClr val="windowText" lastClr="000000"/>
                </a:solidFill>
              </a:rPr>
              <a:t>teacher</a:t>
            </a:r>
            <a:r>
              <a:rPr lang="hu-HU" b="1" dirty="0">
                <a:solidFill>
                  <a:sysClr val="windowText" lastClr="000000"/>
                </a:solidFill>
              </a:rPr>
              <a:t> </a:t>
            </a:r>
            <a:r>
              <a:rPr lang="hu-HU" b="1" dirty="0" err="1">
                <a:solidFill>
                  <a:sysClr val="windowText" lastClr="000000"/>
                </a:solidFill>
              </a:rPr>
              <a:t>students</a:t>
            </a:r>
            <a:endParaRPr lang="hu-HU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47135904840294435"/>
          <c:y val="0.11580587866107733"/>
          <c:w val="0.50405820750661978"/>
          <c:h val="0.8122313314184392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71-4C57-9976-7BA6920F964E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071-4C57-9976-7BA6920F964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71-4C57-9976-7BA6920F964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071-4C57-9976-7BA6920F964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130-426A-AEC0-ED1BB317CC6C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071-4C57-9976-7BA6920F964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071-4C57-9976-7BA6920F964E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071-4C57-9976-7BA6920F964E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071-4C57-9976-7BA6920F964E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071-4C57-9976-7BA6920F964E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F071-4C57-9976-7BA6920F964E}"/>
              </c:ext>
            </c:extLst>
          </c:dPt>
          <c:cat>
            <c:strRef>
              <c:f>Munka3!$A$1:$A$11</c:f>
              <c:strCache>
                <c:ptCount val="11"/>
                <c:pt idx="0">
                  <c:v>I am good in physics</c:v>
                </c:pt>
                <c:pt idx="1">
                  <c:v>I like couting tasks</c:v>
                </c:pt>
                <c:pt idx="2">
                  <c:v>I like school projects</c:v>
                </c:pt>
                <c:pt idx="3">
                  <c:v>The project was interresting</c:v>
                </c:pt>
                <c:pt idx="4">
                  <c:v>The project was fun</c:v>
                </c:pt>
                <c:pt idx="5">
                  <c:v>Similar projects would be cool</c:v>
                </c:pt>
                <c:pt idx="6">
                  <c:v>Working in groups was good</c:v>
                </c:pt>
                <c:pt idx="7">
                  <c:v>Creating devices was fun</c:v>
                </c:pt>
                <c:pt idx="8">
                  <c:v>Experiments were fun</c:v>
                </c:pt>
                <c:pt idx="9">
                  <c:v>Results of the experiments were cool</c:v>
                </c:pt>
                <c:pt idx="10">
                  <c:v>Presentation was fun</c:v>
                </c:pt>
              </c:strCache>
            </c:strRef>
          </c:cat>
          <c:val>
            <c:numRef>
              <c:f>Munka3!$B$1:$B$11</c:f>
              <c:numCache>
                <c:formatCode>General</c:formatCode>
                <c:ptCount val="11"/>
                <c:pt idx="0">
                  <c:v>2.5</c:v>
                </c:pt>
                <c:pt idx="1">
                  <c:v>2.25</c:v>
                </c:pt>
                <c:pt idx="2">
                  <c:v>1.83</c:v>
                </c:pt>
                <c:pt idx="3">
                  <c:v>1.583</c:v>
                </c:pt>
                <c:pt idx="4">
                  <c:v>1.66</c:v>
                </c:pt>
                <c:pt idx="5">
                  <c:v>1.4166000000000001</c:v>
                </c:pt>
                <c:pt idx="6">
                  <c:v>1.5</c:v>
                </c:pt>
                <c:pt idx="7">
                  <c:v>1.33</c:v>
                </c:pt>
                <c:pt idx="8">
                  <c:v>1.66</c:v>
                </c:pt>
                <c:pt idx="9">
                  <c:v>2.25</c:v>
                </c:pt>
                <c:pt idx="10">
                  <c:v>2.16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71-4C57-9976-7BA6920F9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5622400"/>
        <c:axId val="255622960"/>
      </c:barChart>
      <c:catAx>
        <c:axId val="25562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55622960"/>
        <c:crosses val="autoZero"/>
        <c:auto val="1"/>
        <c:lblAlgn val="ctr"/>
        <c:lblOffset val="100"/>
        <c:noMultiLvlLbl val="0"/>
      </c:catAx>
      <c:valAx>
        <c:axId val="255622960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5562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4F2811-8D48-4826-A5E8-605A743EBC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5670D8-400B-4576-8334-339BFC75CCF0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Theory</a:t>
          </a:r>
          <a:endParaRPr lang="hu-HU" sz="1800" dirty="0">
            <a:solidFill>
              <a:srgbClr val="002060"/>
            </a:solidFill>
          </a:endParaRPr>
        </a:p>
      </dgm:t>
    </dgm:pt>
    <dgm:pt modelId="{C699DA3D-5818-4C7E-9341-0F4C0766C3E1}" type="parTrans" cxnId="{041D3DC2-2FE3-4FF1-9131-BF1DAE5977D2}">
      <dgm:prSet/>
      <dgm:spPr/>
      <dgm:t>
        <a:bodyPr/>
        <a:lstStyle/>
        <a:p>
          <a:endParaRPr lang="hu-HU"/>
        </a:p>
      </dgm:t>
    </dgm:pt>
    <dgm:pt modelId="{AF15B18D-7FB5-4CB4-A0E3-1158640CBA95}" type="sibTrans" cxnId="{041D3DC2-2FE3-4FF1-9131-BF1DAE5977D2}">
      <dgm:prSet/>
      <dgm:spPr/>
      <dgm:t>
        <a:bodyPr/>
        <a:lstStyle/>
        <a:p>
          <a:endParaRPr lang="hu-HU"/>
        </a:p>
      </dgm:t>
    </dgm:pt>
    <dgm:pt modelId="{4110F358-81AE-43CB-BD60-5DEB8AFA510C}">
      <dgm:prSet phldrT="[Szöveg]"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Simulation</a:t>
          </a:r>
          <a:endParaRPr lang="hu-HU" sz="1800" b="1" dirty="0">
            <a:solidFill>
              <a:srgbClr val="002060"/>
            </a:solidFill>
          </a:endParaRPr>
        </a:p>
      </dgm:t>
    </dgm:pt>
    <dgm:pt modelId="{B3365543-7057-4800-952A-081853B05FFD}" type="parTrans" cxnId="{DAD69658-296E-4540-BC12-15CA684870C7}">
      <dgm:prSet/>
      <dgm:spPr/>
      <dgm:t>
        <a:bodyPr/>
        <a:lstStyle/>
        <a:p>
          <a:endParaRPr lang="hu-HU"/>
        </a:p>
      </dgm:t>
    </dgm:pt>
    <dgm:pt modelId="{E35C3F74-42DB-480E-A858-8D119BF180A0}" type="sibTrans" cxnId="{DAD69658-296E-4540-BC12-15CA684870C7}">
      <dgm:prSet/>
      <dgm:spPr/>
      <dgm:t>
        <a:bodyPr/>
        <a:lstStyle/>
        <a:p>
          <a:endParaRPr lang="hu-HU"/>
        </a:p>
      </dgm:t>
    </dgm:pt>
    <dgm:pt modelId="{8D3BF752-2949-429A-A62A-EC65F9651568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 err="1">
              <a:solidFill>
                <a:srgbClr val="002060"/>
              </a:solidFill>
            </a:rPr>
            <a:t>Experiments</a:t>
          </a:r>
          <a:endParaRPr lang="hu-HU" sz="1800" dirty="0">
            <a:solidFill>
              <a:srgbClr val="002060"/>
            </a:solidFill>
          </a:endParaRPr>
        </a:p>
      </dgm:t>
    </dgm:pt>
    <dgm:pt modelId="{403B0602-03A4-4030-B71A-BDD66D35DDE0}" type="parTrans" cxnId="{9575730E-432D-4FE8-9A39-A1B822B5B847}">
      <dgm:prSet/>
      <dgm:spPr/>
      <dgm:t>
        <a:bodyPr/>
        <a:lstStyle/>
        <a:p>
          <a:endParaRPr lang="hu-HU"/>
        </a:p>
      </dgm:t>
    </dgm:pt>
    <dgm:pt modelId="{8747827A-872E-45BC-BB6D-9BF0ACE394CF}" type="sibTrans" cxnId="{9575730E-432D-4FE8-9A39-A1B822B5B847}">
      <dgm:prSet/>
      <dgm:spPr/>
      <dgm:t>
        <a:bodyPr/>
        <a:lstStyle/>
        <a:p>
          <a:endParaRPr lang="hu-HU"/>
        </a:p>
      </dgm:t>
    </dgm:pt>
    <dgm:pt modelId="{9A72ACC2-1F8C-4097-A70D-D13750549586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 err="1">
              <a:solidFill>
                <a:srgbClr val="002060"/>
              </a:solidFill>
            </a:rPr>
            <a:t>Conclusion</a:t>
          </a:r>
          <a:endParaRPr lang="hu-HU" sz="1800" dirty="0">
            <a:solidFill>
              <a:srgbClr val="002060"/>
            </a:solidFill>
          </a:endParaRPr>
        </a:p>
      </dgm:t>
    </dgm:pt>
    <dgm:pt modelId="{6FD2CC2B-E683-476A-BE7B-8E902F5A10E1}" type="parTrans" cxnId="{92333BBF-3212-4C15-972D-7B3803E4E038}">
      <dgm:prSet/>
      <dgm:spPr/>
      <dgm:t>
        <a:bodyPr/>
        <a:lstStyle/>
        <a:p>
          <a:endParaRPr lang="hu-HU"/>
        </a:p>
      </dgm:t>
    </dgm:pt>
    <dgm:pt modelId="{2F7AEF51-C7AF-44A7-AFB2-208FB005BAA3}" type="sibTrans" cxnId="{92333BBF-3212-4C15-972D-7B3803E4E038}">
      <dgm:prSet/>
      <dgm:spPr/>
      <dgm:t>
        <a:bodyPr/>
        <a:lstStyle/>
        <a:p>
          <a:endParaRPr lang="hu-HU"/>
        </a:p>
      </dgm:t>
    </dgm:pt>
    <dgm:pt modelId="{2B71D343-A845-4310-A768-136F98DA64CD}" type="pres">
      <dgm:prSet presAssocID="{A94F2811-8D48-4826-A5E8-605A743EBC43}" presName="Name0" presStyleCnt="0">
        <dgm:presLayoutVars>
          <dgm:dir/>
          <dgm:animLvl val="lvl"/>
          <dgm:resizeHandles val="exact"/>
        </dgm:presLayoutVars>
      </dgm:prSet>
      <dgm:spPr/>
    </dgm:pt>
    <dgm:pt modelId="{2C9613C2-C283-4081-B5E0-18189A473EF0}" type="pres">
      <dgm:prSet presAssocID="{855670D8-400B-4576-8334-339BFC75CCF0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C8D8BF-B70A-49E9-BC7E-41CE6A3B6110}" type="pres">
      <dgm:prSet presAssocID="{AF15B18D-7FB5-4CB4-A0E3-1158640CBA95}" presName="parTxOnlySpace" presStyleCnt="0"/>
      <dgm:spPr/>
    </dgm:pt>
    <dgm:pt modelId="{83FC4725-5988-4D4B-8336-3019C1F3F804}" type="pres">
      <dgm:prSet presAssocID="{4110F358-81AE-43CB-BD60-5DEB8AFA510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46D0F3-5DAF-489A-9457-63665C655798}" type="pres">
      <dgm:prSet presAssocID="{E35C3F74-42DB-480E-A858-8D119BF180A0}" presName="parTxOnlySpace" presStyleCnt="0"/>
      <dgm:spPr/>
    </dgm:pt>
    <dgm:pt modelId="{0D35FDE8-8687-45A3-892C-CF0563071180}" type="pres">
      <dgm:prSet presAssocID="{8D3BF752-2949-429A-A62A-EC65F965156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85D1C9-7531-4EC9-A943-BBBD972B2B05}" type="pres">
      <dgm:prSet presAssocID="{8747827A-872E-45BC-BB6D-9BF0ACE394CF}" presName="parTxOnlySpace" presStyleCnt="0"/>
      <dgm:spPr/>
    </dgm:pt>
    <dgm:pt modelId="{46807C67-90AF-42AF-9787-AE1D1A114FA2}" type="pres">
      <dgm:prSet presAssocID="{9A72ACC2-1F8C-4097-A70D-D137505495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AD69658-296E-4540-BC12-15CA684870C7}" srcId="{A94F2811-8D48-4826-A5E8-605A743EBC43}" destId="{4110F358-81AE-43CB-BD60-5DEB8AFA510C}" srcOrd="1" destOrd="0" parTransId="{B3365543-7057-4800-952A-081853B05FFD}" sibTransId="{E35C3F74-42DB-480E-A858-8D119BF180A0}"/>
    <dgm:cxn modelId="{92333BBF-3212-4C15-972D-7B3803E4E038}" srcId="{A94F2811-8D48-4826-A5E8-605A743EBC43}" destId="{9A72ACC2-1F8C-4097-A70D-D13750549586}" srcOrd="3" destOrd="0" parTransId="{6FD2CC2B-E683-476A-BE7B-8E902F5A10E1}" sibTransId="{2F7AEF51-C7AF-44A7-AFB2-208FB005BAA3}"/>
    <dgm:cxn modelId="{4471168A-0B92-41D0-975B-E77985F278DB}" type="presOf" srcId="{4110F358-81AE-43CB-BD60-5DEB8AFA510C}" destId="{83FC4725-5988-4D4B-8336-3019C1F3F804}" srcOrd="0" destOrd="0" presId="urn:microsoft.com/office/officeart/2005/8/layout/chevron1"/>
    <dgm:cxn modelId="{9575730E-432D-4FE8-9A39-A1B822B5B847}" srcId="{A94F2811-8D48-4826-A5E8-605A743EBC43}" destId="{8D3BF752-2949-429A-A62A-EC65F9651568}" srcOrd="2" destOrd="0" parTransId="{403B0602-03A4-4030-B71A-BDD66D35DDE0}" sibTransId="{8747827A-872E-45BC-BB6D-9BF0ACE394CF}"/>
    <dgm:cxn modelId="{78F4D32E-B3C6-4143-B536-3E1BAE337A8A}" type="presOf" srcId="{A94F2811-8D48-4826-A5E8-605A743EBC43}" destId="{2B71D343-A845-4310-A768-136F98DA64CD}" srcOrd="0" destOrd="0" presId="urn:microsoft.com/office/officeart/2005/8/layout/chevron1"/>
    <dgm:cxn modelId="{F84C0DB7-1559-4AB6-B23B-0FF82B990298}" type="presOf" srcId="{9A72ACC2-1F8C-4097-A70D-D13750549586}" destId="{46807C67-90AF-42AF-9787-AE1D1A114FA2}" srcOrd="0" destOrd="0" presId="urn:microsoft.com/office/officeart/2005/8/layout/chevron1"/>
    <dgm:cxn modelId="{2B1D1AD9-C551-498E-8D9D-9F0A6AA548CD}" type="presOf" srcId="{855670D8-400B-4576-8334-339BFC75CCF0}" destId="{2C9613C2-C283-4081-B5E0-18189A473EF0}" srcOrd="0" destOrd="0" presId="urn:microsoft.com/office/officeart/2005/8/layout/chevron1"/>
    <dgm:cxn modelId="{EE24466E-AF1D-42DB-9866-9065A055FA5B}" type="presOf" srcId="{8D3BF752-2949-429A-A62A-EC65F9651568}" destId="{0D35FDE8-8687-45A3-892C-CF0563071180}" srcOrd="0" destOrd="0" presId="urn:microsoft.com/office/officeart/2005/8/layout/chevron1"/>
    <dgm:cxn modelId="{041D3DC2-2FE3-4FF1-9131-BF1DAE5977D2}" srcId="{A94F2811-8D48-4826-A5E8-605A743EBC43}" destId="{855670D8-400B-4576-8334-339BFC75CCF0}" srcOrd="0" destOrd="0" parTransId="{C699DA3D-5818-4C7E-9341-0F4C0766C3E1}" sibTransId="{AF15B18D-7FB5-4CB4-A0E3-1158640CBA95}"/>
    <dgm:cxn modelId="{624491D4-A6D9-4B98-905F-F5AB7401DC9C}" type="presParOf" srcId="{2B71D343-A845-4310-A768-136F98DA64CD}" destId="{2C9613C2-C283-4081-B5E0-18189A473EF0}" srcOrd="0" destOrd="0" presId="urn:microsoft.com/office/officeart/2005/8/layout/chevron1"/>
    <dgm:cxn modelId="{2E1D0E6A-2696-4C4D-A38C-B5FAF9CE6D59}" type="presParOf" srcId="{2B71D343-A845-4310-A768-136F98DA64CD}" destId="{27C8D8BF-B70A-49E9-BC7E-41CE6A3B6110}" srcOrd="1" destOrd="0" presId="urn:microsoft.com/office/officeart/2005/8/layout/chevron1"/>
    <dgm:cxn modelId="{A2F2D52E-1D56-4435-9F48-C1ABF750031D}" type="presParOf" srcId="{2B71D343-A845-4310-A768-136F98DA64CD}" destId="{83FC4725-5988-4D4B-8336-3019C1F3F804}" srcOrd="2" destOrd="0" presId="urn:microsoft.com/office/officeart/2005/8/layout/chevron1"/>
    <dgm:cxn modelId="{DD03DA4D-1EC6-498A-8338-B226E3E64160}" type="presParOf" srcId="{2B71D343-A845-4310-A768-136F98DA64CD}" destId="{A246D0F3-5DAF-489A-9457-63665C655798}" srcOrd="3" destOrd="0" presId="urn:microsoft.com/office/officeart/2005/8/layout/chevron1"/>
    <dgm:cxn modelId="{7B11BBC3-48DC-472C-98F4-AE1AD7CC0C44}" type="presParOf" srcId="{2B71D343-A845-4310-A768-136F98DA64CD}" destId="{0D35FDE8-8687-45A3-892C-CF0563071180}" srcOrd="4" destOrd="0" presId="urn:microsoft.com/office/officeart/2005/8/layout/chevron1"/>
    <dgm:cxn modelId="{BFB28C6E-D189-4AAE-A107-5FA222AD4FBF}" type="presParOf" srcId="{2B71D343-A845-4310-A768-136F98DA64CD}" destId="{F285D1C9-7531-4EC9-A943-BBBD972B2B05}" srcOrd="5" destOrd="0" presId="urn:microsoft.com/office/officeart/2005/8/layout/chevron1"/>
    <dgm:cxn modelId="{D285F7FC-8BA9-4297-BC71-BAA923286966}" type="presParOf" srcId="{2B71D343-A845-4310-A768-136F98DA64CD}" destId="{46807C67-90AF-42AF-9787-AE1D1A114FA2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F2811-8D48-4826-A5E8-605A743EBC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5670D8-400B-4576-8334-339BFC75CCF0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Theory</a:t>
          </a:r>
          <a:endParaRPr lang="hu-HU" sz="1800" dirty="0">
            <a:solidFill>
              <a:srgbClr val="002060"/>
            </a:solidFill>
          </a:endParaRPr>
        </a:p>
      </dgm:t>
    </dgm:pt>
    <dgm:pt modelId="{C699DA3D-5818-4C7E-9341-0F4C0766C3E1}" type="parTrans" cxnId="{041D3DC2-2FE3-4FF1-9131-BF1DAE5977D2}">
      <dgm:prSet/>
      <dgm:spPr/>
      <dgm:t>
        <a:bodyPr/>
        <a:lstStyle/>
        <a:p>
          <a:endParaRPr lang="hu-HU"/>
        </a:p>
      </dgm:t>
    </dgm:pt>
    <dgm:pt modelId="{AF15B18D-7FB5-4CB4-A0E3-1158640CBA95}" type="sibTrans" cxnId="{041D3DC2-2FE3-4FF1-9131-BF1DAE5977D2}">
      <dgm:prSet/>
      <dgm:spPr/>
      <dgm:t>
        <a:bodyPr/>
        <a:lstStyle/>
        <a:p>
          <a:endParaRPr lang="hu-HU"/>
        </a:p>
      </dgm:t>
    </dgm:pt>
    <dgm:pt modelId="{4110F358-81AE-43CB-BD60-5DEB8AFA510C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Simulation</a:t>
          </a:r>
          <a:endParaRPr lang="hu-HU" sz="1800" dirty="0">
            <a:solidFill>
              <a:srgbClr val="002060"/>
            </a:solidFill>
          </a:endParaRPr>
        </a:p>
      </dgm:t>
    </dgm:pt>
    <dgm:pt modelId="{B3365543-7057-4800-952A-081853B05FFD}" type="parTrans" cxnId="{DAD69658-296E-4540-BC12-15CA684870C7}">
      <dgm:prSet/>
      <dgm:spPr/>
      <dgm:t>
        <a:bodyPr/>
        <a:lstStyle/>
        <a:p>
          <a:endParaRPr lang="hu-HU"/>
        </a:p>
      </dgm:t>
    </dgm:pt>
    <dgm:pt modelId="{E35C3F74-42DB-480E-A858-8D119BF180A0}" type="sibTrans" cxnId="{DAD69658-296E-4540-BC12-15CA684870C7}">
      <dgm:prSet/>
      <dgm:spPr/>
      <dgm:t>
        <a:bodyPr/>
        <a:lstStyle/>
        <a:p>
          <a:endParaRPr lang="hu-HU"/>
        </a:p>
      </dgm:t>
    </dgm:pt>
    <dgm:pt modelId="{8D3BF752-2949-429A-A62A-EC65F9651568}">
      <dgm:prSet phldrT="[Szöveg]"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hu-HU" sz="1600" b="1" dirty="0" err="1">
              <a:solidFill>
                <a:srgbClr val="002060"/>
              </a:solidFill>
            </a:rPr>
            <a:t>Experiments</a:t>
          </a:r>
          <a:endParaRPr lang="hu-HU" sz="1800" b="1" dirty="0">
            <a:solidFill>
              <a:srgbClr val="002060"/>
            </a:solidFill>
          </a:endParaRPr>
        </a:p>
      </dgm:t>
    </dgm:pt>
    <dgm:pt modelId="{403B0602-03A4-4030-B71A-BDD66D35DDE0}" type="parTrans" cxnId="{9575730E-432D-4FE8-9A39-A1B822B5B847}">
      <dgm:prSet/>
      <dgm:spPr/>
      <dgm:t>
        <a:bodyPr/>
        <a:lstStyle/>
        <a:p>
          <a:endParaRPr lang="hu-HU"/>
        </a:p>
      </dgm:t>
    </dgm:pt>
    <dgm:pt modelId="{8747827A-872E-45BC-BB6D-9BF0ACE394CF}" type="sibTrans" cxnId="{9575730E-432D-4FE8-9A39-A1B822B5B847}">
      <dgm:prSet/>
      <dgm:spPr/>
      <dgm:t>
        <a:bodyPr/>
        <a:lstStyle/>
        <a:p>
          <a:endParaRPr lang="hu-HU"/>
        </a:p>
      </dgm:t>
    </dgm:pt>
    <dgm:pt modelId="{9A72ACC2-1F8C-4097-A70D-D13750549586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 err="1">
              <a:solidFill>
                <a:srgbClr val="002060"/>
              </a:solidFill>
            </a:rPr>
            <a:t>Conclusion</a:t>
          </a:r>
          <a:endParaRPr lang="hu-HU" sz="1800" dirty="0">
            <a:solidFill>
              <a:srgbClr val="002060"/>
            </a:solidFill>
          </a:endParaRPr>
        </a:p>
      </dgm:t>
    </dgm:pt>
    <dgm:pt modelId="{6FD2CC2B-E683-476A-BE7B-8E902F5A10E1}" type="parTrans" cxnId="{92333BBF-3212-4C15-972D-7B3803E4E038}">
      <dgm:prSet/>
      <dgm:spPr/>
      <dgm:t>
        <a:bodyPr/>
        <a:lstStyle/>
        <a:p>
          <a:endParaRPr lang="hu-HU"/>
        </a:p>
      </dgm:t>
    </dgm:pt>
    <dgm:pt modelId="{2F7AEF51-C7AF-44A7-AFB2-208FB005BAA3}" type="sibTrans" cxnId="{92333BBF-3212-4C15-972D-7B3803E4E038}">
      <dgm:prSet/>
      <dgm:spPr/>
      <dgm:t>
        <a:bodyPr/>
        <a:lstStyle/>
        <a:p>
          <a:endParaRPr lang="hu-HU"/>
        </a:p>
      </dgm:t>
    </dgm:pt>
    <dgm:pt modelId="{2B71D343-A845-4310-A768-136F98DA64CD}" type="pres">
      <dgm:prSet presAssocID="{A94F2811-8D48-4826-A5E8-605A743EBC43}" presName="Name0" presStyleCnt="0">
        <dgm:presLayoutVars>
          <dgm:dir/>
          <dgm:animLvl val="lvl"/>
          <dgm:resizeHandles val="exact"/>
        </dgm:presLayoutVars>
      </dgm:prSet>
      <dgm:spPr/>
    </dgm:pt>
    <dgm:pt modelId="{2C9613C2-C283-4081-B5E0-18189A473EF0}" type="pres">
      <dgm:prSet presAssocID="{855670D8-400B-4576-8334-339BFC75CCF0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C8D8BF-B70A-49E9-BC7E-41CE6A3B6110}" type="pres">
      <dgm:prSet presAssocID="{AF15B18D-7FB5-4CB4-A0E3-1158640CBA95}" presName="parTxOnlySpace" presStyleCnt="0"/>
      <dgm:spPr/>
    </dgm:pt>
    <dgm:pt modelId="{83FC4725-5988-4D4B-8336-3019C1F3F804}" type="pres">
      <dgm:prSet presAssocID="{4110F358-81AE-43CB-BD60-5DEB8AFA510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46D0F3-5DAF-489A-9457-63665C655798}" type="pres">
      <dgm:prSet presAssocID="{E35C3F74-42DB-480E-A858-8D119BF180A0}" presName="parTxOnlySpace" presStyleCnt="0"/>
      <dgm:spPr/>
    </dgm:pt>
    <dgm:pt modelId="{0D35FDE8-8687-45A3-892C-CF0563071180}" type="pres">
      <dgm:prSet presAssocID="{8D3BF752-2949-429A-A62A-EC65F965156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85D1C9-7531-4EC9-A943-BBBD972B2B05}" type="pres">
      <dgm:prSet presAssocID="{8747827A-872E-45BC-BB6D-9BF0ACE394CF}" presName="parTxOnlySpace" presStyleCnt="0"/>
      <dgm:spPr/>
    </dgm:pt>
    <dgm:pt modelId="{46807C67-90AF-42AF-9787-AE1D1A114FA2}" type="pres">
      <dgm:prSet presAssocID="{9A72ACC2-1F8C-4097-A70D-D137505495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AD69658-296E-4540-BC12-15CA684870C7}" srcId="{A94F2811-8D48-4826-A5E8-605A743EBC43}" destId="{4110F358-81AE-43CB-BD60-5DEB8AFA510C}" srcOrd="1" destOrd="0" parTransId="{B3365543-7057-4800-952A-081853B05FFD}" sibTransId="{E35C3F74-42DB-480E-A858-8D119BF180A0}"/>
    <dgm:cxn modelId="{92333BBF-3212-4C15-972D-7B3803E4E038}" srcId="{A94F2811-8D48-4826-A5E8-605A743EBC43}" destId="{9A72ACC2-1F8C-4097-A70D-D13750549586}" srcOrd="3" destOrd="0" parTransId="{6FD2CC2B-E683-476A-BE7B-8E902F5A10E1}" sibTransId="{2F7AEF51-C7AF-44A7-AFB2-208FB005BAA3}"/>
    <dgm:cxn modelId="{A4EED4F3-2EEC-467F-8724-5E5BA70285BB}" type="presOf" srcId="{A94F2811-8D48-4826-A5E8-605A743EBC43}" destId="{2B71D343-A845-4310-A768-136F98DA64CD}" srcOrd="0" destOrd="0" presId="urn:microsoft.com/office/officeart/2005/8/layout/chevron1"/>
    <dgm:cxn modelId="{9575730E-432D-4FE8-9A39-A1B822B5B847}" srcId="{A94F2811-8D48-4826-A5E8-605A743EBC43}" destId="{8D3BF752-2949-429A-A62A-EC65F9651568}" srcOrd="2" destOrd="0" parTransId="{403B0602-03A4-4030-B71A-BDD66D35DDE0}" sibTransId="{8747827A-872E-45BC-BB6D-9BF0ACE394CF}"/>
    <dgm:cxn modelId="{005B73FB-53F5-4263-BFB9-6F43C2E74E25}" type="presOf" srcId="{4110F358-81AE-43CB-BD60-5DEB8AFA510C}" destId="{83FC4725-5988-4D4B-8336-3019C1F3F804}" srcOrd="0" destOrd="0" presId="urn:microsoft.com/office/officeart/2005/8/layout/chevron1"/>
    <dgm:cxn modelId="{8034CA40-AAA1-45C1-BEAA-3F8E03698CA3}" type="presOf" srcId="{855670D8-400B-4576-8334-339BFC75CCF0}" destId="{2C9613C2-C283-4081-B5E0-18189A473EF0}" srcOrd="0" destOrd="0" presId="urn:microsoft.com/office/officeart/2005/8/layout/chevron1"/>
    <dgm:cxn modelId="{FD97F2FA-E172-4F70-99FA-4EFF3678F653}" type="presOf" srcId="{8D3BF752-2949-429A-A62A-EC65F9651568}" destId="{0D35FDE8-8687-45A3-892C-CF0563071180}" srcOrd="0" destOrd="0" presId="urn:microsoft.com/office/officeart/2005/8/layout/chevron1"/>
    <dgm:cxn modelId="{E0EE92F4-8D8D-41E4-9196-FB5B549DF369}" type="presOf" srcId="{9A72ACC2-1F8C-4097-A70D-D13750549586}" destId="{46807C67-90AF-42AF-9787-AE1D1A114FA2}" srcOrd="0" destOrd="0" presId="urn:microsoft.com/office/officeart/2005/8/layout/chevron1"/>
    <dgm:cxn modelId="{041D3DC2-2FE3-4FF1-9131-BF1DAE5977D2}" srcId="{A94F2811-8D48-4826-A5E8-605A743EBC43}" destId="{855670D8-400B-4576-8334-339BFC75CCF0}" srcOrd="0" destOrd="0" parTransId="{C699DA3D-5818-4C7E-9341-0F4C0766C3E1}" sibTransId="{AF15B18D-7FB5-4CB4-A0E3-1158640CBA95}"/>
    <dgm:cxn modelId="{062D74C8-CCEB-4B8F-B3DF-60C1A4E0C965}" type="presParOf" srcId="{2B71D343-A845-4310-A768-136F98DA64CD}" destId="{2C9613C2-C283-4081-B5E0-18189A473EF0}" srcOrd="0" destOrd="0" presId="urn:microsoft.com/office/officeart/2005/8/layout/chevron1"/>
    <dgm:cxn modelId="{14DCC0BC-6E91-4E4B-A22D-2FDCD38F5C20}" type="presParOf" srcId="{2B71D343-A845-4310-A768-136F98DA64CD}" destId="{27C8D8BF-B70A-49E9-BC7E-41CE6A3B6110}" srcOrd="1" destOrd="0" presId="urn:microsoft.com/office/officeart/2005/8/layout/chevron1"/>
    <dgm:cxn modelId="{B9531C27-A441-491F-93E1-2F4826D5496D}" type="presParOf" srcId="{2B71D343-A845-4310-A768-136F98DA64CD}" destId="{83FC4725-5988-4D4B-8336-3019C1F3F804}" srcOrd="2" destOrd="0" presId="urn:microsoft.com/office/officeart/2005/8/layout/chevron1"/>
    <dgm:cxn modelId="{F5933CA9-5B34-48B2-B9BA-EA9956D45C11}" type="presParOf" srcId="{2B71D343-A845-4310-A768-136F98DA64CD}" destId="{A246D0F3-5DAF-489A-9457-63665C655798}" srcOrd="3" destOrd="0" presId="urn:microsoft.com/office/officeart/2005/8/layout/chevron1"/>
    <dgm:cxn modelId="{D0A9D03B-A96E-4403-BB8B-099A415C69E3}" type="presParOf" srcId="{2B71D343-A845-4310-A768-136F98DA64CD}" destId="{0D35FDE8-8687-45A3-892C-CF0563071180}" srcOrd="4" destOrd="0" presId="urn:microsoft.com/office/officeart/2005/8/layout/chevron1"/>
    <dgm:cxn modelId="{2AA38402-4597-4B9B-8F31-4FA99D8222C5}" type="presParOf" srcId="{2B71D343-A845-4310-A768-136F98DA64CD}" destId="{F285D1C9-7531-4EC9-A943-BBBD972B2B05}" srcOrd="5" destOrd="0" presId="urn:microsoft.com/office/officeart/2005/8/layout/chevron1"/>
    <dgm:cxn modelId="{EBA431A6-1F5E-422B-BE13-C5C5CA7E75C7}" type="presParOf" srcId="{2B71D343-A845-4310-A768-136F98DA64CD}" destId="{46807C67-90AF-42AF-9787-AE1D1A114FA2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4F2811-8D48-4826-A5E8-605A743EBC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5670D8-400B-4576-8334-339BFC75CCF0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Theory</a:t>
          </a:r>
          <a:endParaRPr lang="hu-HU" sz="1800" dirty="0">
            <a:solidFill>
              <a:srgbClr val="002060"/>
            </a:solidFill>
          </a:endParaRPr>
        </a:p>
      </dgm:t>
    </dgm:pt>
    <dgm:pt modelId="{C699DA3D-5818-4C7E-9341-0F4C0766C3E1}" type="parTrans" cxnId="{041D3DC2-2FE3-4FF1-9131-BF1DAE5977D2}">
      <dgm:prSet/>
      <dgm:spPr/>
      <dgm:t>
        <a:bodyPr/>
        <a:lstStyle/>
        <a:p>
          <a:endParaRPr lang="hu-HU"/>
        </a:p>
      </dgm:t>
    </dgm:pt>
    <dgm:pt modelId="{AF15B18D-7FB5-4CB4-A0E3-1158640CBA95}" type="sibTrans" cxnId="{041D3DC2-2FE3-4FF1-9131-BF1DAE5977D2}">
      <dgm:prSet/>
      <dgm:spPr/>
      <dgm:t>
        <a:bodyPr/>
        <a:lstStyle/>
        <a:p>
          <a:endParaRPr lang="hu-HU"/>
        </a:p>
      </dgm:t>
    </dgm:pt>
    <dgm:pt modelId="{4110F358-81AE-43CB-BD60-5DEB8AFA510C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Simulation</a:t>
          </a:r>
          <a:endParaRPr lang="hu-HU" sz="1800" dirty="0">
            <a:solidFill>
              <a:srgbClr val="002060"/>
            </a:solidFill>
          </a:endParaRPr>
        </a:p>
      </dgm:t>
    </dgm:pt>
    <dgm:pt modelId="{B3365543-7057-4800-952A-081853B05FFD}" type="parTrans" cxnId="{DAD69658-296E-4540-BC12-15CA684870C7}">
      <dgm:prSet/>
      <dgm:spPr/>
      <dgm:t>
        <a:bodyPr/>
        <a:lstStyle/>
        <a:p>
          <a:endParaRPr lang="hu-HU"/>
        </a:p>
      </dgm:t>
    </dgm:pt>
    <dgm:pt modelId="{E35C3F74-42DB-480E-A858-8D119BF180A0}" type="sibTrans" cxnId="{DAD69658-296E-4540-BC12-15CA684870C7}">
      <dgm:prSet/>
      <dgm:spPr/>
      <dgm:t>
        <a:bodyPr/>
        <a:lstStyle/>
        <a:p>
          <a:endParaRPr lang="hu-HU"/>
        </a:p>
      </dgm:t>
    </dgm:pt>
    <dgm:pt modelId="{8D3BF752-2949-429A-A62A-EC65F9651568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 err="1">
              <a:solidFill>
                <a:srgbClr val="002060"/>
              </a:solidFill>
            </a:rPr>
            <a:t>Experiments</a:t>
          </a:r>
          <a:endParaRPr lang="hu-HU" sz="1800" dirty="0">
            <a:solidFill>
              <a:srgbClr val="002060"/>
            </a:solidFill>
          </a:endParaRPr>
        </a:p>
      </dgm:t>
    </dgm:pt>
    <dgm:pt modelId="{403B0602-03A4-4030-B71A-BDD66D35DDE0}" type="parTrans" cxnId="{9575730E-432D-4FE8-9A39-A1B822B5B847}">
      <dgm:prSet/>
      <dgm:spPr/>
      <dgm:t>
        <a:bodyPr/>
        <a:lstStyle/>
        <a:p>
          <a:endParaRPr lang="hu-HU"/>
        </a:p>
      </dgm:t>
    </dgm:pt>
    <dgm:pt modelId="{8747827A-872E-45BC-BB6D-9BF0ACE394CF}" type="sibTrans" cxnId="{9575730E-432D-4FE8-9A39-A1B822B5B847}">
      <dgm:prSet/>
      <dgm:spPr/>
      <dgm:t>
        <a:bodyPr/>
        <a:lstStyle/>
        <a:p>
          <a:endParaRPr lang="hu-HU"/>
        </a:p>
      </dgm:t>
    </dgm:pt>
    <dgm:pt modelId="{9A72ACC2-1F8C-4097-A70D-D13750549586}">
      <dgm:prSet phldrT="[Szöveg]"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hu-HU" sz="1600" b="1" i="0" dirty="0" err="1">
              <a:solidFill>
                <a:srgbClr val="002060"/>
              </a:solidFill>
            </a:rPr>
            <a:t>Conclusion</a:t>
          </a:r>
          <a:endParaRPr lang="hu-HU" sz="1800" b="1" i="0" dirty="0">
            <a:solidFill>
              <a:srgbClr val="002060"/>
            </a:solidFill>
          </a:endParaRPr>
        </a:p>
      </dgm:t>
    </dgm:pt>
    <dgm:pt modelId="{6FD2CC2B-E683-476A-BE7B-8E902F5A10E1}" type="parTrans" cxnId="{92333BBF-3212-4C15-972D-7B3803E4E038}">
      <dgm:prSet/>
      <dgm:spPr/>
      <dgm:t>
        <a:bodyPr/>
        <a:lstStyle/>
        <a:p>
          <a:endParaRPr lang="hu-HU"/>
        </a:p>
      </dgm:t>
    </dgm:pt>
    <dgm:pt modelId="{2F7AEF51-C7AF-44A7-AFB2-208FB005BAA3}" type="sibTrans" cxnId="{92333BBF-3212-4C15-972D-7B3803E4E038}">
      <dgm:prSet/>
      <dgm:spPr/>
      <dgm:t>
        <a:bodyPr/>
        <a:lstStyle/>
        <a:p>
          <a:endParaRPr lang="hu-HU"/>
        </a:p>
      </dgm:t>
    </dgm:pt>
    <dgm:pt modelId="{2B71D343-A845-4310-A768-136F98DA64CD}" type="pres">
      <dgm:prSet presAssocID="{A94F2811-8D48-4826-A5E8-605A743EBC43}" presName="Name0" presStyleCnt="0">
        <dgm:presLayoutVars>
          <dgm:dir/>
          <dgm:animLvl val="lvl"/>
          <dgm:resizeHandles val="exact"/>
        </dgm:presLayoutVars>
      </dgm:prSet>
      <dgm:spPr/>
    </dgm:pt>
    <dgm:pt modelId="{2C9613C2-C283-4081-B5E0-18189A473EF0}" type="pres">
      <dgm:prSet presAssocID="{855670D8-400B-4576-8334-339BFC75CCF0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C8D8BF-B70A-49E9-BC7E-41CE6A3B6110}" type="pres">
      <dgm:prSet presAssocID="{AF15B18D-7FB5-4CB4-A0E3-1158640CBA95}" presName="parTxOnlySpace" presStyleCnt="0"/>
      <dgm:spPr/>
    </dgm:pt>
    <dgm:pt modelId="{83FC4725-5988-4D4B-8336-3019C1F3F804}" type="pres">
      <dgm:prSet presAssocID="{4110F358-81AE-43CB-BD60-5DEB8AFA510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46D0F3-5DAF-489A-9457-63665C655798}" type="pres">
      <dgm:prSet presAssocID="{E35C3F74-42DB-480E-A858-8D119BF180A0}" presName="parTxOnlySpace" presStyleCnt="0"/>
      <dgm:spPr/>
    </dgm:pt>
    <dgm:pt modelId="{0D35FDE8-8687-45A3-892C-CF0563071180}" type="pres">
      <dgm:prSet presAssocID="{8D3BF752-2949-429A-A62A-EC65F965156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85D1C9-7531-4EC9-A943-BBBD972B2B05}" type="pres">
      <dgm:prSet presAssocID="{8747827A-872E-45BC-BB6D-9BF0ACE394CF}" presName="parTxOnlySpace" presStyleCnt="0"/>
      <dgm:spPr/>
    </dgm:pt>
    <dgm:pt modelId="{46807C67-90AF-42AF-9787-AE1D1A114FA2}" type="pres">
      <dgm:prSet presAssocID="{9A72ACC2-1F8C-4097-A70D-D137505495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AD69658-296E-4540-BC12-15CA684870C7}" srcId="{A94F2811-8D48-4826-A5E8-605A743EBC43}" destId="{4110F358-81AE-43CB-BD60-5DEB8AFA510C}" srcOrd="1" destOrd="0" parTransId="{B3365543-7057-4800-952A-081853B05FFD}" sibTransId="{E35C3F74-42DB-480E-A858-8D119BF180A0}"/>
    <dgm:cxn modelId="{1870336C-1399-490C-8250-4C37AC31786B}" type="presOf" srcId="{4110F358-81AE-43CB-BD60-5DEB8AFA510C}" destId="{83FC4725-5988-4D4B-8336-3019C1F3F804}" srcOrd="0" destOrd="0" presId="urn:microsoft.com/office/officeart/2005/8/layout/chevron1"/>
    <dgm:cxn modelId="{92333BBF-3212-4C15-972D-7B3803E4E038}" srcId="{A94F2811-8D48-4826-A5E8-605A743EBC43}" destId="{9A72ACC2-1F8C-4097-A70D-D13750549586}" srcOrd="3" destOrd="0" parTransId="{6FD2CC2B-E683-476A-BE7B-8E902F5A10E1}" sibTransId="{2F7AEF51-C7AF-44A7-AFB2-208FB005BAA3}"/>
    <dgm:cxn modelId="{9575730E-432D-4FE8-9A39-A1B822B5B847}" srcId="{A94F2811-8D48-4826-A5E8-605A743EBC43}" destId="{8D3BF752-2949-429A-A62A-EC65F9651568}" srcOrd="2" destOrd="0" parTransId="{403B0602-03A4-4030-B71A-BDD66D35DDE0}" sibTransId="{8747827A-872E-45BC-BB6D-9BF0ACE394CF}"/>
    <dgm:cxn modelId="{A9BA1EFA-E3C0-4DA6-98D6-A7CFB983CABB}" type="presOf" srcId="{9A72ACC2-1F8C-4097-A70D-D13750549586}" destId="{46807C67-90AF-42AF-9787-AE1D1A114FA2}" srcOrd="0" destOrd="0" presId="urn:microsoft.com/office/officeart/2005/8/layout/chevron1"/>
    <dgm:cxn modelId="{8A8CDB25-606B-4CDA-AE01-C602A86E763F}" type="presOf" srcId="{8D3BF752-2949-429A-A62A-EC65F9651568}" destId="{0D35FDE8-8687-45A3-892C-CF0563071180}" srcOrd="0" destOrd="0" presId="urn:microsoft.com/office/officeart/2005/8/layout/chevron1"/>
    <dgm:cxn modelId="{CC6F3213-EF32-42D9-A108-BB8F8C1723F2}" type="presOf" srcId="{A94F2811-8D48-4826-A5E8-605A743EBC43}" destId="{2B71D343-A845-4310-A768-136F98DA64CD}" srcOrd="0" destOrd="0" presId="urn:microsoft.com/office/officeart/2005/8/layout/chevron1"/>
    <dgm:cxn modelId="{5324D4C4-4EB1-4D1D-ACB8-905C6DC63EFA}" type="presOf" srcId="{855670D8-400B-4576-8334-339BFC75CCF0}" destId="{2C9613C2-C283-4081-B5E0-18189A473EF0}" srcOrd="0" destOrd="0" presId="urn:microsoft.com/office/officeart/2005/8/layout/chevron1"/>
    <dgm:cxn modelId="{041D3DC2-2FE3-4FF1-9131-BF1DAE5977D2}" srcId="{A94F2811-8D48-4826-A5E8-605A743EBC43}" destId="{855670D8-400B-4576-8334-339BFC75CCF0}" srcOrd="0" destOrd="0" parTransId="{C699DA3D-5818-4C7E-9341-0F4C0766C3E1}" sibTransId="{AF15B18D-7FB5-4CB4-A0E3-1158640CBA95}"/>
    <dgm:cxn modelId="{5116AA4B-5E4A-4C6E-A712-2482DCF36CF6}" type="presParOf" srcId="{2B71D343-A845-4310-A768-136F98DA64CD}" destId="{2C9613C2-C283-4081-B5E0-18189A473EF0}" srcOrd="0" destOrd="0" presId="urn:microsoft.com/office/officeart/2005/8/layout/chevron1"/>
    <dgm:cxn modelId="{8B0817F1-6757-436C-A530-08E4223BFD01}" type="presParOf" srcId="{2B71D343-A845-4310-A768-136F98DA64CD}" destId="{27C8D8BF-B70A-49E9-BC7E-41CE6A3B6110}" srcOrd="1" destOrd="0" presId="urn:microsoft.com/office/officeart/2005/8/layout/chevron1"/>
    <dgm:cxn modelId="{12DA9A73-DF62-4EAE-A804-88BA1CC1EF38}" type="presParOf" srcId="{2B71D343-A845-4310-A768-136F98DA64CD}" destId="{83FC4725-5988-4D4B-8336-3019C1F3F804}" srcOrd="2" destOrd="0" presId="urn:microsoft.com/office/officeart/2005/8/layout/chevron1"/>
    <dgm:cxn modelId="{90E37556-9004-4562-9817-779834CE34EF}" type="presParOf" srcId="{2B71D343-A845-4310-A768-136F98DA64CD}" destId="{A246D0F3-5DAF-489A-9457-63665C655798}" srcOrd="3" destOrd="0" presId="urn:microsoft.com/office/officeart/2005/8/layout/chevron1"/>
    <dgm:cxn modelId="{9ED2AE26-E96D-415B-B5CD-080479650881}" type="presParOf" srcId="{2B71D343-A845-4310-A768-136F98DA64CD}" destId="{0D35FDE8-8687-45A3-892C-CF0563071180}" srcOrd="4" destOrd="0" presId="urn:microsoft.com/office/officeart/2005/8/layout/chevron1"/>
    <dgm:cxn modelId="{800C8F17-A293-4869-A7E7-7A8137FA052E}" type="presParOf" srcId="{2B71D343-A845-4310-A768-136F98DA64CD}" destId="{F285D1C9-7531-4EC9-A943-BBBD972B2B05}" srcOrd="5" destOrd="0" presId="urn:microsoft.com/office/officeart/2005/8/layout/chevron1"/>
    <dgm:cxn modelId="{F941AD94-8CAB-4DB1-A53C-A31C1BAA25E2}" type="presParOf" srcId="{2B71D343-A845-4310-A768-136F98DA64CD}" destId="{46807C67-90AF-42AF-9787-AE1D1A114FA2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4F2811-8D48-4826-A5E8-605A743EBC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5670D8-400B-4576-8334-339BFC75CCF0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 err="1">
              <a:solidFill>
                <a:srgbClr val="002060"/>
              </a:solidFill>
            </a:rPr>
            <a:t>Elmélet</a:t>
          </a:r>
          <a:endParaRPr lang="hu-HU" sz="1800" dirty="0">
            <a:solidFill>
              <a:srgbClr val="002060"/>
            </a:solidFill>
          </a:endParaRPr>
        </a:p>
      </dgm:t>
    </dgm:pt>
    <dgm:pt modelId="{C699DA3D-5818-4C7E-9341-0F4C0766C3E1}" type="parTrans" cxnId="{041D3DC2-2FE3-4FF1-9131-BF1DAE5977D2}">
      <dgm:prSet/>
      <dgm:spPr/>
      <dgm:t>
        <a:bodyPr/>
        <a:lstStyle/>
        <a:p>
          <a:endParaRPr lang="hu-HU"/>
        </a:p>
      </dgm:t>
    </dgm:pt>
    <dgm:pt modelId="{AF15B18D-7FB5-4CB4-A0E3-1158640CBA95}" type="sibTrans" cxnId="{041D3DC2-2FE3-4FF1-9131-BF1DAE5977D2}">
      <dgm:prSet/>
      <dgm:spPr/>
      <dgm:t>
        <a:bodyPr/>
        <a:lstStyle/>
        <a:p>
          <a:endParaRPr lang="hu-HU"/>
        </a:p>
      </dgm:t>
    </dgm:pt>
    <dgm:pt modelId="{4110F358-81AE-43CB-BD60-5DEB8AFA510C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Simulation</a:t>
          </a:r>
          <a:endParaRPr lang="hu-HU" sz="1800" dirty="0">
            <a:solidFill>
              <a:srgbClr val="002060"/>
            </a:solidFill>
          </a:endParaRPr>
        </a:p>
      </dgm:t>
    </dgm:pt>
    <dgm:pt modelId="{B3365543-7057-4800-952A-081853B05FFD}" type="parTrans" cxnId="{DAD69658-296E-4540-BC12-15CA684870C7}">
      <dgm:prSet/>
      <dgm:spPr/>
      <dgm:t>
        <a:bodyPr/>
        <a:lstStyle/>
        <a:p>
          <a:endParaRPr lang="hu-HU"/>
        </a:p>
      </dgm:t>
    </dgm:pt>
    <dgm:pt modelId="{E35C3F74-42DB-480E-A858-8D119BF180A0}" type="sibTrans" cxnId="{DAD69658-296E-4540-BC12-15CA684870C7}">
      <dgm:prSet/>
      <dgm:spPr/>
      <dgm:t>
        <a:bodyPr/>
        <a:lstStyle/>
        <a:p>
          <a:endParaRPr lang="hu-HU"/>
        </a:p>
      </dgm:t>
    </dgm:pt>
    <dgm:pt modelId="{8D3BF752-2949-429A-A62A-EC65F9651568}">
      <dgm:prSet phldrT="[Szöveg]"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hu-HU" sz="1600" b="1" dirty="0" err="1">
              <a:solidFill>
                <a:srgbClr val="002060"/>
              </a:solidFill>
            </a:rPr>
            <a:t>Experiments</a:t>
          </a:r>
          <a:endParaRPr lang="hu-HU" sz="1800" b="1" dirty="0">
            <a:solidFill>
              <a:srgbClr val="002060"/>
            </a:solidFill>
          </a:endParaRPr>
        </a:p>
      </dgm:t>
    </dgm:pt>
    <dgm:pt modelId="{403B0602-03A4-4030-B71A-BDD66D35DDE0}" type="parTrans" cxnId="{9575730E-432D-4FE8-9A39-A1B822B5B847}">
      <dgm:prSet/>
      <dgm:spPr/>
      <dgm:t>
        <a:bodyPr/>
        <a:lstStyle/>
        <a:p>
          <a:endParaRPr lang="hu-HU"/>
        </a:p>
      </dgm:t>
    </dgm:pt>
    <dgm:pt modelId="{8747827A-872E-45BC-BB6D-9BF0ACE394CF}" type="sibTrans" cxnId="{9575730E-432D-4FE8-9A39-A1B822B5B847}">
      <dgm:prSet/>
      <dgm:spPr/>
      <dgm:t>
        <a:bodyPr/>
        <a:lstStyle/>
        <a:p>
          <a:endParaRPr lang="hu-HU"/>
        </a:p>
      </dgm:t>
    </dgm:pt>
    <dgm:pt modelId="{9A72ACC2-1F8C-4097-A70D-D13750549586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>
              <a:solidFill>
                <a:srgbClr val="002060"/>
              </a:solidFill>
            </a:rPr>
            <a:t>Konklúzió</a:t>
          </a:r>
          <a:endParaRPr lang="hu-HU" sz="1800" dirty="0">
            <a:solidFill>
              <a:srgbClr val="002060"/>
            </a:solidFill>
          </a:endParaRPr>
        </a:p>
      </dgm:t>
    </dgm:pt>
    <dgm:pt modelId="{6FD2CC2B-E683-476A-BE7B-8E902F5A10E1}" type="parTrans" cxnId="{92333BBF-3212-4C15-972D-7B3803E4E038}">
      <dgm:prSet/>
      <dgm:spPr/>
      <dgm:t>
        <a:bodyPr/>
        <a:lstStyle/>
        <a:p>
          <a:endParaRPr lang="hu-HU"/>
        </a:p>
      </dgm:t>
    </dgm:pt>
    <dgm:pt modelId="{2F7AEF51-C7AF-44A7-AFB2-208FB005BAA3}" type="sibTrans" cxnId="{92333BBF-3212-4C15-972D-7B3803E4E038}">
      <dgm:prSet/>
      <dgm:spPr/>
      <dgm:t>
        <a:bodyPr/>
        <a:lstStyle/>
        <a:p>
          <a:endParaRPr lang="hu-HU"/>
        </a:p>
      </dgm:t>
    </dgm:pt>
    <dgm:pt modelId="{2B71D343-A845-4310-A768-136F98DA64CD}" type="pres">
      <dgm:prSet presAssocID="{A94F2811-8D48-4826-A5E8-605A743EBC43}" presName="Name0" presStyleCnt="0">
        <dgm:presLayoutVars>
          <dgm:dir/>
          <dgm:animLvl val="lvl"/>
          <dgm:resizeHandles val="exact"/>
        </dgm:presLayoutVars>
      </dgm:prSet>
      <dgm:spPr/>
    </dgm:pt>
    <dgm:pt modelId="{2C9613C2-C283-4081-B5E0-18189A473EF0}" type="pres">
      <dgm:prSet presAssocID="{855670D8-400B-4576-8334-339BFC75CCF0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C8D8BF-B70A-49E9-BC7E-41CE6A3B6110}" type="pres">
      <dgm:prSet presAssocID="{AF15B18D-7FB5-4CB4-A0E3-1158640CBA95}" presName="parTxOnlySpace" presStyleCnt="0"/>
      <dgm:spPr/>
    </dgm:pt>
    <dgm:pt modelId="{83FC4725-5988-4D4B-8336-3019C1F3F804}" type="pres">
      <dgm:prSet presAssocID="{4110F358-81AE-43CB-BD60-5DEB8AFA510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46D0F3-5DAF-489A-9457-63665C655798}" type="pres">
      <dgm:prSet presAssocID="{E35C3F74-42DB-480E-A858-8D119BF180A0}" presName="parTxOnlySpace" presStyleCnt="0"/>
      <dgm:spPr/>
    </dgm:pt>
    <dgm:pt modelId="{0D35FDE8-8687-45A3-892C-CF0563071180}" type="pres">
      <dgm:prSet presAssocID="{8D3BF752-2949-429A-A62A-EC65F965156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85D1C9-7531-4EC9-A943-BBBD972B2B05}" type="pres">
      <dgm:prSet presAssocID="{8747827A-872E-45BC-BB6D-9BF0ACE394CF}" presName="parTxOnlySpace" presStyleCnt="0"/>
      <dgm:spPr/>
    </dgm:pt>
    <dgm:pt modelId="{46807C67-90AF-42AF-9787-AE1D1A114FA2}" type="pres">
      <dgm:prSet presAssocID="{9A72ACC2-1F8C-4097-A70D-D137505495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AD69658-296E-4540-BC12-15CA684870C7}" srcId="{A94F2811-8D48-4826-A5E8-605A743EBC43}" destId="{4110F358-81AE-43CB-BD60-5DEB8AFA510C}" srcOrd="1" destOrd="0" parTransId="{B3365543-7057-4800-952A-081853B05FFD}" sibTransId="{E35C3F74-42DB-480E-A858-8D119BF180A0}"/>
    <dgm:cxn modelId="{6A3E3AF7-85B1-427B-8219-671D4BFBCB1D}" type="presOf" srcId="{855670D8-400B-4576-8334-339BFC75CCF0}" destId="{2C9613C2-C283-4081-B5E0-18189A473EF0}" srcOrd="0" destOrd="0" presId="urn:microsoft.com/office/officeart/2005/8/layout/chevron1"/>
    <dgm:cxn modelId="{92333BBF-3212-4C15-972D-7B3803E4E038}" srcId="{A94F2811-8D48-4826-A5E8-605A743EBC43}" destId="{9A72ACC2-1F8C-4097-A70D-D13750549586}" srcOrd="3" destOrd="0" parTransId="{6FD2CC2B-E683-476A-BE7B-8E902F5A10E1}" sibTransId="{2F7AEF51-C7AF-44A7-AFB2-208FB005BAA3}"/>
    <dgm:cxn modelId="{9575730E-432D-4FE8-9A39-A1B822B5B847}" srcId="{A94F2811-8D48-4826-A5E8-605A743EBC43}" destId="{8D3BF752-2949-429A-A62A-EC65F9651568}" srcOrd="2" destOrd="0" parTransId="{403B0602-03A4-4030-B71A-BDD66D35DDE0}" sibTransId="{8747827A-872E-45BC-BB6D-9BF0ACE394CF}"/>
    <dgm:cxn modelId="{BC53ECC9-1EB0-48D1-A18C-5BCF9550F44A}" type="presOf" srcId="{4110F358-81AE-43CB-BD60-5DEB8AFA510C}" destId="{83FC4725-5988-4D4B-8336-3019C1F3F804}" srcOrd="0" destOrd="0" presId="urn:microsoft.com/office/officeart/2005/8/layout/chevron1"/>
    <dgm:cxn modelId="{E3648223-83C3-4F09-BCE5-5FB9F20F2A3B}" type="presOf" srcId="{9A72ACC2-1F8C-4097-A70D-D13750549586}" destId="{46807C67-90AF-42AF-9787-AE1D1A114FA2}" srcOrd="0" destOrd="0" presId="urn:microsoft.com/office/officeart/2005/8/layout/chevron1"/>
    <dgm:cxn modelId="{6D99D3E8-5A6E-4625-AC8E-59231343162C}" type="presOf" srcId="{A94F2811-8D48-4826-A5E8-605A743EBC43}" destId="{2B71D343-A845-4310-A768-136F98DA64CD}" srcOrd="0" destOrd="0" presId="urn:microsoft.com/office/officeart/2005/8/layout/chevron1"/>
    <dgm:cxn modelId="{0471D7C1-CE3E-4DF9-BEA2-4D26BBCCDAE2}" type="presOf" srcId="{8D3BF752-2949-429A-A62A-EC65F9651568}" destId="{0D35FDE8-8687-45A3-892C-CF0563071180}" srcOrd="0" destOrd="0" presId="urn:microsoft.com/office/officeart/2005/8/layout/chevron1"/>
    <dgm:cxn modelId="{041D3DC2-2FE3-4FF1-9131-BF1DAE5977D2}" srcId="{A94F2811-8D48-4826-A5E8-605A743EBC43}" destId="{855670D8-400B-4576-8334-339BFC75CCF0}" srcOrd="0" destOrd="0" parTransId="{C699DA3D-5818-4C7E-9341-0F4C0766C3E1}" sibTransId="{AF15B18D-7FB5-4CB4-A0E3-1158640CBA95}"/>
    <dgm:cxn modelId="{BEDA0A34-BBF0-48A0-AABA-E98A66927897}" type="presParOf" srcId="{2B71D343-A845-4310-A768-136F98DA64CD}" destId="{2C9613C2-C283-4081-B5E0-18189A473EF0}" srcOrd="0" destOrd="0" presId="urn:microsoft.com/office/officeart/2005/8/layout/chevron1"/>
    <dgm:cxn modelId="{AE2A1927-3DEC-4CB0-B8BE-C075F000394C}" type="presParOf" srcId="{2B71D343-A845-4310-A768-136F98DA64CD}" destId="{27C8D8BF-B70A-49E9-BC7E-41CE6A3B6110}" srcOrd="1" destOrd="0" presId="urn:microsoft.com/office/officeart/2005/8/layout/chevron1"/>
    <dgm:cxn modelId="{08D94443-1AC1-413D-927E-DFC9754245AC}" type="presParOf" srcId="{2B71D343-A845-4310-A768-136F98DA64CD}" destId="{83FC4725-5988-4D4B-8336-3019C1F3F804}" srcOrd="2" destOrd="0" presId="urn:microsoft.com/office/officeart/2005/8/layout/chevron1"/>
    <dgm:cxn modelId="{D0BE0CAA-D681-4AE4-A544-4B86DB157003}" type="presParOf" srcId="{2B71D343-A845-4310-A768-136F98DA64CD}" destId="{A246D0F3-5DAF-489A-9457-63665C655798}" srcOrd="3" destOrd="0" presId="urn:microsoft.com/office/officeart/2005/8/layout/chevron1"/>
    <dgm:cxn modelId="{363131D2-0149-4FEA-A89D-A467E0A70536}" type="presParOf" srcId="{2B71D343-A845-4310-A768-136F98DA64CD}" destId="{0D35FDE8-8687-45A3-892C-CF0563071180}" srcOrd="4" destOrd="0" presId="urn:microsoft.com/office/officeart/2005/8/layout/chevron1"/>
    <dgm:cxn modelId="{ED699DF1-5717-4E3C-9177-CDC9468EC512}" type="presParOf" srcId="{2B71D343-A845-4310-A768-136F98DA64CD}" destId="{F285D1C9-7531-4EC9-A943-BBBD972B2B05}" srcOrd="5" destOrd="0" presId="urn:microsoft.com/office/officeart/2005/8/layout/chevron1"/>
    <dgm:cxn modelId="{2F238179-C9C9-4BBA-B89D-401549843123}" type="presParOf" srcId="{2B71D343-A845-4310-A768-136F98DA64CD}" destId="{46807C67-90AF-42AF-9787-AE1D1A114FA2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4F2811-8D48-4826-A5E8-605A743EBC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5670D8-400B-4576-8334-339BFC75CCF0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 err="1">
              <a:solidFill>
                <a:srgbClr val="002060"/>
              </a:solidFill>
            </a:rPr>
            <a:t>Elmélet</a:t>
          </a:r>
          <a:endParaRPr lang="hu-HU" sz="1800" dirty="0">
            <a:solidFill>
              <a:srgbClr val="002060"/>
            </a:solidFill>
          </a:endParaRPr>
        </a:p>
      </dgm:t>
    </dgm:pt>
    <dgm:pt modelId="{C699DA3D-5818-4C7E-9341-0F4C0766C3E1}" type="parTrans" cxnId="{041D3DC2-2FE3-4FF1-9131-BF1DAE5977D2}">
      <dgm:prSet/>
      <dgm:spPr/>
      <dgm:t>
        <a:bodyPr/>
        <a:lstStyle/>
        <a:p>
          <a:endParaRPr lang="hu-HU"/>
        </a:p>
      </dgm:t>
    </dgm:pt>
    <dgm:pt modelId="{AF15B18D-7FB5-4CB4-A0E3-1158640CBA95}" type="sibTrans" cxnId="{041D3DC2-2FE3-4FF1-9131-BF1DAE5977D2}">
      <dgm:prSet/>
      <dgm:spPr/>
      <dgm:t>
        <a:bodyPr/>
        <a:lstStyle/>
        <a:p>
          <a:endParaRPr lang="hu-HU"/>
        </a:p>
      </dgm:t>
    </dgm:pt>
    <dgm:pt modelId="{4110F358-81AE-43CB-BD60-5DEB8AFA510C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Simulation</a:t>
          </a:r>
          <a:endParaRPr lang="hu-HU" sz="1800" dirty="0">
            <a:solidFill>
              <a:srgbClr val="002060"/>
            </a:solidFill>
          </a:endParaRPr>
        </a:p>
      </dgm:t>
    </dgm:pt>
    <dgm:pt modelId="{B3365543-7057-4800-952A-081853B05FFD}" type="parTrans" cxnId="{DAD69658-296E-4540-BC12-15CA684870C7}">
      <dgm:prSet/>
      <dgm:spPr/>
      <dgm:t>
        <a:bodyPr/>
        <a:lstStyle/>
        <a:p>
          <a:endParaRPr lang="hu-HU"/>
        </a:p>
      </dgm:t>
    </dgm:pt>
    <dgm:pt modelId="{E35C3F74-42DB-480E-A858-8D119BF180A0}" type="sibTrans" cxnId="{DAD69658-296E-4540-BC12-15CA684870C7}">
      <dgm:prSet/>
      <dgm:spPr/>
      <dgm:t>
        <a:bodyPr/>
        <a:lstStyle/>
        <a:p>
          <a:endParaRPr lang="hu-HU"/>
        </a:p>
      </dgm:t>
    </dgm:pt>
    <dgm:pt modelId="{8D3BF752-2949-429A-A62A-EC65F9651568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 err="1">
              <a:solidFill>
                <a:srgbClr val="002060"/>
              </a:solidFill>
            </a:rPr>
            <a:t>Experiments</a:t>
          </a:r>
          <a:endParaRPr lang="hu-HU" sz="1800" dirty="0">
            <a:solidFill>
              <a:srgbClr val="002060"/>
            </a:solidFill>
          </a:endParaRPr>
        </a:p>
      </dgm:t>
    </dgm:pt>
    <dgm:pt modelId="{403B0602-03A4-4030-B71A-BDD66D35DDE0}" type="parTrans" cxnId="{9575730E-432D-4FE8-9A39-A1B822B5B847}">
      <dgm:prSet/>
      <dgm:spPr/>
      <dgm:t>
        <a:bodyPr/>
        <a:lstStyle/>
        <a:p>
          <a:endParaRPr lang="hu-HU"/>
        </a:p>
      </dgm:t>
    </dgm:pt>
    <dgm:pt modelId="{8747827A-872E-45BC-BB6D-9BF0ACE394CF}" type="sibTrans" cxnId="{9575730E-432D-4FE8-9A39-A1B822B5B847}">
      <dgm:prSet/>
      <dgm:spPr/>
      <dgm:t>
        <a:bodyPr/>
        <a:lstStyle/>
        <a:p>
          <a:endParaRPr lang="hu-HU"/>
        </a:p>
      </dgm:t>
    </dgm:pt>
    <dgm:pt modelId="{9A72ACC2-1F8C-4097-A70D-D13750549586}">
      <dgm:prSet phldrT="[Szöveg]"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hu-HU" sz="1600" b="1" i="0" dirty="0">
              <a:solidFill>
                <a:srgbClr val="002060"/>
              </a:solidFill>
            </a:rPr>
            <a:t>Konklúzió</a:t>
          </a:r>
          <a:endParaRPr lang="hu-HU" sz="1800" b="1" i="0" dirty="0">
            <a:solidFill>
              <a:srgbClr val="002060"/>
            </a:solidFill>
          </a:endParaRPr>
        </a:p>
      </dgm:t>
    </dgm:pt>
    <dgm:pt modelId="{6FD2CC2B-E683-476A-BE7B-8E902F5A10E1}" type="parTrans" cxnId="{92333BBF-3212-4C15-972D-7B3803E4E038}">
      <dgm:prSet/>
      <dgm:spPr/>
      <dgm:t>
        <a:bodyPr/>
        <a:lstStyle/>
        <a:p>
          <a:endParaRPr lang="hu-HU"/>
        </a:p>
      </dgm:t>
    </dgm:pt>
    <dgm:pt modelId="{2F7AEF51-C7AF-44A7-AFB2-208FB005BAA3}" type="sibTrans" cxnId="{92333BBF-3212-4C15-972D-7B3803E4E038}">
      <dgm:prSet/>
      <dgm:spPr/>
      <dgm:t>
        <a:bodyPr/>
        <a:lstStyle/>
        <a:p>
          <a:endParaRPr lang="hu-HU"/>
        </a:p>
      </dgm:t>
    </dgm:pt>
    <dgm:pt modelId="{2B71D343-A845-4310-A768-136F98DA64CD}" type="pres">
      <dgm:prSet presAssocID="{A94F2811-8D48-4826-A5E8-605A743EBC43}" presName="Name0" presStyleCnt="0">
        <dgm:presLayoutVars>
          <dgm:dir/>
          <dgm:animLvl val="lvl"/>
          <dgm:resizeHandles val="exact"/>
        </dgm:presLayoutVars>
      </dgm:prSet>
      <dgm:spPr/>
    </dgm:pt>
    <dgm:pt modelId="{2C9613C2-C283-4081-B5E0-18189A473EF0}" type="pres">
      <dgm:prSet presAssocID="{855670D8-400B-4576-8334-339BFC75CCF0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C8D8BF-B70A-49E9-BC7E-41CE6A3B6110}" type="pres">
      <dgm:prSet presAssocID="{AF15B18D-7FB5-4CB4-A0E3-1158640CBA95}" presName="parTxOnlySpace" presStyleCnt="0"/>
      <dgm:spPr/>
    </dgm:pt>
    <dgm:pt modelId="{83FC4725-5988-4D4B-8336-3019C1F3F804}" type="pres">
      <dgm:prSet presAssocID="{4110F358-81AE-43CB-BD60-5DEB8AFA510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46D0F3-5DAF-489A-9457-63665C655798}" type="pres">
      <dgm:prSet presAssocID="{E35C3F74-42DB-480E-A858-8D119BF180A0}" presName="parTxOnlySpace" presStyleCnt="0"/>
      <dgm:spPr/>
    </dgm:pt>
    <dgm:pt modelId="{0D35FDE8-8687-45A3-892C-CF0563071180}" type="pres">
      <dgm:prSet presAssocID="{8D3BF752-2949-429A-A62A-EC65F965156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85D1C9-7531-4EC9-A943-BBBD972B2B05}" type="pres">
      <dgm:prSet presAssocID="{8747827A-872E-45BC-BB6D-9BF0ACE394CF}" presName="parTxOnlySpace" presStyleCnt="0"/>
      <dgm:spPr/>
    </dgm:pt>
    <dgm:pt modelId="{46807C67-90AF-42AF-9787-AE1D1A114FA2}" type="pres">
      <dgm:prSet presAssocID="{9A72ACC2-1F8C-4097-A70D-D137505495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AD69658-296E-4540-BC12-15CA684870C7}" srcId="{A94F2811-8D48-4826-A5E8-605A743EBC43}" destId="{4110F358-81AE-43CB-BD60-5DEB8AFA510C}" srcOrd="1" destOrd="0" parTransId="{B3365543-7057-4800-952A-081853B05FFD}" sibTransId="{E35C3F74-42DB-480E-A858-8D119BF180A0}"/>
    <dgm:cxn modelId="{92333BBF-3212-4C15-972D-7B3803E4E038}" srcId="{A94F2811-8D48-4826-A5E8-605A743EBC43}" destId="{9A72ACC2-1F8C-4097-A70D-D13750549586}" srcOrd="3" destOrd="0" parTransId="{6FD2CC2B-E683-476A-BE7B-8E902F5A10E1}" sibTransId="{2F7AEF51-C7AF-44A7-AFB2-208FB005BAA3}"/>
    <dgm:cxn modelId="{9575730E-432D-4FE8-9A39-A1B822B5B847}" srcId="{A94F2811-8D48-4826-A5E8-605A743EBC43}" destId="{8D3BF752-2949-429A-A62A-EC65F9651568}" srcOrd="2" destOrd="0" parTransId="{403B0602-03A4-4030-B71A-BDD66D35DDE0}" sibTransId="{8747827A-872E-45BC-BB6D-9BF0ACE394CF}"/>
    <dgm:cxn modelId="{A1784003-4DB0-4498-A3B0-1E7EBE2B0D1D}" type="presOf" srcId="{4110F358-81AE-43CB-BD60-5DEB8AFA510C}" destId="{83FC4725-5988-4D4B-8336-3019C1F3F804}" srcOrd="0" destOrd="0" presId="urn:microsoft.com/office/officeart/2005/8/layout/chevron1"/>
    <dgm:cxn modelId="{D2AA4A74-B2F5-4E61-9C1E-373DEAE3B24A}" type="presOf" srcId="{8D3BF752-2949-429A-A62A-EC65F9651568}" destId="{0D35FDE8-8687-45A3-892C-CF0563071180}" srcOrd="0" destOrd="0" presId="urn:microsoft.com/office/officeart/2005/8/layout/chevron1"/>
    <dgm:cxn modelId="{06C16306-D511-4E63-91B6-14BE2A56E3E6}" type="presOf" srcId="{855670D8-400B-4576-8334-339BFC75CCF0}" destId="{2C9613C2-C283-4081-B5E0-18189A473EF0}" srcOrd="0" destOrd="0" presId="urn:microsoft.com/office/officeart/2005/8/layout/chevron1"/>
    <dgm:cxn modelId="{920791CA-4B1A-4E3B-AFBC-FD5A431D8629}" type="presOf" srcId="{9A72ACC2-1F8C-4097-A70D-D13750549586}" destId="{46807C67-90AF-42AF-9787-AE1D1A114FA2}" srcOrd="0" destOrd="0" presId="urn:microsoft.com/office/officeart/2005/8/layout/chevron1"/>
    <dgm:cxn modelId="{BB661617-4598-4F22-909E-3620A187F76B}" type="presOf" srcId="{A94F2811-8D48-4826-A5E8-605A743EBC43}" destId="{2B71D343-A845-4310-A768-136F98DA64CD}" srcOrd="0" destOrd="0" presId="urn:microsoft.com/office/officeart/2005/8/layout/chevron1"/>
    <dgm:cxn modelId="{041D3DC2-2FE3-4FF1-9131-BF1DAE5977D2}" srcId="{A94F2811-8D48-4826-A5E8-605A743EBC43}" destId="{855670D8-400B-4576-8334-339BFC75CCF0}" srcOrd="0" destOrd="0" parTransId="{C699DA3D-5818-4C7E-9341-0F4C0766C3E1}" sibTransId="{AF15B18D-7FB5-4CB4-A0E3-1158640CBA95}"/>
    <dgm:cxn modelId="{48105B84-F4EC-4199-B06F-E65FEA8426BC}" type="presParOf" srcId="{2B71D343-A845-4310-A768-136F98DA64CD}" destId="{2C9613C2-C283-4081-B5E0-18189A473EF0}" srcOrd="0" destOrd="0" presId="urn:microsoft.com/office/officeart/2005/8/layout/chevron1"/>
    <dgm:cxn modelId="{74220053-C885-4A0C-9B1A-F342FC1570CF}" type="presParOf" srcId="{2B71D343-A845-4310-A768-136F98DA64CD}" destId="{27C8D8BF-B70A-49E9-BC7E-41CE6A3B6110}" srcOrd="1" destOrd="0" presId="urn:microsoft.com/office/officeart/2005/8/layout/chevron1"/>
    <dgm:cxn modelId="{1F25CD57-AA4F-4216-95B7-613A970F1FA0}" type="presParOf" srcId="{2B71D343-A845-4310-A768-136F98DA64CD}" destId="{83FC4725-5988-4D4B-8336-3019C1F3F804}" srcOrd="2" destOrd="0" presId="urn:microsoft.com/office/officeart/2005/8/layout/chevron1"/>
    <dgm:cxn modelId="{A51B0DC4-AA41-402C-9B08-1DACF59BA291}" type="presParOf" srcId="{2B71D343-A845-4310-A768-136F98DA64CD}" destId="{A246D0F3-5DAF-489A-9457-63665C655798}" srcOrd="3" destOrd="0" presId="urn:microsoft.com/office/officeart/2005/8/layout/chevron1"/>
    <dgm:cxn modelId="{C9BDB89D-5C1C-45C0-B707-7D0093370146}" type="presParOf" srcId="{2B71D343-A845-4310-A768-136F98DA64CD}" destId="{0D35FDE8-8687-45A3-892C-CF0563071180}" srcOrd="4" destOrd="0" presId="urn:microsoft.com/office/officeart/2005/8/layout/chevron1"/>
    <dgm:cxn modelId="{B16F5F04-EF09-4009-AB06-CC61420B36EB}" type="presParOf" srcId="{2B71D343-A845-4310-A768-136F98DA64CD}" destId="{F285D1C9-7531-4EC9-A943-BBBD972B2B05}" srcOrd="5" destOrd="0" presId="urn:microsoft.com/office/officeart/2005/8/layout/chevron1"/>
    <dgm:cxn modelId="{678A7D2D-B105-4977-815B-08BB2372C2A6}" type="presParOf" srcId="{2B71D343-A845-4310-A768-136F98DA64CD}" destId="{46807C67-90AF-42AF-9787-AE1D1A114FA2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4F2811-8D48-4826-A5E8-605A743EBC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5670D8-400B-4576-8334-339BFC75CCF0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 err="1">
              <a:solidFill>
                <a:srgbClr val="002060"/>
              </a:solidFill>
            </a:rPr>
            <a:t>Elmélet</a:t>
          </a:r>
          <a:endParaRPr lang="hu-HU" sz="1800" dirty="0">
            <a:solidFill>
              <a:srgbClr val="002060"/>
            </a:solidFill>
          </a:endParaRPr>
        </a:p>
      </dgm:t>
    </dgm:pt>
    <dgm:pt modelId="{C699DA3D-5818-4C7E-9341-0F4C0766C3E1}" type="parTrans" cxnId="{041D3DC2-2FE3-4FF1-9131-BF1DAE5977D2}">
      <dgm:prSet/>
      <dgm:spPr/>
      <dgm:t>
        <a:bodyPr/>
        <a:lstStyle/>
        <a:p>
          <a:endParaRPr lang="hu-HU"/>
        </a:p>
      </dgm:t>
    </dgm:pt>
    <dgm:pt modelId="{AF15B18D-7FB5-4CB4-A0E3-1158640CBA95}" type="sibTrans" cxnId="{041D3DC2-2FE3-4FF1-9131-BF1DAE5977D2}">
      <dgm:prSet/>
      <dgm:spPr/>
      <dgm:t>
        <a:bodyPr/>
        <a:lstStyle/>
        <a:p>
          <a:endParaRPr lang="hu-HU"/>
        </a:p>
      </dgm:t>
    </dgm:pt>
    <dgm:pt modelId="{4110F358-81AE-43CB-BD60-5DEB8AFA510C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Simulation</a:t>
          </a:r>
          <a:endParaRPr lang="hu-HU" sz="1800" dirty="0">
            <a:solidFill>
              <a:srgbClr val="002060"/>
            </a:solidFill>
          </a:endParaRPr>
        </a:p>
      </dgm:t>
    </dgm:pt>
    <dgm:pt modelId="{B3365543-7057-4800-952A-081853B05FFD}" type="parTrans" cxnId="{DAD69658-296E-4540-BC12-15CA684870C7}">
      <dgm:prSet/>
      <dgm:spPr/>
      <dgm:t>
        <a:bodyPr/>
        <a:lstStyle/>
        <a:p>
          <a:endParaRPr lang="hu-HU"/>
        </a:p>
      </dgm:t>
    </dgm:pt>
    <dgm:pt modelId="{E35C3F74-42DB-480E-A858-8D119BF180A0}" type="sibTrans" cxnId="{DAD69658-296E-4540-BC12-15CA684870C7}">
      <dgm:prSet/>
      <dgm:spPr/>
      <dgm:t>
        <a:bodyPr/>
        <a:lstStyle/>
        <a:p>
          <a:endParaRPr lang="hu-HU"/>
        </a:p>
      </dgm:t>
    </dgm:pt>
    <dgm:pt modelId="{8D3BF752-2949-429A-A62A-EC65F9651568}">
      <dgm:prSet phldrT="[Szöveg]"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hu-HU" sz="1600" b="1" dirty="0" err="1">
              <a:solidFill>
                <a:srgbClr val="002060"/>
              </a:solidFill>
            </a:rPr>
            <a:t>Experiments</a:t>
          </a:r>
          <a:endParaRPr lang="hu-HU" sz="1800" b="1" dirty="0">
            <a:solidFill>
              <a:srgbClr val="002060"/>
            </a:solidFill>
          </a:endParaRPr>
        </a:p>
      </dgm:t>
    </dgm:pt>
    <dgm:pt modelId="{403B0602-03A4-4030-B71A-BDD66D35DDE0}" type="parTrans" cxnId="{9575730E-432D-4FE8-9A39-A1B822B5B847}">
      <dgm:prSet/>
      <dgm:spPr/>
      <dgm:t>
        <a:bodyPr/>
        <a:lstStyle/>
        <a:p>
          <a:endParaRPr lang="hu-HU"/>
        </a:p>
      </dgm:t>
    </dgm:pt>
    <dgm:pt modelId="{8747827A-872E-45BC-BB6D-9BF0ACE394CF}" type="sibTrans" cxnId="{9575730E-432D-4FE8-9A39-A1B822B5B847}">
      <dgm:prSet/>
      <dgm:spPr/>
      <dgm:t>
        <a:bodyPr/>
        <a:lstStyle/>
        <a:p>
          <a:endParaRPr lang="hu-HU"/>
        </a:p>
      </dgm:t>
    </dgm:pt>
    <dgm:pt modelId="{9A72ACC2-1F8C-4097-A70D-D13750549586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>
              <a:solidFill>
                <a:srgbClr val="002060"/>
              </a:solidFill>
            </a:rPr>
            <a:t>Konklúzió</a:t>
          </a:r>
          <a:endParaRPr lang="hu-HU" sz="1800" dirty="0">
            <a:solidFill>
              <a:srgbClr val="002060"/>
            </a:solidFill>
          </a:endParaRPr>
        </a:p>
      </dgm:t>
    </dgm:pt>
    <dgm:pt modelId="{6FD2CC2B-E683-476A-BE7B-8E902F5A10E1}" type="parTrans" cxnId="{92333BBF-3212-4C15-972D-7B3803E4E038}">
      <dgm:prSet/>
      <dgm:spPr/>
      <dgm:t>
        <a:bodyPr/>
        <a:lstStyle/>
        <a:p>
          <a:endParaRPr lang="hu-HU"/>
        </a:p>
      </dgm:t>
    </dgm:pt>
    <dgm:pt modelId="{2F7AEF51-C7AF-44A7-AFB2-208FB005BAA3}" type="sibTrans" cxnId="{92333BBF-3212-4C15-972D-7B3803E4E038}">
      <dgm:prSet/>
      <dgm:spPr/>
      <dgm:t>
        <a:bodyPr/>
        <a:lstStyle/>
        <a:p>
          <a:endParaRPr lang="hu-HU"/>
        </a:p>
      </dgm:t>
    </dgm:pt>
    <dgm:pt modelId="{2B71D343-A845-4310-A768-136F98DA64CD}" type="pres">
      <dgm:prSet presAssocID="{A94F2811-8D48-4826-A5E8-605A743EBC43}" presName="Name0" presStyleCnt="0">
        <dgm:presLayoutVars>
          <dgm:dir/>
          <dgm:animLvl val="lvl"/>
          <dgm:resizeHandles val="exact"/>
        </dgm:presLayoutVars>
      </dgm:prSet>
      <dgm:spPr/>
    </dgm:pt>
    <dgm:pt modelId="{2C9613C2-C283-4081-B5E0-18189A473EF0}" type="pres">
      <dgm:prSet presAssocID="{855670D8-400B-4576-8334-339BFC75CCF0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C8D8BF-B70A-49E9-BC7E-41CE6A3B6110}" type="pres">
      <dgm:prSet presAssocID="{AF15B18D-7FB5-4CB4-A0E3-1158640CBA95}" presName="parTxOnlySpace" presStyleCnt="0"/>
      <dgm:spPr/>
    </dgm:pt>
    <dgm:pt modelId="{83FC4725-5988-4D4B-8336-3019C1F3F804}" type="pres">
      <dgm:prSet presAssocID="{4110F358-81AE-43CB-BD60-5DEB8AFA510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46D0F3-5DAF-489A-9457-63665C655798}" type="pres">
      <dgm:prSet presAssocID="{E35C3F74-42DB-480E-A858-8D119BF180A0}" presName="parTxOnlySpace" presStyleCnt="0"/>
      <dgm:spPr/>
    </dgm:pt>
    <dgm:pt modelId="{0D35FDE8-8687-45A3-892C-CF0563071180}" type="pres">
      <dgm:prSet presAssocID="{8D3BF752-2949-429A-A62A-EC65F965156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85D1C9-7531-4EC9-A943-BBBD972B2B05}" type="pres">
      <dgm:prSet presAssocID="{8747827A-872E-45BC-BB6D-9BF0ACE394CF}" presName="parTxOnlySpace" presStyleCnt="0"/>
      <dgm:spPr/>
    </dgm:pt>
    <dgm:pt modelId="{46807C67-90AF-42AF-9787-AE1D1A114FA2}" type="pres">
      <dgm:prSet presAssocID="{9A72ACC2-1F8C-4097-A70D-D137505495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AD69658-296E-4540-BC12-15CA684870C7}" srcId="{A94F2811-8D48-4826-A5E8-605A743EBC43}" destId="{4110F358-81AE-43CB-BD60-5DEB8AFA510C}" srcOrd="1" destOrd="0" parTransId="{B3365543-7057-4800-952A-081853B05FFD}" sibTransId="{E35C3F74-42DB-480E-A858-8D119BF180A0}"/>
    <dgm:cxn modelId="{92333BBF-3212-4C15-972D-7B3803E4E038}" srcId="{A94F2811-8D48-4826-A5E8-605A743EBC43}" destId="{9A72ACC2-1F8C-4097-A70D-D13750549586}" srcOrd="3" destOrd="0" parTransId="{6FD2CC2B-E683-476A-BE7B-8E902F5A10E1}" sibTransId="{2F7AEF51-C7AF-44A7-AFB2-208FB005BAA3}"/>
    <dgm:cxn modelId="{085CBFB7-466A-4824-BAB5-F914DF7DE2D7}" type="presOf" srcId="{8D3BF752-2949-429A-A62A-EC65F9651568}" destId="{0D35FDE8-8687-45A3-892C-CF0563071180}" srcOrd="0" destOrd="0" presId="urn:microsoft.com/office/officeart/2005/8/layout/chevron1"/>
    <dgm:cxn modelId="{9575730E-432D-4FE8-9A39-A1B822B5B847}" srcId="{A94F2811-8D48-4826-A5E8-605A743EBC43}" destId="{8D3BF752-2949-429A-A62A-EC65F9651568}" srcOrd="2" destOrd="0" parTransId="{403B0602-03A4-4030-B71A-BDD66D35DDE0}" sibTransId="{8747827A-872E-45BC-BB6D-9BF0ACE394CF}"/>
    <dgm:cxn modelId="{91915E2F-64E4-4850-822D-8C5F51A3BA69}" type="presOf" srcId="{4110F358-81AE-43CB-BD60-5DEB8AFA510C}" destId="{83FC4725-5988-4D4B-8336-3019C1F3F804}" srcOrd="0" destOrd="0" presId="urn:microsoft.com/office/officeart/2005/8/layout/chevron1"/>
    <dgm:cxn modelId="{A166E931-3BB8-44BD-A91A-F239E33892F9}" type="presOf" srcId="{9A72ACC2-1F8C-4097-A70D-D13750549586}" destId="{46807C67-90AF-42AF-9787-AE1D1A114FA2}" srcOrd="0" destOrd="0" presId="urn:microsoft.com/office/officeart/2005/8/layout/chevron1"/>
    <dgm:cxn modelId="{D2D7E181-9809-4D64-B53D-418A04AA217D}" type="presOf" srcId="{A94F2811-8D48-4826-A5E8-605A743EBC43}" destId="{2B71D343-A845-4310-A768-136F98DA64CD}" srcOrd="0" destOrd="0" presId="urn:microsoft.com/office/officeart/2005/8/layout/chevron1"/>
    <dgm:cxn modelId="{041D3DC2-2FE3-4FF1-9131-BF1DAE5977D2}" srcId="{A94F2811-8D48-4826-A5E8-605A743EBC43}" destId="{855670D8-400B-4576-8334-339BFC75CCF0}" srcOrd="0" destOrd="0" parTransId="{C699DA3D-5818-4C7E-9341-0F4C0766C3E1}" sibTransId="{AF15B18D-7FB5-4CB4-A0E3-1158640CBA95}"/>
    <dgm:cxn modelId="{FA1C72CD-76E2-4504-B858-5D8903C41704}" type="presOf" srcId="{855670D8-400B-4576-8334-339BFC75CCF0}" destId="{2C9613C2-C283-4081-B5E0-18189A473EF0}" srcOrd="0" destOrd="0" presId="urn:microsoft.com/office/officeart/2005/8/layout/chevron1"/>
    <dgm:cxn modelId="{86AB7EEC-AB28-41C2-BA82-2ED3F441A801}" type="presParOf" srcId="{2B71D343-A845-4310-A768-136F98DA64CD}" destId="{2C9613C2-C283-4081-B5E0-18189A473EF0}" srcOrd="0" destOrd="0" presId="urn:microsoft.com/office/officeart/2005/8/layout/chevron1"/>
    <dgm:cxn modelId="{65ED0DD2-C418-4C80-A1B0-767C25CCC848}" type="presParOf" srcId="{2B71D343-A845-4310-A768-136F98DA64CD}" destId="{27C8D8BF-B70A-49E9-BC7E-41CE6A3B6110}" srcOrd="1" destOrd="0" presId="urn:microsoft.com/office/officeart/2005/8/layout/chevron1"/>
    <dgm:cxn modelId="{50C9C3E0-C76E-4B35-BAB2-8DB2652A80CB}" type="presParOf" srcId="{2B71D343-A845-4310-A768-136F98DA64CD}" destId="{83FC4725-5988-4D4B-8336-3019C1F3F804}" srcOrd="2" destOrd="0" presId="urn:microsoft.com/office/officeart/2005/8/layout/chevron1"/>
    <dgm:cxn modelId="{12500F7E-3B17-4305-A6A6-C45597064193}" type="presParOf" srcId="{2B71D343-A845-4310-A768-136F98DA64CD}" destId="{A246D0F3-5DAF-489A-9457-63665C655798}" srcOrd="3" destOrd="0" presId="urn:microsoft.com/office/officeart/2005/8/layout/chevron1"/>
    <dgm:cxn modelId="{6718C3A4-28EA-497A-9298-9615F915BE14}" type="presParOf" srcId="{2B71D343-A845-4310-A768-136F98DA64CD}" destId="{0D35FDE8-8687-45A3-892C-CF0563071180}" srcOrd="4" destOrd="0" presId="urn:microsoft.com/office/officeart/2005/8/layout/chevron1"/>
    <dgm:cxn modelId="{D1CAB0A7-297E-4DC4-A861-F6B509DEE71D}" type="presParOf" srcId="{2B71D343-A845-4310-A768-136F98DA64CD}" destId="{F285D1C9-7531-4EC9-A943-BBBD972B2B05}" srcOrd="5" destOrd="0" presId="urn:microsoft.com/office/officeart/2005/8/layout/chevron1"/>
    <dgm:cxn modelId="{9F8E90B7-B954-41FA-9FA7-B473B904B0C8}" type="presParOf" srcId="{2B71D343-A845-4310-A768-136F98DA64CD}" destId="{46807C67-90AF-42AF-9787-AE1D1A114FA2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4F2811-8D48-4826-A5E8-605A743EBC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55670D8-400B-4576-8334-339BFC75CCF0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 err="1">
              <a:solidFill>
                <a:srgbClr val="002060"/>
              </a:solidFill>
            </a:rPr>
            <a:t>Elmélet</a:t>
          </a:r>
          <a:endParaRPr lang="hu-HU" sz="1800" dirty="0">
            <a:solidFill>
              <a:srgbClr val="002060"/>
            </a:solidFill>
          </a:endParaRPr>
        </a:p>
      </dgm:t>
    </dgm:pt>
    <dgm:pt modelId="{C699DA3D-5818-4C7E-9341-0F4C0766C3E1}" type="parTrans" cxnId="{041D3DC2-2FE3-4FF1-9131-BF1DAE5977D2}">
      <dgm:prSet/>
      <dgm:spPr/>
      <dgm:t>
        <a:bodyPr/>
        <a:lstStyle/>
        <a:p>
          <a:endParaRPr lang="hu-HU"/>
        </a:p>
      </dgm:t>
    </dgm:pt>
    <dgm:pt modelId="{AF15B18D-7FB5-4CB4-A0E3-1158640CBA95}" type="sibTrans" cxnId="{041D3DC2-2FE3-4FF1-9131-BF1DAE5977D2}">
      <dgm:prSet/>
      <dgm:spPr/>
      <dgm:t>
        <a:bodyPr/>
        <a:lstStyle/>
        <a:p>
          <a:endParaRPr lang="hu-HU"/>
        </a:p>
      </dgm:t>
    </dgm:pt>
    <dgm:pt modelId="{4110F358-81AE-43CB-BD60-5DEB8AFA510C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Simulation</a:t>
          </a:r>
          <a:endParaRPr lang="hu-HU" sz="1800" dirty="0">
            <a:solidFill>
              <a:srgbClr val="002060"/>
            </a:solidFill>
          </a:endParaRPr>
        </a:p>
      </dgm:t>
    </dgm:pt>
    <dgm:pt modelId="{B3365543-7057-4800-952A-081853B05FFD}" type="parTrans" cxnId="{DAD69658-296E-4540-BC12-15CA684870C7}">
      <dgm:prSet/>
      <dgm:spPr/>
      <dgm:t>
        <a:bodyPr/>
        <a:lstStyle/>
        <a:p>
          <a:endParaRPr lang="hu-HU"/>
        </a:p>
      </dgm:t>
    </dgm:pt>
    <dgm:pt modelId="{E35C3F74-42DB-480E-A858-8D119BF180A0}" type="sibTrans" cxnId="{DAD69658-296E-4540-BC12-15CA684870C7}">
      <dgm:prSet/>
      <dgm:spPr/>
      <dgm:t>
        <a:bodyPr/>
        <a:lstStyle/>
        <a:p>
          <a:endParaRPr lang="hu-HU"/>
        </a:p>
      </dgm:t>
    </dgm:pt>
    <dgm:pt modelId="{8D3BF752-2949-429A-A62A-EC65F9651568}">
      <dgm:prSet phldrT="[Szöveg]" custT="1"/>
      <dgm:spPr>
        <a:solidFill>
          <a:schemeClr val="accent3">
            <a:lumMod val="20000"/>
            <a:lumOff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hu-HU" sz="1600" dirty="0" err="1">
              <a:solidFill>
                <a:srgbClr val="002060"/>
              </a:solidFill>
            </a:rPr>
            <a:t>Experiments</a:t>
          </a:r>
          <a:endParaRPr lang="hu-HU" sz="1800" dirty="0">
            <a:solidFill>
              <a:srgbClr val="002060"/>
            </a:solidFill>
          </a:endParaRPr>
        </a:p>
      </dgm:t>
    </dgm:pt>
    <dgm:pt modelId="{403B0602-03A4-4030-B71A-BDD66D35DDE0}" type="parTrans" cxnId="{9575730E-432D-4FE8-9A39-A1B822B5B847}">
      <dgm:prSet/>
      <dgm:spPr/>
      <dgm:t>
        <a:bodyPr/>
        <a:lstStyle/>
        <a:p>
          <a:endParaRPr lang="hu-HU"/>
        </a:p>
      </dgm:t>
    </dgm:pt>
    <dgm:pt modelId="{8747827A-872E-45BC-BB6D-9BF0ACE394CF}" type="sibTrans" cxnId="{9575730E-432D-4FE8-9A39-A1B822B5B847}">
      <dgm:prSet/>
      <dgm:spPr/>
      <dgm:t>
        <a:bodyPr/>
        <a:lstStyle/>
        <a:p>
          <a:endParaRPr lang="hu-HU"/>
        </a:p>
      </dgm:t>
    </dgm:pt>
    <dgm:pt modelId="{9A72ACC2-1F8C-4097-A70D-D13750549586}">
      <dgm:prSet phldrT="[Szöveg]"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hu-HU" sz="1600" b="1" i="0" dirty="0">
              <a:solidFill>
                <a:srgbClr val="002060"/>
              </a:solidFill>
            </a:rPr>
            <a:t>Konklúzió</a:t>
          </a:r>
          <a:endParaRPr lang="hu-HU" sz="1800" b="1" i="0" dirty="0">
            <a:solidFill>
              <a:srgbClr val="002060"/>
            </a:solidFill>
          </a:endParaRPr>
        </a:p>
      </dgm:t>
    </dgm:pt>
    <dgm:pt modelId="{6FD2CC2B-E683-476A-BE7B-8E902F5A10E1}" type="parTrans" cxnId="{92333BBF-3212-4C15-972D-7B3803E4E038}">
      <dgm:prSet/>
      <dgm:spPr/>
      <dgm:t>
        <a:bodyPr/>
        <a:lstStyle/>
        <a:p>
          <a:endParaRPr lang="hu-HU"/>
        </a:p>
      </dgm:t>
    </dgm:pt>
    <dgm:pt modelId="{2F7AEF51-C7AF-44A7-AFB2-208FB005BAA3}" type="sibTrans" cxnId="{92333BBF-3212-4C15-972D-7B3803E4E038}">
      <dgm:prSet/>
      <dgm:spPr/>
      <dgm:t>
        <a:bodyPr/>
        <a:lstStyle/>
        <a:p>
          <a:endParaRPr lang="hu-HU"/>
        </a:p>
      </dgm:t>
    </dgm:pt>
    <dgm:pt modelId="{2B71D343-A845-4310-A768-136F98DA64CD}" type="pres">
      <dgm:prSet presAssocID="{A94F2811-8D48-4826-A5E8-605A743EBC43}" presName="Name0" presStyleCnt="0">
        <dgm:presLayoutVars>
          <dgm:dir/>
          <dgm:animLvl val="lvl"/>
          <dgm:resizeHandles val="exact"/>
        </dgm:presLayoutVars>
      </dgm:prSet>
      <dgm:spPr/>
    </dgm:pt>
    <dgm:pt modelId="{2C9613C2-C283-4081-B5E0-18189A473EF0}" type="pres">
      <dgm:prSet presAssocID="{855670D8-400B-4576-8334-339BFC75CCF0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C8D8BF-B70A-49E9-BC7E-41CE6A3B6110}" type="pres">
      <dgm:prSet presAssocID="{AF15B18D-7FB5-4CB4-A0E3-1158640CBA95}" presName="parTxOnlySpace" presStyleCnt="0"/>
      <dgm:spPr/>
    </dgm:pt>
    <dgm:pt modelId="{83FC4725-5988-4D4B-8336-3019C1F3F804}" type="pres">
      <dgm:prSet presAssocID="{4110F358-81AE-43CB-BD60-5DEB8AFA510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46D0F3-5DAF-489A-9457-63665C655798}" type="pres">
      <dgm:prSet presAssocID="{E35C3F74-42DB-480E-A858-8D119BF180A0}" presName="parTxOnlySpace" presStyleCnt="0"/>
      <dgm:spPr/>
    </dgm:pt>
    <dgm:pt modelId="{0D35FDE8-8687-45A3-892C-CF0563071180}" type="pres">
      <dgm:prSet presAssocID="{8D3BF752-2949-429A-A62A-EC65F965156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85D1C9-7531-4EC9-A943-BBBD972B2B05}" type="pres">
      <dgm:prSet presAssocID="{8747827A-872E-45BC-BB6D-9BF0ACE394CF}" presName="parTxOnlySpace" presStyleCnt="0"/>
      <dgm:spPr/>
    </dgm:pt>
    <dgm:pt modelId="{46807C67-90AF-42AF-9787-AE1D1A114FA2}" type="pres">
      <dgm:prSet presAssocID="{9A72ACC2-1F8C-4097-A70D-D1375054958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575730E-432D-4FE8-9A39-A1B822B5B847}" srcId="{A94F2811-8D48-4826-A5E8-605A743EBC43}" destId="{8D3BF752-2949-429A-A62A-EC65F9651568}" srcOrd="2" destOrd="0" parTransId="{403B0602-03A4-4030-B71A-BDD66D35DDE0}" sibTransId="{8747827A-872E-45BC-BB6D-9BF0ACE394CF}"/>
    <dgm:cxn modelId="{92333BBF-3212-4C15-972D-7B3803E4E038}" srcId="{A94F2811-8D48-4826-A5E8-605A743EBC43}" destId="{9A72ACC2-1F8C-4097-A70D-D13750549586}" srcOrd="3" destOrd="0" parTransId="{6FD2CC2B-E683-476A-BE7B-8E902F5A10E1}" sibTransId="{2F7AEF51-C7AF-44A7-AFB2-208FB005BAA3}"/>
    <dgm:cxn modelId="{6902E15B-4F5A-431F-B5B4-DF6A1B953748}" type="presOf" srcId="{A94F2811-8D48-4826-A5E8-605A743EBC43}" destId="{2B71D343-A845-4310-A768-136F98DA64CD}" srcOrd="0" destOrd="0" presId="urn:microsoft.com/office/officeart/2005/8/layout/chevron1"/>
    <dgm:cxn modelId="{FCCC71EF-DC25-4084-934C-8F3A3E5EFEA2}" type="presOf" srcId="{9A72ACC2-1F8C-4097-A70D-D13750549586}" destId="{46807C67-90AF-42AF-9787-AE1D1A114FA2}" srcOrd="0" destOrd="0" presId="urn:microsoft.com/office/officeart/2005/8/layout/chevron1"/>
    <dgm:cxn modelId="{DAD69658-296E-4540-BC12-15CA684870C7}" srcId="{A94F2811-8D48-4826-A5E8-605A743EBC43}" destId="{4110F358-81AE-43CB-BD60-5DEB8AFA510C}" srcOrd="1" destOrd="0" parTransId="{B3365543-7057-4800-952A-081853B05FFD}" sibTransId="{E35C3F74-42DB-480E-A858-8D119BF180A0}"/>
    <dgm:cxn modelId="{27F29C94-26D1-4AB4-ABDF-8F5017915BB2}" type="presOf" srcId="{855670D8-400B-4576-8334-339BFC75CCF0}" destId="{2C9613C2-C283-4081-B5E0-18189A473EF0}" srcOrd="0" destOrd="0" presId="urn:microsoft.com/office/officeart/2005/8/layout/chevron1"/>
    <dgm:cxn modelId="{775F7891-73B3-481F-A43D-4FBDFCF2A5A9}" type="presOf" srcId="{4110F358-81AE-43CB-BD60-5DEB8AFA510C}" destId="{83FC4725-5988-4D4B-8336-3019C1F3F804}" srcOrd="0" destOrd="0" presId="urn:microsoft.com/office/officeart/2005/8/layout/chevron1"/>
    <dgm:cxn modelId="{041D3DC2-2FE3-4FF1-9131-BF1DAE5977D2}" srcId="{A94F2811-8D48-4826-A5E8-605A743EBC43}" destId="{855670D8-400B-4576-8334-339BFC75CCF0}" srcOrd="0" destOrd="0" parTransId="{C699DA3D-5818-4C7E-9341-0F4C0766C3E1}" sibTransId="{AF15B18D-7FB5-4CB4-A0E3-1158640CBA95}"/>
    <dgm:cxn modelId="{3D4CCC72-698E-44E9-83DC-ED5334301DA5}" type="presOf" srcId="{8D3BF752-2949-429A-A62A-EC65F9651568}" destId="{0D35FDE8-8687-45A3-892C-CF0563071180}" srcOrd="0" destOrd="0" presId="urn:microsoft.com/office/officeart/2005/8/layout/chevron1"/>
    <dgm:cxn modelId="{F7798E1E-1549-40A5-AE80-C9F19B1C6155}" type="presParOf" srcId="{2B71D343-A845-4310-A768-136F98DA64CD}" destId="{2C9613C2-C283-4081-B5E0-18189A473EF0}" srcOrd="0" destOrd="0" presId="urn:microsoft.com/office/officeart/2005/8/layout/chevron1"/>
    <dgm:cxn modelId="{A948A9B8-E884-433C-A4F4-DB4ED38AF54B}" type="presParOf" srcId="{2B71D343-A845-4310-A768-136F98DA64CD}" destId="{27C8D8BF-B70A-49E9-BC7E-41CE6A3B6110}" srcOrd="1" destOrd="0" presId="urn:microsoft.com/office/officeart/2005/8/layout/chevron1"/>
    <dgm:cxn modelId="{DD328AFE-FF78-40B7-9D26-FDEF10FD895E}" type="presParOf" srcId="{2B71D343-A845-4310-A768-136F98DA64CD}" destId="{83FC4725-5988-4D4B-8336-3019C1F3F804}" srcOrd="2" destOrd="0" presId="urn:microsoft.com/office/officeart/2005/8/layout/chevron1"/>
    <dgm:cxn modelId="{B39C5BB4-49A9-4FAC-B6E9-99FEF11E2BD5}" type="presParOf" srcId="{2B71D343-A845-4310-A768-136F98DA64CD}" destId="{A246D0F3-5DAF-489A-9457-63665C655798}" srcOrd="3" destOrd="0" presId="urn:microsoft.com/office/officeart/2005/8/layout/chevron1"/>
    <dgm:cxn modelId="{7E22F31D-5D57-404A-B86B-973B8315995F}" type="presParOf" srcId="{2B71D343-A845-4310-A768-136F98DA64CD}" destId="{0D35FDE8-8687-45A3-892C-CF0563071180}" srcOrd="4" destOrd="0" presId="urn:microsoft.com/office/officeart/2005/8/layout/chevron1"/>
    <dgm:cxn modelId="{98EB034A-3DFE-4880-8637-94C56EDCE5D9}" type="presParOf" srcId="{2B71D343-A845-4310-A768-136F98DA64CD}" destId="{F285D1C9-7531-4EC9-A943-BBBD972B2B05}" srcOrd="5" destOrd="0" presId="urn:microsoft.com/office/officeart/2005/8/layout/chevron1"/>
    <dgm:cxn modelId="{0DB90C69-4A58-4330-95AB-ACAD9B8E8A35}" type="presParOf" srcId="{2B71D343-A845-4310-A768-136F98DA64CD}" destId="{46807C67-90AF-42AF-9787-AE1D1A114FA2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 rotWithShape="1">
          <a:blip r:embed="rId2"/>
          <a:srcRect l="57549" t="16388" r="11684" b="22278"/>
          <a:stretch/>
        </p:blipFill>
        <p:spPr>
          <a:xfrm>
            <a:off x="-27709" y="0"/>
            <a:ext cx="9173973" cy="6858000"/>
          </a:xfrm>
          <a:prstGeom prst="rect">
            <a:avLst/>
          </a:prstGeom>
        </p:spPr>
      </p:pic>
      <p:pic>
        <p:nvPicPr>
          <p:cNvPr id="25" name="Picture 24" descr="iypt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25" y="5659770"/>
            <a:ext cx="1700370" cy="98572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10691" y="5288340"/>
            <a:ext cx="7333309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i="0" dirty="0" smtClean="0">
                <a:latin typeface="Gill Sans Light"/>
                <a:cs typeface="Gill Sans Light"/>
              </a:rPr>
              <a:t>Hömöstrei Mihály</a:t>
            </a:r>
            <a:endParaRPr lang="hu-HU" sz="1600" b="1" i="0" dirty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r>
              <a:rPr lang="hu-HU" sz="1600" b="1" i="0" dirty="0">
                <a:latin typeface="Gill Sans Light"/>
                <a:cs typeface="Gill Sans Light"/>
              </a:rPr>
              <a:t>ELTE </a:t>
            </a:r>
            <a:r>
              <a:rPr lang="hu-HU" sz="1600" b="1" i="0" dirty="0" smtClean="0">
                <a:latin typeface="Gill Sans Light"/>
                <a:cs typeface="Gill Sans Light"/>
              </a:rPr>
              <a:t>TTK – DSB</a:t>
            </a:r>
          </a:p>
          <a:p>
            <a:pPr>
              <a:lnSpc>
                <a:spcPct val="150000"/>
              </a:lnSpc>
            </a:pPr>
            <a:endParaRPr lang="hu-HU" sz="1600" b="1" i="0" dirty="0" smtClean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r>
              <a:rPr lang="hu-HU" sz="1600" b="1" i="0" dirty="0" smtClean="0">
                <a:latin typeface="Gill Sans Light"/>
                <a:cs typeface="Gill Sans Light"/>
              </a:rPr>
              <a:t>MTA TANTÁRGY-PEDAGÓGIAI</a:t>
            </a:r>
            <a:r>
              <a:rPr lang="hu-HU" sz="1600" b="1" i="0" baseline="0" dirty="0" smtClean="0">
                <a:latin typeface="Gill Sans Light"/>
                <a:cs typeface="Gill Sans Light"/>
              </a:rPr>
              <a:t> KUTATÁSI PROGRAM</a:t>
            </a:r>
            <a:r>
              <a:rPr lang="hu-HU" sz="1600" b="1" i="0" dirty="0" smtClean="0">
                <a:latin typeface="Gill Sans Light"/>
                <a:cs typeface="Gill Sans Light"/>
              </a:rPr>
              <a:t>,</a:t>
            </a:r>
            <a:r>
              <a:rPr lang="en-US" sz="1600" b="1" i="0" dirty="0" smtClean="0">
                <a:latin typeface="Gill Sans Light"/>
                <a:cs typeface="Gill Sans Light"/>
              </a:rPr>
              <a:t> BUDAPEST</a:t>
            </a:r>
            <a:endParaRPr lang="hu-HU" sz="1600" b="1" i="0" dirty="0">
              <a:latin typeface="Gill Sans Light"/>
              <a:cs typeface="Gill Sans Light"/>
            </a:endParaRPr>
          </a:p>
        </p:txBody>
      </p:sp>
      <p:pic>
        <p:nvPicPr>
          <p:cNvPr id="2050" name="Picture 2" descr="KÃ©ptalÃ¡lat a kÃ¶vetkezÅre: âdeutsche schule budapestâ">
            <a:extLst>
              <a:ext uri="{FF2B5EF4-FFF2-40B4-BE49-F238E27FC236}">
                <a16:creationId xmlns:a16="http://schemas.microsoft.com/office/drawing/2014/main" xmlns="" id="{0AD2D95A-725E-4874-AA9F-26A276FA580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34473" r="21174" b="40976"/>
          <a:stretch/>
        </p:blipFill>
        <p:spPr bwMode="auto">
          <a:xfrm>
            <a:off x="5172781" y="5295805"/>
            <a:ext cx="3971219" cy="7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-27709" y="1036653"/>
            <a:ext cx="9176598" cy="234028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68580" tIns="34291" rIns="68580" bIns="34291" rtlCol="0"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US" sz="5400" b="0" i="0" u="none" strike="noStrike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ea typeface="+mj-ea"/>
                <a:cs typeface="Gill Sans Light"/>
              </a:rPr>
              <a:t> </a:t>
            </a:r>
            <a:r>
              <a:rPr lang="hu-HU" sz="5400" b="0" i="0" u="none" strike="noStrike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ea typeface="+mj-ea"/>
                <a:cs typeface="Gill Sans Light"/>
              </a:rPr>
              <a:t>Nemzetközi versenyekből az osztálytermekbe:</a:t>
            </a:r>
          </a:p>
          <a:p>
            <a:r>
              <a:rPr lang="hu-HU" sz="5400" b="0" i="0" u="none" strike="noStrike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ea typeface="+mj-ea"/>
                <a:cs typeface="Gill Sans Light"/>
              </a:rPr>
              <a:t>Nyílt végű feladat-projektek</a:t>
            </a:r>
          </a:p>
        </p:txBody>
      </p:sp>
      <p:sp>
        <p:nvSpPr>
          <p:cNvPr id="5" name="AutoShape 4" descr="KÃ©ptalÃ¡lat a kÃ¶vetkezÅre: âelte logoâ"/>
          <p:cNvSpPr>
            <a:spLocks noChangeAspect="1" noChangeArrowheads="1"/>
          </p:cNvSpPr>
          <p:nvPr userDrawn="1"/>
        </p:nvSpPr>
        <p:spPr bwMode="auto">
          <a:xfrm>
            <a:off x="116683" y="-144463"/>
            <a:ext cx="1037636" cy="13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1800"/>
          </a:p>
        </p:txBody>
      </p:sp>
      <p:pic>
        <p:nvPicPr>
          <p:cNvPr id="1030" name="Picture 6" descr="KÃ©ptalÃ¡lat a kÃ¶vetkezÅre: âelte logoâ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67" y="5299175"/>
            <a:ext cx="651515" cy="7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84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2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09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85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706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779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7617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194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5164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01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405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7589" y="132096"/>
            <a:ext cx="6627987" cy="673215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dirty="0"/>
          </a:p>
        </p:txBody>
      </p:sp>
      <p:cxnSp>
        <p:nvCxnSpPr>
          <p:cNvPr id="6" name="Straight Connector 7"/>
          <p:cNvCxnSpPr/>
          <p:nvPr/>
        </p:nvCxnSpPr>
        <p:spPr>
          <a:xfrm>
            <a:off x="337594" y="900947"/>
            <a:ext cx="842541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8"/>
          <p:cNvSpPr txBox="1"/>
          <p:nvPr/>
        </p:nvSpPr>
        <p:spPr>
          <a:xfrm>
            <a:off x="8195091" y="260954"/>
            <a:ext cx="68473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00000"/>
              </a:lnSpc>
            </a:pPr>
            <a:fld id="{B7FFC491-2437-2342-B5EA-9E4DE096D838}" type="slidenum">
              <a:rPr lang="hu-HU" sz="2100" b="0" i="0" smtClean="0">
                <a:solidFill>
                  <a:schemeClr val="accent1"/>
                </a:solidFill>
                <a:latin typeface="Gill Sans Light"/>
                <a:cs typeface="Gill Sans Light"/>
              </a:rPr>
              <a:pPr algn="r">
                <a:lnSpc>
                  <a:spcPct val="100000"/>
                </a:lnSpc>
              </a:pPr>
              <a:t>‹#›</a:t>
            </a:fld>
            <a:endParaRPr lang="hu-HU" sz="2700" b="0" i="0" dirty="0">
              <a:solidFill>
                <a:schemeClr val="accent1"/>
              </a:solidFill>
              <a:latin typeface="Gill Sans Light"/>
              <a:cs typeface="Gill Sans Light"/>
            </a:endParaRPr>
          </a:p>
        </p:txBody>
      </p:sp>
      <p:pic>
        <p:nvPicPr>
          <p:cNvPr id="1026" name="Picture 2" descr="KÃ©ptalÃ¡lat a kÃ¶vetkezÅre: âdeutsche schule budapestâ">
            <a:extLst>
              <a:ext uri="{FF2B5EF4-FFF2-40B4-BE49-F238E27FC236}">
                <a16:creationId xmlns:a16="http://schemas.microsoft.com/office/drawing/2014/main" xmlns="" id="{1AF95DD4-0282-431F-8798-D05D2492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49" y="5472"/>
            <a:ext cx="684730" cy="91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85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3657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5107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3231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559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8480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96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339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0115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4767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884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589" y="132096"/>
            <a:ext cx="6627987" cy="673215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588" y="1086294"/>
            <a:ext cx="8425412" cy="556850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37594" y="900947"/>
            <a:ext cx="8425411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95091" y="260954"/>
            <a:ext cx="68473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00000"/>
              </a:lnSpc>
            </a:pPr>
            <a:fld id="{B7FFC491-2437-2342-B5EA-9E4DE096D838}" type="slidenum">
              <a:rPr lang="hu-HU" sz="2100" b="0" i="0" smtClean="0">
                <a:solidFill>
                  <a:schemeClr val="accent1"/>
                </a:solidFill>
                <a:latin typeface="Gill Sans Light"/>
                <a:cs typeface="Gill Sans Light"/>
              </a:rPr>
              <a:pPr algn="r">
                <a:lnSpc>
                  <a:spcPct val="100000"/>
                </a:lnSpc>
              </a:pPr>
              <a:t>‹#›</a:t>
            </a:fld>
            <a:endParaRPr lang="hu-HU" sz="2700" b="0" i="0" dirty="0">
              <a:solidFill>
                <a:schemeClr val="accent1"/>
              </a:solidFill>
              <a:latin typeface="Gill Sans Light"/>
              <a:cs typeface="Gill Sans Light"/>
            </a:endParaRPr>
          </a:p>
        </p:txBody>
      </p:sp>
      <p:pic>
        <p:nvPicPr>
          <p:cNvPr id="7" name="Picture 2" descr="KÃ©ptalÃ¡lat a kÃ¶vetkezÅre: âdeutsche schule budapestâ">
            <a:extLst>
              <a:ext uri="{FF2B5EF4-FFF2-40B4-BE49-F238E27FC236}">
                <a16:creationId xmlns:a16="http://schemas.microsoft.com/office/drawing/2014/main" xmlns="" id="{F75C843B-4490-47FB-9E70-AA9DEC70C0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49" y="5472"/>
            <a:ext cx="684730" cy="91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87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731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0470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4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551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2845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39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9441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4198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5027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9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525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1826" y="638334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896DD869-E5E2-4B69-BA93-1166EFCE9F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684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684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1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525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05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3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1279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12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9127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81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620698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31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64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8866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77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1279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4A7BAFF6-555E-4160-9D0E-778287877364}" type="datetimeFigureOut">
              <a:rPr lang="de-DE" smtClean="0"/>
              <a:t>25.11.2019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01826" y="6383347"/>
            <a:ext cx="2057400" cy="365125"/>
          </a:xfrm>
          <a:prstGeom prst="rect">
            <a:avLst/>
          </a:prstGeom>
        </p:spPr>
        <p:txBody>
          <a:bodyPr/>
          <a:lstStyle/>
          <a:p>
            <a:fld id="{896DD869-E5E2-4B69-BA93-1166EFCE9F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22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814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4015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751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61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2539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1541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6120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0606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7813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702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51"/>
            </a:lvl1pPr>
          </a:lstStyle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12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14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422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8892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98518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711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41539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4761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264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5146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Bookman Old Style" panose="02050604050505020204" pitchFamily="18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124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3331"/>
            <a:ext cx="7886700" cy="1325563"/>
          </a:xfrm>
        </p:spPr>
        <p:txBody>
          <a:bodyPr>
            <a:normAutofit/>
          </a:bodyPr>
          <a:lstStyle>
            <a:lvl1pPr algn="ctr"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 noProof="0"/>
              <a:t>Mintacím szerkesztése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8894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529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0842"/>
            <a:ext cx="7886700" cy="4600696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938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04141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4229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037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-64721"/>
            <a:ext cx="7886700" cy="1325563"/>
          </a:xfrm>
        </p:spPr>
        <p:txBody>
          <a:bodyPr>
            <a:normAutofit/>
          </a:bodyPr>
          <a:lstStyle>
            <a:lvl1pPr>
              <a:defRPr sz="2775" b="0" i="0" baseline="0">
                <a:latin typeface="Bookman Old Style" panose="02050604050505020204" pitchFamily="18" charset="0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777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964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13" Type="http://schemas.openxmlformats.org/officeDocument/2006/relationships/diagramQuickStyle" Target="../diagrams/quickStyl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diagramLayout" Target="../diagrams/layout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diagramData" Target="../diagrams/data6.xml"/><Relationship Id="rId5" Type="http://schemas.openxmlformats.org/officeDocument/2006/relationships/slideLayout" Target="../slideLayouts/slideLayout66.xml"/><Relationship Id="rId15" Type="http://schemas.microsoft.com/office/2007/relationships/diagramDrawing" Target="../diagrams/drawing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6.png"/><Relationship Id="rId14" Type="http://schemas.openxmlformats.org/officeDocument/2006/relationships/diagramColors" Target="../diagrams/colors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13" Type="http://schemas.openxmlformats.org/officeDocument/2006/relationships/diagramQuickStyle" Target="../diagrams/quickStyl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diagramLayout" Target="../diagrams/layout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diagramData" Target="../diagrams/data7.xml"/><Relationship Id="rId5" Type="http://schemas.openxmlformats.org/officeDocument/2006/relationships/slideLayout" Target="../slideLayouts/slideLayout73.xml"/><Relationship Id="rId15" Type="http://schemas.microsoft.com/office/2007/relationships/diagramDrawing" Target="../diagrams/drawing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6.png"/><Relationship Id="rId14" Type="http://schemas.openxmlformats.org/officeDocument/2006/relationships/diagramColors" Target="../diagrams/colors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diagramLayout" Target="../diagrams/layout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diagramData" Target="../diagrams/data1.xml"/><Relationship Id="rId5" Type="http://schemas.openxmlformats.org/officeDocument/2006/relationships/slideLayout" Target="../slideLayouts/slideLayout17.xml"/><Relationship Id="rId15" Type="http://schemas.microsoft.com/office/2007/relationships/diagramDrawing" Target="../diagrams/drawing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Relationship Id="rId14" Type="http://schemas.openxmlformats.org/officeDocument/2006/relationships/diagramColors" Target="../diagrams/colors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diagramLayout" Target="../diagrams/layout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diagramData" Target="../diagrams/data2.xml"/><Relationship Id="rId5" Type="http://schemas.openxmlformats.org/officeDocument/2006/relationships/slideLayout" Target="../slideLayouts/slideLayout24.xml"/><Relationship Id="rId15" Type="http://schemas.microsoft.com/office/2007/relationships/diagramDrawing" Target="../diagrams/drawing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Relationship Id="rId14" Type="http://schemas.openxmlformats.org/officeDocument/2006/relationships/diagramColors" Target="../diagrams/colors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diagramLayout" Target="../diagrams/layout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diagramData" Target="../diagrams/data3.xml"/><Relationship Id="rId5" Type="http://schemas.openxmlformats.org/officeDocument/2006/relationships/slideLayout" Target="../slideLayouts/slideLayout31.xml"/><Relationship Id="rId15" Type="http://schemas.microsoft.com/office/2007/relationships/diagramDrawing" Target="../diagrams/drawing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.png"/><Relationship Id="rId14" Type="http://schemas.openxmlformats.org/officeDocument/2006/relationships/diagramColors" Target="../diagrams/colors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13" Type="http://schemas.openxmlformats.org/officeDocument/2006/relationships/diagramQuickStyle" Target="../diagrams/quickStyl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diagramLayout" Target="../diagrams/layout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diagramData" Target="../diagrams/data4.xml"/><Relationship Id="rId5" Type="http://schemas.openxmlformats.org/officeDocument/2006/relationships/slideLayout" Target="../slideLayouts/slideLayout52.xml"/><Relationship Id="rId15" Type="http://schemas.microsoft.com/office/2007/relationships/diagramDrawing" Target="../diagrams/drawing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6.png"/><Relationship Id="rId14" Type="http://schemas.openxmlformats.org/officeDocument/2006/relationships/diagramColors" Target="../diagrams/colors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13" Type="http://schemas.openxmlformats.org/officeDocument/2006/relationships/diagramQuickStyle" Target="../diagrams/quickStyl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diagramLayout" Target="../diagrams/layout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diagramData" Target="../diagrams/data5.xml"/><Relationship Id="rId5" Type="http://schemas.openxmlformats.org/officeDocument/2006/relationships/slideLayout" Target="../slideLayouts/slideLayout59.xml"/><Relationship Id="rId15" Type="http://schemas.microsoft.com/office/2007/relationships/diagramDrawing" Target="../diagrams/drawing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6.png"/><Relationship Id="rId14" Type="http://schemas.openxmlformats.org/officeDocument/2006/relationships/diagramColors" Target="../diagrams/colors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361016"/>
            <a:ext cx="6508377" cy="7225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hu-HU"/>
              <a:t>Mintacím szerkesztése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2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6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A7BAFF6-555E-4160-9D0E-778287877364}" type="datetimeFigureOut">
              <a:rPr lang="de-DE" smtClean="0"/>
              <a:t>25.11.2019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3" y="635636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92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</p:sldLayoutIdLst>
  <p:txStyles>
    <p:titleStyle>
      <a:lvl1pPr algn="l" defTabSz="685783" rtl="0" eaLnBrk="1" latinLnBrk="0" hangingPunct="1">
        <a:spcBef>
          <a:spcPct val="0"/>
        </a:spcBef>
        <a:buNone/>
        <a:defRPr sz="2700" b="0" i="0" kern="1200">
          <a:solidFill>
            <a:schemeClr val="accent1"/>
          </a:solidFill>
          <a:latin typeface="Gill Sans Light"/>
          <a:ea typeface="+mj-ea"/>
          <a:cs typeface="Gill Sans Light"/>
        </a:defRPr>
      </a:lvl1pPr>
    </p:titleStyle>
    <p:bodyStyle>
      <a:lvl1pPr marL="171446" indent="-171446" algn="l" defTabSz="685783" rtl="0" eaLnBrk="1" latinLnBrk="0" hangingPunct="1">
        <a:spcBef>
          <a:spcPts val="1351"/>
        </a:spcBef>
        <a:buClr>
          <a:schemeClr val="accent1"/>
        </a:buClr>
        <a:buSzPct val="100000"/>
        <a:buFont typeface="Wingdings 2" pitchFamily="18" charset="2"/>
        <a:buChar char="¡"/>
        <a:defRPr sz="1500" b="0" i="0" kern="1200">
          <a:solidFill>
            <a:schemeClr val="tx2"/>
          </a:solidFill>
          <a:latin typeface="Gill Sans Light"/>
          <a:ea typeface="+mn-ea"/>
          <a:cs typeface="Gill Sans Light"/>
        </a:defRPr>
      </a:lvl1pPr>
      <a:lvl2pPr marL="342891" indent="-171446" algn="l" defTabSz="685783" rtl="0" eaLnBrk="1" latinLnBrk="0" hangingPunct="1">
        <a:spcBef>
          <a:spcPts val="451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351" b="0" i="0" kern="1200">
          <a:solidFill>
            <a:schemeClr val="tx2"/>
          </a:solidFill>
          <a:latin typeface="Gill Sans Light"/>
          <a:ea typeface="+mn-ea"/>
          <a:cs typeface="Gill Sans Light"/>
        </a:defRPr>
      </a:lvl2pPr>
      <a:lvl3pPr marL="514338" indent="-171446" algn="l" defTabSz="685783" rtl="0" eaLnBrk="1" latinLnBrk="0" hangingPunct="1">
        <a:spcBef>
          <a:spcPts val="451"/>
        </a:spcBef>
        <a:buClr>
          <a:schemeClr val="accent1"/>
        </a:buClr>
        <a:buSzPct val="100000"/>
        <a:buFont typeface="Wingdings 2" pitchFamily="18" charset="2"/>
        <a:buChar char="¡"/>
        <a:defRPr sz="1351" b="0" i="0" kern="1200">
          <a:solidFill>
            <a:schemeClr val="tx2"/>
          </a:solidFill>
          <a:latin typeface="Gill Sans Light"/>
          <a:ea typeface="+mn-ea"/>
          <a:cs typeface="Gill Sans Light"/>
        </a:defRPr>
      </a:lvl3pPr>
      <a:lvl4pPr marL="685783" indent="-171446" algn="l" defTabSz="685783" rtl="0" eaLnBrk="1" latinLnBrk="0" hangingPunct="1">
        <a:spcBef>
          <a:spcPts val="451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351" b="0" i="0" kern="1200">
          <a:solidFill>
            <a:schemeClr val="tx2"/>
          </a:solidFill>
          <a:latin typeface="Gill Sans Light"/>
          <a:ea typeface="+mn-ea"/>
          <a:cs typeface="Gill Sans Light"/>
        </a:defRPr>
      </a:lvl4pPr>
      <a:lvl5pPr marL="857229" indent="-171446" algn="l" defTabSz="685783" rtl="0" eaLnBrk="1" latinLnBrk="0" hangingPunct="1">
        <a:spcBef>
          <a:spcPts val="451"/>
        </a:spcBef>
        <a:buClr>
          <a:schemeClr val="accent1"/>
        </a:buClr>
        <a:buSzPct val="100000"/>
        <a:buFont typeface="Wingdings 2" pitchFamily="18" charset="2"/>
        <a:buChar char="¡"/>
        <a:defRPr sz="1351" b="0" i="0" kern="1200">
          <a:solidFill>
            <a:schemeClr val="tx2"/>
          </a:solidFill>
          <a:latin typeface="Gill Sans Light"/>
          <a:ea typeface="+mn-ea"/>
          <a:cs typeface="Gill Sans Light"/>
        </a:defRPr>
      </a:lvl5pPr>
      <a:lvl6pPr marL="1033437" indent="-171446" algn="l" defTabSz="68578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1" b="0" i="0" kern="1200" dirty="0" smtClean="0">
          <a:solidFill>
            <a:schemeClr val="tx2"/>
          </a:solidFill>
          <a:latin typeface="Gill Sans Light"/>
          <a:ea typeface="+mn-ea"/>
          <a:cs typeface="Gill Sans Light"/>
        </a:defRPr>
      </a:lvl6pPr>
      <a:lvl7pPr marL="1202501" indent="-171446" algn="l" defTabSz="68578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1" b="0" i="0" kern="1200" dirty="0" smtClean="0">
          <a:solidFill>
            <a:schemeClr val="tx2"/>
          </a:solidFill>
          <a:latin typeface="Gill Sans Light"/>
          <a:ea typeface="+mn-ea"/>
          <a:cs typeface="Gill Sans Light"/>
        </a:defRPr>
      </a:lvl7pPr>
      <a:lvl8pPr marL="1372756" indent="-171446" algn="l" defTabSz="68578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1" b="0" i="0" kern="1200" dirty="0" smtClean="0">
          <a:solidFill>
            <a:schemeClr val="tx2"/>
          </a:solidFill>
          <a:latin typeface="Gill Sans Light"/>
          <a:ea typeface="+mn-ea"/>
          <a:cs typeface="Gill Sans Light"/>
        </a:defRPr>
      </a:lvl8pPr>
      <a:lvl9pPr marL="1543012" indent="-171446" algn="l" defTabSz="68578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1" b="0" i="0" kern="1200" dirty="0">
          <a:solidFill>
            <a:schemeClr val="tx2"/>
          </a:solidFill>
          <a:latin typeface="Gill Sans Light"/>
          <a:ea typeface="+mn-ea"/>
          <a:cs typeface="Gill Sans Light"/>
        </a:defRPr>
      </a:lvl9pPr>
    </p:bodyStyle>
    <p:otherStyle>
      <a:defPPr>
        <a:defRPr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088244747"/>
              </p:ext>
            </p:extLst>
          </p:nvPr>
        </p:nvGraphicFramePr>
        <p:xfrm>
          <a:off x="310704" y="6383349"/>
          <a:ext cx="5866870" cy="3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43940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70045201"/>
              </p:ext>
            </p:extLst>
          </p:nvPr>
        </p:nvGraphicFramePr>
        <p:xfrm>
          <a:off x="310704" y="6383351"/>
          <a:ext cx="5866870" cy="3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0438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454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692123740"/>
              </p:ext>
            </p:extLst>
          </p:nvPr>
        </p:nvGraphicFramePr>
        <p:xfrm>
          <a:off x="310704" y="6383347"/>
          <a:ext cx="5866870" cy="3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87343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632011404"/>
              </p:ext>
            </p:extLst>
          </p:nvPr>
        </p:nvGraphicFramePr>
        <p:xfrm>
          <a:off x="310704" y="6383349"/>
          <a:ext cx="5866870" cy="3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11361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209948248"/>
              </p:ext>
            </p:extLst>
          </p:nvPr>
        </p:nvGraphicFramePr>
        <p:xfrm>
          <a:off x="310704" y="6383351"/>
          <a:ext cx="5866870" cy="3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38613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59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B6237BE-8F00-4D84-9E45-DCDA4CA143C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9144000" cy="5472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383034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699917378"/>
              </p:ext>
            </p:extLst>
          </p:nvPr>
        </p:nvGraphicFramePr>
        <p:xfrm>
          <a:off x="310704" y="6383349"/>
          <a:ext cx="5866870" cy="3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99281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-1" r="-2157" b="6619"/>
          <a:stretch/>
        </p:blipFill>
        <p:spPr bwMode="auto">
          <a:xfrm>
            <a:off x="0" y="5668969"/>
            <a:ext cx="9292492" cy="12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1826" y="6383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68B3-7072-4EE8-A861-16E7BE51B12F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/>
          <a:srcRect t="35165" r="-1307" b="-1"/>
          <a:stretch/>
        </p:blipFill>
        <p:spPr bwMode="auto">
          <a:xfrm>
            <a:off x="0" y="-15631"/>
            <a:ext cx="9292492" cy="8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733489219"/>
              </p:ext>
            </p:extLst>
          </p:nvPr>
        </p:nvGraphicFramePr>
        <p:xfrm>
          <a:off x="310704" y="6383351"/>
          <a:ext cx="5866870" cy="34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95718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>
              <a:lumMod val="95000"/>
              <a:lumOff val="5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archive.iypt.org/problem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6073170"/>
            <a:ext cx="1765426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00" dirty="0">
                <a:solidFill>
                  <a:schemeClr val="bg1"/>
                </a:solidFill>
                <a:latin typeface="Gill Sans Light"/>
                <a:cs typeface="Gill Sans Light"/>
              </a:rPr>
              <a:t>Source of picture: </a:t>
            </a:r>
            <a:r>
              <a:rPr lang="hu-HU" sz="1000" dirty="0">
                <a:solidFill>
                  <a:schemeClr val="bg1"/>
                </a:solidFill>
                <a:latin typeface="Gill Sans Light"/>
                <a:cs typeface="Gill Sans Light"/>
              </a:rPr>
              <a:t>http://kit.ilyam.org/Draft_2019_IYPT_Reference_kit.pdf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819745" y="6037154"/>
            <a:ext cx="462632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MTA-ELTE Physics Education research group</a:t>
            </a:r>
            <a:endParaRPr lang="hu-HU" sz="1600" b="1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54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F4361CA-1B14-4A7C-B866-2E4D997B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2" y="132100"/>
            <a:ext cx="10146878" cy="673215"/>
          </a:xfrm>
        </p:spPr>
        <p:txBody>
          <a:bodyPr/>
          <a:lstStyle/>
          <a:p>
            <a:r>
              <a:rPr lang="hu-HU" sz="3600" b="1" dirty="0" smtClean="0"/>
              <a:t>Fizika? Vita? Verseny? Órán?</a:t>
            </a:r>
            <a:endParaRPr lang="de-DE" sz="3600" b="1" dirty="0"/>
          </a:p>
        </p:txBody>
      </p:sp>
      <p:sp>
        <p:nvSpPr>
          <p:cNvPr id="8" name="Téglalap 7"/>
          <p:cNvSpPr/>
          <p:nvPr/>
        </p:nvSpPr>
        <p:spPr>
          <a:xfrm>
            <a:off x="263952" y="1013545"/>
            <a:ext cx="8917663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 smtClean="0">
                <a:latin typeface="Gill Sans Light"/>
                <a:cs typeface="Gill Sans Light"/>
              </a:rPr>
              <a:t>Legfontosabb tanári (fejlesztői) feladat: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Egyszerűsíteni</a:t>
            </a:r>
            <a:r>
              <a:rPr lang="hu-HU" sz="2200" dirty="0" smtClean="0">
                <a:latin typeface="Gill Sans Light"/>
                <a:cs typeface="Gill Sans Light"/>
              </a:rPr>
              <a:t> a problémákat az „átlag” diák szintjére</a:t>
            </a:r>
            <a:endParaRPr lang="hu-HU" sz="2200" dirty="0">
              <a:latin typeface="Gill Sans Light"/>
              <a:cs typeface="Gill Sans Ligh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 smtClean="0">
                <a:latin typeface="Gill Sans Light"/>
                <a:cs typeface="Gill Sans Light"/>
              </a:rPr>
              <a:t>„</a:t>
            </a:r>
            <a:r>
              <a:rPr lang="hu-HU" sz="22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Siker</a:t>
            </a:r>
            <a:r>
              <a:rPr lang="hu-HU" sz="2200" dirty="0" smtClean="0">
                <a:latin typeface="Gill Sans Light"/>
                <a:cs typeface="Gill Sans Light"/>
              </a:rPr>
              <a:t>”, mint biztos pont mindenkinek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 smtClean="0">
                <a:latin typeface="Gill Sans Light"/>
                <a:cs typeface="Gill Sans Light"/>
              </a:rPr>
              <a:t>Működő eszköz / kísérlet mindenkinek biztosan legyen!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 smtClean="0">
                <a:latin typeface="Gill Sans Light"/>
                <a:cs typeface="Gill Sans Light"/>
              </a:rPr>
              <a:t>Kell a „kihívás”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Verseny </a:t>
            </a:r>
            <a:r>
              <a:rPr lang="hu-HU" sz="2200" dirty="0" smtClean="0">
                <a:latin typeface="Gill Sans Light"/>
                <a:cs typeface="Gill Sans Light"/>
              </a:rPr>
              <a:t>plusz pontokért a pl. legnagyobb/ legkisebb kategóriában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b="1" dirty="0" smtClean="0">
                <a:latin typeface="Gill Sans Light"/>
                <a:cs typeface="Gill Sans Light"/>
              </a:rPr>
              <a:t>Vita (!)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 smtClean="0">
                <a:latin typeface="Gill Sans Light"/>
                <a:cs typeface="Gill Sans Light"/>
              </a:rPr>
              <a:t>Nyitott kérdések (az elején irányított projektekben is)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200" dirty="0" smtClean="0">
                <a:latin typeface="Gill Sans Light"/>
                <a:cs typeface="Gill Sans Light"/>
              </a:rPr>
              <a:t>A feladat megfogalmazásnak teret kell hagynia a diákok </a:t>
            </a:r>
            <a:r>
              <a:rPr lang="hu-HU" sz="2200" b="1" dirty="0" smtClean="0">
                <a:solidFill>
                  <a:srgbClr val="AC4137"/>
                </a:solidFill>
                <a:latin typeface="Gill Sans Light"/>
                <a:cs typeface="Gill Sans Light"/>
              </a:rPr>
              <a:t>kreativitásának</a:t>
            </a:r>
            <a:r>
              <a:rPr lang="hu-HU" sz="2200" dirty="0" smtClean="0">
                <a:latin typeface="Gill Sans Light"/>
                <a:cs typeface="Gill Sans Light"/>
              </a:rPr>
              <a:t> is</a:t>
            </a:r>
            <a:endParaRPr lang="hu-HU" sz="22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42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F4361CA-1B14-4A7C-B866-2E4D997B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38" y="132100"/>
            <a:ext cx="7446989" cy="673215"/>
          </a:xfrm>
        </p:spPr>
        <p:txBody>
          <a:bodyPr/>
          <a:lstStyle/>
          <a:p>
            <a:r>
              <a:rPr lang="hu-HU" sz="3600" b="1" dirty="0" smtClean="0"/>
              <a:t>Pilot-projektek</a:t>
            </a:r>
            <a:endParaRPr lang="de-DE" sz="36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8805" t="10240" b="56242"/>
          <a:stretch/>
        </p:blipFill>
        <p:spPr>
          <a:xfrm>
            <a:off x="199177" y="5083520"/>
            <a:ext cx="2384802" cy="177448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9280" y="931033"/>
            <a:ext cx="3260361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Gill Sans Light"/>
                <a:cs typeface="Gill Sans Light"/>
              </a:rPr>
              <a:t>8. osztályos tanuló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6x45 perc + otthon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2- 3 fős csoportok</a:t>
            </a:r>
            <a:endParaRPr lang="hu-HU" sz="2000" dirty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Fizikai szempont:</a:t>
            </a:r>
          </a:p>
          <a:p>
            <a:pPr marL="622300" lvl="1" indent="-2667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Gravitációs erő</a:t>
            </a:r>
          </a:p>
          <a:p>
            <a:pPr marL="622300" lvl="1" indent="-2667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Közegellenállási erő</a:t>
            </a:r>
          </a:p>
          <a:p>
            <a:pPr marL="622300" lvl="1" indent="-2667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Nyomás</a:t>
            </a:r>
          </a:p>
          <a:p>
            <a:pPr marL="622300" lvl="1" indent="-2667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∆v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„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Work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before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fun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”</a:t>
            </a:r>
            <a:endParaRPr lang="hu-HU" sz="2000" dirty="0">
              <a:solidFill>
                <a:schemeClr val="accent3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56787" t="15027" r="842" b="39653"/>
          <a:stretch/>
        </p:blipFill>
        <p:spPr>
          <a:xfrm>
            <a:off x="3221563" y="4991956"/>
            <a:ext cx="2209045" cy="199176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963926" y="931033"/>
            <a:ext cx="3041685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Gill Sans Light"/>
                <a:cs typeface="Gill Sans Light"/>
              </a:rPr>
              <a:t>9. osztályos tanul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6x45 perc + otthon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2- 3 fős csoportok</a:t>
            </a:r>
            <a:endParaRPr lang="hu-HU" sz="2000" dirty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Fizikai szempont: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Mágneses mező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Lorentz-erő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Nyomaték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Frekvencia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„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Work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before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fun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”</a:t>
            </a:r>
            <a:endParaRPr lang="hu-HU" sz="2000" dirty="0">
              <a:solidFill>
                <a:schemeClr val="accent3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865871" y="931033"/>
            <a:ext cx="3497998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Gill Sans Light"/>
                <a:cs typeface="Gill Sans Light"/>
              </a:rPr>
              <a:t>1. éve fizikahallgató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2x45 perc + otthon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2- 4 fős csoportok</a:t>
            </a:r>
            <a:endParaRPr lang="hu-HU" sz="2000" dirty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Fizikai szempont: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Sípok fizikája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Spektrálanalízis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dB-skála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558" y="4345920"/>
            <a:ext cx="2339462" cy="20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F4361CA-1B14-4A7C-B866-2E4D997B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1" y="132100"/>
            <a:ext cx="10090318" cy="673215"/>
          </a:xfrm>
        </p:spPr>
        <p:txBody>
          <a:bodyPr/>
          <a:lstStyle/>
          <a:p>
            <a:r>
              <a:rPr lang="hu-HU" sz="3600" b="1" dirty="0" smtClean="0"/>
              <a:t>Pilot-projektek</a:t>
            </a:r>
            <a:endParaRPr lang="de-DE" sz="3600" b="1" dirty="0"/>
          </a:p>
        </p:txBody>
      </p:sp>
      <p:pic>
        <p:nvPicPr>
          <p:cNvPr id="2050" name="Picture 2" descr="A kÃ©pen a kÃ¶vetkezÅk lehetnek: egy vagy tÃ¶bb ember, ital Ã©s belsÅ tÃ©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93" y="4332986"/>
            <a:ext cx="3018835" cy="22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 rot="20848311">
            <a:off x="4611123" y="4946184"/>
            <a:ext cx="569032" cy="17876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2" name="Picture 4" descr="Nem Ã©rhetÅ el leÃ­rÃ¡s a fÃ©nykÃ©phez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30936"/>
          <a:stretch/>
        </p:blipFill>
        <p:spPr bwMode="auto">
          <a:xfrm>
            <a:off x="162852" y="1407559"/>
            <a:ext cx="2002705" cy="22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9947" t="9463" r="24660" b="18964"/>
          <a:stretch/>
        </p:blipFill>
        <p:spPr>
          <a:xfrm>
            <a:off x="162852" y="4332986"/>
            <a:ext cx="2552068" cy="2264127"/>
          </a:xfrm>
          <a:prstGeom prst="rect">
            <a:avLst/>
          </a:prstGeom>
        </p:spPr>
      </p:pic>
      <p:pic>
        <p:nvPicPr>
          <p:cNvPr id="2054" name="Picture 6" descr="A kÃ©pen a kÃ¶vetkezÅk lehetnek: cipÅk, fÅ± Ã©s tÃºra/szabadtÃ©r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15526" r="10911" b="16257"/>
          <a:stretch/>
        </p:blipFill>
        <p:spPr bwMode="auto">
          <a:xfrm>
            <a:off x="3983456" y="1401628"/>
            <a:ext cx="1991409" cy="225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559" y="2177591"/>
            <a:ext cx="2679570" cy="3572760"/>
          </a:xfrm>
          <a:prstGeom prst="rect">
            <a:avLst/>
          </a:prstGeom>
        </p:spPr>
      </p:pic>
      <p:pic>
        <p:nvPicPr>
          <p:cNvPr id="2056" name="Picture 8" descr="Nem Ã©rhetÅ el leÃ­rÃ¡s a fÃ©nykÃ©phez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6" t="18117" r="38291" b="10923"/>
          <a:stretch/>
        </p:blipFill>
        <p:spPr bwMode="auto">
          <a:xfrm>
            <a:off x="2331107" y="1401628"/>
            <a:ext cx="1405191" cy="23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F4361CA-1B14-4A7C-B866-2E4D997B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Pilot-projektek +</a:t>
            </a:r>
            <a:endParaRPr lang="de-DE" sz="3600" b="1" dirty="0"/>
          </a:p>
        </p:txBody>
      </p:sp>
      <p:sp>
        <p:nvSpPr>
          <p:cNvPr id="3" name="Téglalap 2"/>
          <p:cNvSpPr/>
          <p:nvPr/>
        </p:nvSpPr>
        <p:spPr>
          <a:xfrm>
            <a:off x="337589" y="1419194"/>
            <a:ext cx="8217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Internet / irodalom megfelelő használata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Munkatervezés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Csapatmunka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Kommunikációs készségek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P</a:t>
            </a:r>
            <a:r>
              <a:rPr lang="en-US" sz="2400" dirty="0" smtClean="0">
                <a:latin typeface="Gill Sans Light"/>
                <a:cs typeface="Gill Sans Light"/>
              </a:rPr>
              <a:t>r</a:t>
            </a:r>
            <a:r>
              <a:rPr lang="hu-HU" sz="2400" dirty="0" err="1" smtClean="0">
                <a:latin typeface="Gill Sans Light"/>
                <a:cs typeface="Gill Sans Light"/>
              </a:rPr>
              <a:t>ezentációs</a:t>
            </a:r>
            <a:r>
              <a:rPr lang="hu-HU" sz="2400" dirty="0" smtClean="0">
                <a:latin typeface="Gill Sans Light"/>
                <a:cs typeface="Gill Sans Light"/>
              </a:rPr>
              <a:t> készségek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>
                <a:latin typeface="Gill Sans Light"/>
                <a:cs typeface="Gill Sans Light"/>
              </a:rPr>
              <a:t>Kísérletezési, </a:t>
            </a:r>
            <a:r>
              <a:rPr lang="hu-HU" sz="2400" dirty="0" smtClean="0">
                <a:latin typeface="Gill Sans Light"/>
                <a:cs typeface="Gill Sans Light"/>
              </a:rPr>
              <a:t>megfigyelési, adatkiértékelési/értelmezési </a:t>
            </a:r>
            <a:r>
              <a:rPr lang="hu-HU" sz="2400" dirty="0">
                <a:latin typeface="Gill Sans Light"/>
                <a:cs typeface="Gill Sans Light"/>
              </a:rPr>
              <a:t>készségek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2400" dirty="0">
              <a:latin typeface="Gill Sans Light"/>
              <a:cs typeface="Gill Sans Ligh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146977" y="5773524"/>
            <a:ext cx="459916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b="1" i="0" dirty="0" smtClean="0">
                <a:latin typeface="Gill Sans Light"/>
                <a:cs typeface="Gill Sans Light"/>
              </a:rPr>
              <a:t>A </a:t>
            </a:r>
            <a:r>
              <a:rPr lang="hu-HU" sz="2400" b="1" i="0" u="sng" dirty="0" smtClean="0">
                <a:latin typeface="Gill Sans Light"/>
                <a:cs typeface="Gill Sans Light"/>
              </a:rPr>
              <a:t>pilot</a:t>
            </a:r>
            <a:r>
              <a:rPr lang="hu-HU" sz="2400" b="1" dirty="0" smtClean="0">
                <a:latin typeface="Gill Sans Light"/>
                <a:cs typeface="Gill Sans Light"/>
              </a:rPr>
              <a:t>-projektek eredményei?</a:t>
            </a:r>
            <a:endParaRPr lang="hu-HU" sz="2400" b="1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81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>
            <a:graphicFrameLocks/>
          </p:cNvGraphicFramePr>
          <p:nvPr>
            <p:extLst/>
          </p:nvPr>
        </p:nvGraphicFramePr>
        <p:xfrm>
          <a:off x="792178" y="2876956"/>
          <a:ext cx="7600384" cy="389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églalap 7"/>
          <p:cNvSpPr/>
          <p:nvPr/>
        </p:nvSpPr>
        <p:spPr>
          <a:xfrm>
            <a:off x="1376127" y="6056768"/>
            <a:ext cx="2000816" cy="325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xmlns="" id="{3FCAE8A8-2CE6-4812-8163-65AF31A0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57" y="132099"/>
            <a:ext cx="8480081" cy="673215"/>
          </a:xfrm>
        </p:spPr>
        <p:txBody>
          <a:bodyPr/>
          <a:lstStyle/>
          <a:p>
            <a:r>
              <a:rPr lang="hu-HU" sz="3600" b="1" dirty="0" smtClean="0"/>
              <a:t>Eredmények – 8-9. osztályban</a:t>
            </a:r>
            <a:endParaRPr lang="de-DE" sz="3600" b="1" dirty="0"/>
          </a:p>
        </p:txBody>
      </p:sp>
      <p:sp>
        <p:nvSpPr>
          <p:cNvPr id="11" name="Szövegdoboz 4"/>
          <p:cNvSpPr txBox="1"/>
          <p:nvPr/>
        </p:nvSpPr>
        <p:spPr>
          <a:xfrm>
            <a:off x="280657" y="914881"/>
            <a:ext cx="3965419" cy="2169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b="0" i="0" dirty="0" smtClean="0">
                <a:latin typeface="Gill Sans Light"/>
                <a:cs typeface="Gill Sans Light"/>
              </a:rPr>
              <a:t>Eredmények háttere: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80</a:t>
            </a:r>
            <a:r>
              <a:rPr lang="hu-HU" b="0" i="0" dirty="0" smtClean="0">
                <a:latin typeface="Gill Sans Light"/>
                <a:cs typeface="Gill Sans Light"/>
              </a:rPr>
              <a:t> tanuló, nem tagozatos iskola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Referencia: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„I </a:t>
            </a:r>
            <a:r>
              <a:rPr lang="hu-HU" dirty="0" err="1" smtClean="0">
                <a:latin typeface="Gill Sans Light"/>
                <a:cs typeface="Gill Sans Light"/>
              </a:rPr>
              <a:t>find</a:t>
            </a:r>
            <a:r>
              <a:rPr lang="hu-HU" dirty="0" smtClean="0">
                <a:latin typeface="Gill Sans Light"/>
                <a:cs typeface="Gill Sans Light"/>
              </a:rPr>
              <a:t> </a:t>
            </a:r>
            <a:r>
              <a:rPr lang="hu-HU" dirty="0" err="1" smtClean="0">
                <a:latin typeface="Gill Sans Light"/>
                <a:cs typeface="Gill Sans Light"/>
              </a:rPr>
              <a:t>physics</a:t>
            </a:r>
            <a:r>
              <a:rPr lang="hu-HU" dirty="0" smtClean="0">
                <a:latin typeface="Gill Sans Light"/>
                <a:cs typeface="Gill Sans Light"/>
              </a:rPr>
              <a:t> </a:t>
            </a:r>
            <a:r>
              <a:rPr lang="hu-HU" dirty="0" err="1" smtClean="0">
                <a:latin typeface="Gill Sans Light"/>
                <a:cs typeface="Gill Sans Light"/>
              </a:rPr>
              <a:t>interresting</a:t>
            </a:r>
            <a:r>
              <a:rPr lang="hu-HU" dirty="0" smtClean="0">
                <a:latin typeface="Gill Sans Light"/>
                <a:cs typeface="Gill Sans Light"/>
              </a:rPr>
              <a:t>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b="1" i="0" dirty="0" smtClean="0">
                <a:latin typeface="Gill Sans Light"/>
                <a:cs typeface="Gill Sans Light"/>
              </a:rPr>
              <a:t>1: leginkább, 6: </a:t>
            </a:r>
            <a:r>
              <a:rPr lang="hu-HU" b="1" dirty="0" smtClean="0">
                <a:latin typeface="Gill Sans Light"/>
                <a:cs typeface="Gill Sans Light"/>
              </a:rPr>
              <a:t>legkevésbé</a:t>
            </a:r>
            <a:endParaRPr lang="hu-HU" b="1" i="0" dirty="0" smtClean="0">
              <a:latin typeface="Gill Sans Light"/>
              <a:cs typeface="Gill Sans Light"/>
            </a:endParaRPr>
          </a:p>
        </p:txBody>
      </p:sp>
      <p:sp>
        <p:nvSpPr>
          <p:cNvPr id="12" name="Szövegdoboz 6"/>
          <p:cNvSpPr txBox="1"/>
          <p:nvPr/>
        </p:nvSpPr>
        <p:spPr>
          <a:xfrm>
            <a:off x="4555815" y="914881"/>
            <a:ext cx="445577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0" i="0" dirty="0" smtClean="0">
                <a:latin typeface="Gill Sans Light"/>
                <a:cs typeface="Gill Sans Light"/>
              </a:rPr>
              <a:t>Szignifikánsan jobb: </a:t>
            </a:r>
            <a:r>
              <a:rPr lang="hu-HU" b="1" i="0" dirty="0" smtClean="0">
                <a:solidFill>
                  <a:srgbClr val="00B050"/>
                </a:solidFill>
                <a:latin typeface="Gill Sans Light"/>
                <a:cs typeface="Gill Sans Light"/>
              </a:rPr>
              <a:t>zöld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Szignifikánsabban rosszabb: </a:t>
            </a:r>
            <a:r>
              <a:rPr lang="hu-HU" b="1" dirty="0" smtClean="0">
                <a:solidFill>
                  <a:srgbClr val="C00000"/>
                </a:solidFill>
                <a:latin typeface="Gill Sans Light"/>
                <a:cs typeface="Gill Sans Light"/>
              </a:rPr>
              <a:t>piros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0" i="0" dirty="0" smtClean="0">
                <a:latin typeface="Gill Sans Light"/>
                <a:cs typeface="Gill Sans Light"/>
              </a:rPr>
              <a:t>Nincs szignifikáns különbség: </a:t>
            </a:r>
            <a:r>
              <a:rPr lang="hu-HU" b="1" i="0" dirty="0" smtClean="0">
                <a:solidFill>
                  <a:srgbClr val="FFC000"/>
                </a:solidFill>
                <a:latin typeface="Gill Sans Light"/>
                <a:cs typeface="Gill Sans Light"/>
              </a:rPr>
              <a:t>sárga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Gill Sans Light"/>
                <a:cs typeface="Gill Sans Light"/>
              </a:rPr>
              <a:t>t</a:t>
            </a:r>
            <a:r>
              <a:rPr lang="hu-HU" dirty="0" smtClean="0">
                <a:latin typeface="Gill Sans Light"/>
                <a:cs typeface="Gill Sans Light"/>
              </a:rPr>
              <a:t>-érték próba, p=5%-os </a:t>
            </a:r>
            <a:r>
              <a:rPr lang="hu-HU" dirty="0" err="1" smtClean="0">
                <a:latin typeface="Gill Sans Light"/>
                <a:cs typeface="Gill Sans Light"/>
              </a:rPr>
              <a:t>szignifikancia</a:t>
            </a:r>
            <a:endParaRPr lang="hu-HU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951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FCAE8A8-2CE6-4812-8163-65AF31A0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57" y="132099"/>
            <a:ext cx="8480081" cy="673215"/>
          </a:xfrm>
        </p:spPr>
        <p:txBody>
          <a:bodyPr/>
          <a:lstStyle/>
          <a:p>
            <a:r>
              <a:rPr lang="hu-HU" sz="3600" b="1" dirty="0" smtClean="0"/>
              <a:t>Eredmények – 8-9. osztályban</a:t>
            </a:r>
            <a:endParaRPr lang="de-DE" sz="36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80657" y="914881"/>
            <a:ext cx="3965419" cy="2169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b="0" i="0" dirty="0" smtClean="0">
                <a:latin typeface="Gill Sans Light"/>
                <a:cs typeface="Gill Sans Light"/>
              </a:rPr>
              <a:t>Eredmények háttere: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80</a:t>
            </a:r>
            <a:r>
              <a:rPr lang="hu-HU" b="0" i="0" dirty="0" smtClean="0">
                <a:latin typeface="Gill Sans Light"/>
                <a:cs typeface="Gill Sans Light"/>
              </a:rPr>
              <a:t> tanuló, nem tagozatos iskola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Referencia: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„I </a:t>
            </a:r>
            <a:r>
              <a:rPr lang="hu-HU" dirty="0" err="1" smtClean="0">
                <a:latin typeface="Gill Sans Light"/>
                <a:cs typeface="Gill Sans Light"/>
              </a:rPr>
              <a:t>find</a:t>
            </a:r>
            <a:r>
              <a:rPr lang="hu-HU" dirty="0" smtClean="0">
                <a:latin typeface="Gill Sans Light"/>
                <a:cs typeface="Gill Sans Light"/>
              </a:rPr>
              <a:t> </a:t>
            </a:r>
            <a:r>
              <a:rPr lang="hu-HU" dirty="0" err="1" smtClean="0">
                <a:latin typeface="Gill Sans Light"/>
                <a:cs typeface="Gill Sans Light"/>
              </a:rPr>
              <a:t>physics</a:t>
            </a:r>
            <a:r>
              <a:rPr lang="hu-HU" dirty="0" smtClean="0">
                <a:latin typeface="Gill Sans Light"/>
                <a:cs typeface="Gill Sans Light"/>
              </a:rPr>
              <a:t> </a:t>
            </a:r>
            <a:r>
              <a:rPr lang="hu-HU" dirty="0" err="1" smtClean="0">
                <a:latin typeface="Gill Sans Light"/>
                <a:cs typeface="Gill Sans Light"/>
              </a:rPr>
              <a:t>interresting</a:t>
            </a:r>
            <a:r>
              <a:rPr lang="hu-HU" dirty="0" smtClean="0">
                <a:latin typeface="Gill Sans Light"/>
                <a:cs typeface="Gill Sans Light"/>
              </a:rPr>
              <a:t>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b="1" i="0" dirty="0" smtClean="0">
                <a:latin typeface="Gill Sans Light"/>
                <a:cs typeface="Gill Sans Light"/>
              </a:rPr>
              <a:t>1: leginkább, 6: </a:t>
            </a:r>
            <a:r>
              <a:rPr lang="hu-HU" b="1" dirty="0" smtClean="0">
                <a:latin typeface="Gill Sans Light"/>
                <a:cs typeface="Gill Sans Light"/>
              </a:rPr>
              <a:t>legkevésbé</a:t>
            </a:r>
            <a:endParaRPr lang="hu-HU" b="1" i="0" dirty="0" smtClean="0">
              <a:latin typeface="Gill Sans Light"/>
              <a:cs typeface="Gill Sans Light"/>
            </a:endParaRPr>
          </a:p>
        </p:txBody>
      </p:sp>
      <p:graphicFrame>
        <p:nvGraphicFramePr>
          <p:cNvPr id="10" name="Diagram 9"/>
          <p:cNvGraphicFramePr>
            <a:graphicFrameLocks/>
          </p:cNvGraphicFramePr>
          <p:nvPr>
            <p:extLst/>
          </p:nvPr>
        </p:nvGraphicFramePr>
        <p:xfrm>
          <a:off x="1032095" y="2778774"/>
          <a:ext cx="7523430" cy="407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églalap 5"/>
          <p:cNvSpPr/>
          <p:nvPr/>
        </p:nvSpPr>
        <p:spPr>
          <a:xfrm>
            <a:off x="1901228" y="6219730"/>
            <a:ext cx="2000816" cy="325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6"/>
          <p:cNvSpPr txBox="1"/>
          <p:nvPr/>
        </p:nvSpPr>
        <p:spPr>
          <a:xfrm>
            <a:off x="4555815" y="914881"/>
            <a:ext cx="445577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0" i="0" dirty="0" smtClean="0">
                <a:latin typeface="Gill Sans Light"/>
                <a:cs typeface="Gill Sans Light"/>
              </a:rPr>
              <a:t>Szignifikánsan jobb: </a:t>
            </a:r>
            <a:r>
              <a:rPr lang="hu-HU" b="1" i="0" dirty="0" smtClean="0">
                <a:solidFill>
                  <a:srgbClr val="00B050"/>
                </a:solidFill>
                <a:latin typeface="Gill Sans Light"/>
                <a:cs typeface="Gill Sans Light"/>
              </a:rPr>
              <a:t>zöld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Szignifikánsabban rosszabb: </a:t>
            </a:r>
            <a:r>
              <a:rPr lang="hu-HU" b="1" dirty="0" smtClean="0">
                <a:solidFill>
                  <a:srgbClr val="C00000"/>
                </a:solidFill>
                <a:latin typeface="Gill Sans Light"/>
                <a:cs typeface="Gill Sans Light"/>
              </a:rPr>
              <a:t>piros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0" i="0" dirty="0" smtClean="0">
                <a:latin typeface="Gill Sans Light"/>
                <a:cs typeface="Gill Sans Light"/>
              </a:rPr>
              <a:t>Nincs szignifikáns különbség: </a:t>
            </a:r>
            <a:r>
              <a:rPr lang="hu-HU" b="1" i="0" dirty="0" smtClean="0">
                <a:solidFill>
                  <a:srgbClr val="FFC000"/>
                </a:solidFill>
                <a:latin typeface="Gill Sans Light"/>
                <a:cs typeface="Gill Sans Light"/>
              </a:rPr>
              <a:t>sárga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Gill Sans Light"/>
                <a:cs typeface="Gill Sans Light"/>
              </a:rPr>
              <a:t>t</a:t>
            </a:r>
            <a:r>
              <a:rPr lang="hu-HU" dirty="0" smtClean="0">
                <a:latin typeface="Gill Sans Light"/>
                <a:cs typeface="Gill Sans Light"/>
              </a:rPr>
              <a:t>-érték próba, p=5%-os </a:t>
            </a:r>
            <a:r>
              <a:rPr lang="hu-HU" dirty="0" err="1" smtClean="0">
                <a:latin typeface="Gill Sans Light"/>
                <a:cs typeface="Gill Sans Light"/>
              </a:rPr>
              <a:t>szignifikancia</a:t>
            </a:r>
            <a:endParaRPr lang="hu-HU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161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FCAE8A8-2CE6-4812-8163-65AF31A0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57" y="132099"/>
            <a:ext cx="8480081" cy="673215"/>
          </a:xfrm>
        </p:spPr>
        <p:txBody>
          <a:bodyPr/>
          <a:lstStyle/>
          <a:p>
            <a:r>
              <a:rPr lang="hu-HU" b="1" dirty="0" smtClean="0"/>
              <a:t>Eredmények </a:t>
            </a:r>
            <a:r>
              <a:rPr lang="hu-HU" b="1" dirty="0"/>
              <a:t>– </a:t>
            </a:r>
            <a:r>
              <a:rPr lang="hu-HU" b="1" dirty="0" smtClean="0"/>
              <a:t>1. évfolyamos egyetemista hallgatók</a:t>
            </a:r>
            <a:endParaRPr lang="de-DE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80656" y="753298"/>
            <a:ext cx="4635375" cy="2492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b="0" i="0" dirty="0" smtClean="0">
                <a:latin typeface="Gill Sans Light"/>
                <a:cs typeface="Gill Sans Light"/>
              </a:rPr>
              <a:t>Eredmények háttere: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12</a:t>
            </a:r>
            <a:r>
              <a:rPr lang="hu-HU" b="0" i="0" dirty="0" smtClean="0">
                <a:latin typeface="Gill Sans Light"/>
                <a:cs typeface="Gill Sans Light"/>
              </a:rPr>
              <a:t> fizikatanár hallgató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Referencia:</a:t>
            </a:r>
          </a:p>
          <a:p>
            <a:pPr marL="444500" lvl="1" indent="-177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„I am </a:t>
            </a:r>
            <a:r>
              <a:rPr lang="hu-HU" dirty="0" err="1" smtClean="0">
                <a:latin typeface="Gill Sans Light"/>
                <a:cs typeface="Gill Sans Light"/>
              </a:rPr>
              <a:t>good</a:t>
            </a:r>
            <a:r>
              <a:rPr lang="hu-HU" dirty="0" smtClean="0">
                <a:latin typeface="Gill Sans Light"/>
                <a:cs typeface="Gill Sans Light"/>
              </a:rPr>
              <a:t> in </a:t>
            </a:r>
            <a:r>
              <a:rPr lang="hu-HU" dirty="0" err="1" smtClean="0">
                <a:latin typeface="Gill Sans Light"/>
                <a:cs typeface="Gill Sans Light"/>
              </a:rPr>
              <a:t>physics</a:t>
            </a:r>
            <a:r>
              <a:rPr lang="hu-HU" dirty="0" smtClean="0">
                <a:latin typeface="Gill Sans Light"/>
                <a:cs typeface="Gill Sans Light"/>
              </a:rPr>
              <a:t>”</a:t>
            </a:r>
          </a:p>
          <a:p>
            <a:pPr marL="444500" lvl="1" indent="-177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400" dirty="0" smtClean="0">
                <a:latin typeface="Gill Sans Light"/>
                <a:cs typeface="Gill Sans Light"/>
              </a:rPr>
              <a:t>-- : „I </a:t>
            </a:r>
            <a:r>
              <a:rPr lang="hu-HU" sz="1400" dirty="0" err="1" smtClean="0">
                <a:latin typeface="Gill Sans Light"/>
                <a:cs typeface="Gill Sans Light"/>
              </a:rPr>
              <a:t>find</a:t>
            </a:r>
            <a:r>
              <a:rPr lang="hu-HU" sz="1400" dirty="0" smtClean="0">
                <a:latin typeface="Gill Sans Light"/>
                <a:cs typeface="Gill Sans Light"/>
              </a:rPr>
              <a:t> </a:t>
            </a:r>
            <a:r>
              <a:rPr lang="hu-HU" sz="1400" dirty="0" err="1" smtClean="0">
                <a:latin typeface="Gill Sans Light"/>
                <a:cs typeface="Gill Sans Light"/>
              </a:rPr>
              <a:t>physics</a:t>
            </a:r>
            <a:r>
              <a:rPr lang="hu-HU" sz="1400" dirty="0" smtClean="0">
                <a:latin typeface="Gill Sans Light"/>
                <a:cs typeface="Gill Sans Light"/>
              </a:rPr>
              <a:t> </a:t>
            </a:r>
            <a:r>
              <a:rPr lang="hu-HU" sz="1400" dirty="0" err="1" smtClean="0">
                <a:latin typeface="Gill Sans Light"/>
                <a:cs typeface="Gill Sans Light"/>
              </a:rPr>
              <a:t>interesting</a:t>
            </a:r>
            <a:r>
              <a:rPr lang="hu-HU" sz="1400" dirty="0" smtClean="0">
                <a:latin typeface="Gill Sans Light"/>
                <a:cs typeface="Gill Sans Light"/>
              </a:rPr>
              <a:t>” = 1,16 </a:t>
            </a:r>
            <a:r>
              <a:rPr lang="hu-HU" sz="1400" dirty="0" smtClean="0">
                <a:latin typeface="Gill Sans Light"/>
                <a:cs typeface="Gill Sans Light"/>
                <a:sym typeface="Wingdings" panose="05000000000000000000" pitchFamily="2" charset="2"/>
              </a:rPr>
              <a:t></a:t>
            </a:r>
            <a:endParaRPr lang="hu-HU" sz="1400" dirty="0" smtClean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b="1" i="0" dirty="0" smtClean="0">
                <a:latin typeface="Gill Sans Light"/>
                <a:cs typeface="Gill Sans Light"/>
              </a:rPr>
              <a:t>1: leginkább, 6: legkevésbé</a:t>
            </a: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/>
          </p:nvPr>
        </p:nvGraphicFramePr>
        <p:xfrm>
          <a:off x="1693639" y="3066882"/>
          <a:ext cx="6301292" cy="3791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églalap 7"/>
          <p:cNvSpPr/>
          <p:nvPr/>
        </p:nvSpPr>
        <p:spPr>
          <a:xfrm>
            <a:off x="2974183" y="6281183"/>
            <a:ext cx="1584357" cy="3349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6"/>
          <p:cNvSpPr txBox="1"/>
          <p:nvPr/>
        </p:nvSpPr>
        <p:spPr>
          <a:xfrm>
            <a:off x="4555815" y="914881"/>
            <a:ext cx="445577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0" i="0" dirty="0" smtClean="0">
                <a:latin typeface="Gill Sans Light"/>
                <a:cs typeface="Gill Sans Light"/>
              </a:rPr>
              <a:t>Szignifikánsan jobb: </a:t>
            </a:r>
            <a:r>
              <a:rPr lang="hu-HU" b="1" i="0" dirty="0" smtClean="0">
                <a:solidFill>
                  <a:srgbClr val="00B050"/>
                </a:solidFill>
                <a:latin typeface="Gill Sans Light"/>
                <a:cs typeface="Gill Sans Light"/>
              </a:rPr>
              <a:t>zöld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Szignifikánsabban rosszabb: </a:t>
            </a:r>
            <a:r>
              <a:rPr lang="hu-HU" b="1" dirty="0" smtClean="0">
                <a:solidFill>
                  <a:srgbClr val="C00000"/>
                </a:solidFill>
                <a:latin typeface="Gill Sans Light"/>
                <a:cs typeface="Gill Sans Light"/>
              </a:rPr>
              <a:t>piros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0" i="0" dirty="0" smtClean="0">
                <a:latin typeface="Gill Sans Light"/>
                <a:cs typeface="Gill Sans Light"/>
              </a:rPr>
              <a:t>Nincs szignifikáns különbség: </a:t>
            </a:r>
            <a:r>
              <a:rPr lang="hu-HU" b="1" i="0" dirty="0" smtClean="0">
                <a:solidFill>
                  <a:srgbClr val="FFC000"/>
                </a:solidFill>
                <a:latin typeface="Gill Sans Light"/>
                <a:cs typeface="Gill Sans Light"/>
              </a:rPr>
              <a:t>sárga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Gill Sans Light"/>
                <a:cs typeface="Gill Sans Light"/>
              </a:rPr>
              <a:t>t</a:t>
            </a:r>
            <a:r>
              <a:rPr lang="hu-HU" dirty="0" smtClean="0">
                <a:latin typeface="Gill Sans Light"/>
                <a:cs typeface="Gill Sans Light"/>
              </a:rPr>
              <a:t>-érték próba, p=5%-os </a:t>
            </a:r>
            <a:r>
              <a:rPr lang="hu-HU" dirty="0" err="1" smtClean="0">
                <a:latin typeface="Gill Sans Light"/>
                <a:cs typeface="Gill Sans Light"/>
              </a:rPr>
              <a:t>szignifikancia</a:t>
            </a:r>
            <a:endParaRPr lang="hu-HU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79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Nemzetközi irány</a:t>
            </a:r>
            <a:endParaRPr lang="hu-HU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37589" y="727892"/>
            <a:ext cx="8399004" cy="6601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b="1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Hazai munka: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b="0" i="0" dirty="0" smtClean="0">
                <a:latin typeface="Gill Sans Light"/>
                <a:cs typeface="Gill Sans Light"/>
              </a:rPr>
              <a:t>9 fejlesztett projekt </a:t>
            </a:r>
            <a:r>
              <a:rPr lang="hu-HU" sz="2400" b="0" i="0" dirty="0" smtClean="0">
                <a:latin typeface="Gill Sans Light"/>
                <a:cs typeface="Gill Sans Light"/>
                <a:sym typeface="Wingdings" panose="05000000000000000000" pitchFamily="2" charset="2"/>
              </a:rPr>
              <a:t> Teljes szakanyag kidolgozás – 2 körben (1. kör kész: saját próbák)</a:t>
            </a:r>
            <a:endParaRPr lang="hu-HU" sz="2400" b="0" i="0" dirty="0" smtClean="0">
              <a:latin typeface="Gill Sans Light"/>
              <a:cs typeface="Gill Sans Ligh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b="0" i="0" dirty="0" smtClean="0">
                <a:latin typeface="Gill Sans Light"/>
                <a:cs typeface="Gill Sans Light"/>
              </a:rPr>
              <a:t>7 tanár – 7 gimnázium (köztük 7-8. osztályok is)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IYPT bővülő egyetemi és egyetemen kívüli felkésztő gárda, folyamatos hazai publikációk</a:t>
            </a:r>
            <a:endParaRPr lang="hu-HU" sz="2400" b="0" i="0" dirty="0" smtClean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endParaRPr lang="hu-HU" sz="1600" dirty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r>
              <a:rPr lang="hu-HU" sz="2400" b="1" i="0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Közvetlen nemzetközi egyetemi kapcsolatok:</a:t>
            </a:r>
          </a:p>
          <a:p>
            <a:pPr>
              <a:lnSpc>
                <a:spcPct val="150000"/>
              </a:lnSpc>
            </a:pPr>
            <a:r>
              <a:rPr lang="hu-HU" sz="2400" dirty="0" smtClean="0">
                <a:latin typeface="Gill Sans Light"/>
                <a:cs typeface="Gill Sans Light"/>
              </a:rPr>
              <a:t>Kutatási (és tesztelési) és publikációs együttműködés: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b="0" i="0" dirty="0" smtClean="0">
                <a:latin typeface="Gill Sans Light"/>
                <a:cs typeface="Gill Sans Light"/>
              </a:rPr>
              <a:t>LMU München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err="1" smtClean="0">
                <a:latin typeface="Gill Sans Light"/>
                <a:cs typeface="Gill Sans Light"/>
              </a:rPr>
              <a:t>Rijksunivesiteit</a:t>
            </a:r>
            <a:r>
              <a:rPr lang="hu-HU" sz="2400" dirty="0" smtClean="0">
                <a:latin typeface="Gill Sans Light"/>
                <a:cs typeface="Gill Sans Light"/>
              </a:rPr>
              <a:t> Groningen </a:t>
            </a:r>
            <a:endParaRPr lang="hu-HU" sz="2400" b="0" i="0" dirty="0" smtClean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endParaRPr lang="hu-HU" b="0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0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Nemzetközi irány</a:t>
            </a:r>
            <a:endParaRPr lang="hu-HU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835530" y="854268"/>
            <a:ext cx="7955385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b="1" i="0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DIBALI</a:t>
            </a:r>
            <a:r>
              <a:rPr lang="hu-HU" sz="2400" b="0" i="0" dirty="0" smtClean="0">
                <a:latin typeface="Gill Sans Light"/>
                <a:cs typeface="Gill Sans Light"/>
              </a:rPr>
              <a:t>: </a:t>
            </a:r>
            <a:r>
              <a:rPr lang="en-US" sz="2400" dirty="0"/>
              <a:t>Development of Inquiry Based Learning via IYPT</a:t>
            </a:r>
            <a:endParaRPr lang="hu-HU" sz="2400" b="0" i="0" dirty="0" smtClean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endParaRPr lang="hu-HU" b="0" i="0" dirty="0" smtClean="0">
              <a:latin typeface="Gill Sans Light"/>
              <a:cs typeface="Gill Sans Ligh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918" t="14085" r="38505" b="15599"/>
          <a:stretch/>
        </p:blipFill>
        <p:spPr>
          <a:xfrm>
            <a:off x="835530" y="1458916"/>
            <a:ext cx="7437750" cy="51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Nemzetközi irány</a:t>
            </a:r>
            <a:endParaRPr lang="hu-HU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835530" y="854268"/>
            <a:ext cx="7955385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b="1" i="0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DIBALI</a:t>
            </a:r>
            <a:r>
              <a:rPr lang="hu-HU" sz="2400" b="0" i="0" dirty="0" smtClean="0">
                <a:latin typeface="Gill Sans Light"/>
                <a:cs typeface="Gill Sans Light"/>
              </a:rPr>
              <a:t>: </a:t>
            </a:r>
            <a:r>
              <a:rPr lang="en-US" sz="2400" dirty="0"/>
              <a:t>Development of Inquiry Based Learning via IYPT</a:t>
            </a:r>
            <a:endParaRPr lang="hu-HU" sz="2400" b="0" i="0" dirty="0" smtClean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endParaRPr lang="hu-HU" b="0" i="0" dirty="0" smtClean="0">
              <a:latin typeface="Gill Sans Light"/>
              <a:cs typeface="Gill Sans Ligh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3607" t="14175" r="50984" b="26226"/>
          <a:stretch/>
        </p:blipFill>
        <p:spPr>
          <a:xfrm>
            <a:off x="1545949" y="1640264"/>
            <a:ext cx="5948360" cy="439148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215694" y="6119274"/>
            <a:ext cx="719505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b="1" i="0" dirty="0" smtClean="0">
                <a:latin typeface="Gill Sans Light"/>
                <a:cs typeface="Gill Sans Light"/>
              </a:rPr>
              <a:t>+ Versenyzői </a:t>
            </a:r>
            <a:r>
              <a:rPr lang="hu-HU" sz="2000" b="1" i="0" dirty="0" err="1" smtClean="0">
                <a:latin typeface="Gill Sans Light"/>
                <a:cs typeface="Gill Sans Light"/>
              </a:rPr>
              <a:t>nyomonkövetés</a:t>
            </a:r>
            <a:r>
              <a:rPr lang="hu-HU" sz="2000" b="1" dirty="0">
                <a:latin typeface="Gill Sans Light"/>
                <a:cs typeface="Gill Sans Light"/>
              </a:rPr>
              <a:t> </a:t>
            </a:r>
            <a:r>
              <a:rPr lang="hu-HU" sz="2000" b="1" dirty="0" smtClean="0">
                <a:latin typeface="Gill Sans Light"/>
                <a:cs typeface="Gill Sans Light"/>
              </a:rPr>
              <a:t>( </a:t>
            </a:r>
            <a:r>
              <a:rPr lang="hu-HU" sz="2000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 sokszor</a:t>
            </a:r>
            <a:r>
              <a:rPr lang="hu-HU" sz="2000" b="1" dirty="0" smtClean="0">
                <a:latin typeface="Gill Sans Light"/>
                <a:cs typeface="Gill Sans Light"/>
              </a:rPr>
              <a:t> visszacsábítás)</a:t>
            </a:r>
            <a:endParaRPr lang="hu-HU" sz="2000" b="1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892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A009C1F-4EEB-4279-B1EE-20CEC7C9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Bevezetés</a:t>
            </a:r>
            <a:endParaRPr lang="en-GB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37589" y="1479604"/>
            <a:ext cx="8444272" cy="47551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latin typeface="Gill Sans Light"/>
                <a:cs typeface="Gill Sans Light"/>
              </a:rPr>
              <a:t>B</a:t>
            </a:r>
            <a:r>
              <a:rPr lang="hu-HU" sz="2000" b="1" dirty="0" err="1" smtClean="0">
                <a:latin typeface="Gill Sans Light"/>
                <a:cs typeface="Gill Sans Light"/>
              </a:rPr>
              <a:t>emutatkozás</a:t>
            </a:r>
            <a:r>
              <a:rPr lang="en-GB" sz="2000" b="1" dirty="0" smtClean="0">
                <a:latin typeface="Gill Sans Light"/>
                <a:cs typeface="Gill Sans Light"/>
              </a:rPr>
              <a:t>: </a:t>
            </a:r>
            <a:endParaRPr lang="en-GB" sz="2000" b="1" dirty="0">
              <a:latin typeface="Gill Sans Light"/>
              <a:cs typeface="Gill Sans Light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Gill Sans Light"/>
                <a:cs typeface="Gill Sans Light"/>
              </a:rPr>
              <a:t>Mat</a:t>
            </a:r>
            <a:r>
              <a:rPr lang="hu-HU" dirty="0" err="1" smtClean="0">
                <a:latin typeface="Gill Sans Light"/>
                <a:cs typeface="Gill Sans Light"/>
              </a:rPr>
              <a:t>ematika</a:t>
            </a:r>
            <a:r>
              <a:rPr lang="hu-HU" dirty="0" smtClean="0">
                <a:latin typeface="Gill Sans Light"/>
                <a:cs typeface="Gill Sans Light"/>
              </a:rPr>
              <a:t> és fizika tanár</a:t>
            </a:r>
            <a:endParaRPr lang="en-GB" dirty="0">
              <a:latin typeface="Gill Sans Light"/>
              <a:cs typeface="Gill Sans Light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7-12. osztály a gimnáziumban</a:t>
            </a:r>
            <a:endParaRPr lang="en-GB" dirty="0">
              <a:latin typeface="Gill Sans Light"/>
              <a:cs typeface="Gill Sans Light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>
                <a:latin typeface="Gill Sans Light"/>
                <a:cs typeface="Gill Sans Light"/>
              </a:rPr>
              <a:t>Fizikatanár szakos hallgatók az </a:t>
            </a:r>
            <a:r>
              <a:rPr lang="en-GB" dirty="0" smtClean="0">
                <a:latin typeface="Gill Sans Light"/>
                <a:cs typeface="Gill Sans Light"/>
              </a:rPr>
              <a:t>ELTE </a:t>
            </a:r>
            <a:r>
              <a:rPr lang="hu-HU" dirty="0" smtClean="0">
                <a:latin typeface="Gill Sans Light"/>
                <a:cs typeface="Gill Sans Light"/>
              </a:rPr>
              <a:t>TTK-n</a:t>
            </a:r>
            <a:endParaRPr lang="hu-HU" dirty="0">
              <a:latin typeface="Gill Sans Light"/>
              <a:cs typeface="Gill Sans Light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Ifjú </a:t>
            </a:r>
            <a:r>
              <a:rPr lang="hu-HU" dirty="0" err="1" smtClean="0">
                <a:latin typeface="Gill Sans Light"/>
                <a:cs typeface="Gill Sans Light"/>
              </a:rPr>
              <a:t>Fizikuasok</a:t>
            </a:r>
            <a:r>
              <a:rPr lang="hu-HU" dirty="0" smtClean="0">
                <a:latin typeface="Gill Sans Light"/>
                <a:cs typeface="Gill Sans Light"/>
              </a:rPr>
              <a:t> Nemzetközi Versenye (IYPT) magyar csapatának egyik felkészítője</a:t>
            </a:r>
            <a:endParaRPr lang="hu-HU" dirty="0">
              <a:latin typeface="Gill Sans Light"/>
              <a:cs typeface="Gill Sans Light"/>
            </a:endParaRPr>
          </a:p>
          <a:p>
            <a:pPr marL="742932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IYPT: Nyílt végű problémákon (minden évben 17) alapuló verseny</a:t>
            </a:r>
            <a:endParaRPr lang="en-GB" dirty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r>
              <a:rPr lang="hu-HU" sz="2000" b="1" dirty="0" smtClean="0">
                <a:latin typeface="Gill Sans Light"/>
                <a:cs typeface="Gill Sans Light"/>
              </a:rPr>
              <a:t>A program célja:</a:t>
            </a:r>
            <a:endParaRPr lang="hu-HU" sz="2000" b="1" dirty="0">
              <a:latin typeface="Gill Sans Light"/>
              <a:cs typeface="Gill Sans Light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>
                <a:latin typeface="Gill Sans Light"/>
                <a:cs typeface="Gill Sans Light"/>
              </a:rPr>
              <a:t>Kollégák bátorítása </a:t>
            </a:r>
            <a:r>
              <a:rPr lang="hu-HU" dirty="0" smtClean="0">
                <a:latin typeface="Gill Sans Light"/>
                <a:cs typeface="Gill Sans Light"/>
              </a:rPr>
              <a:t> nyílt végű problémák, akár alapórai használatára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A nyílt végű problémák </a:t>
            </a:r>
            <a:r>
              <a:rPr lang="hu-HU" b="1" dirty="0" smtClean="0">
                <a:latin typeface="Gill Sans Light"/>
                <a:cs typeface="Gill Sans Light"/>
              </a:rPr>
              <a:t>pozitív hatása </a:t>
            </a:r>
            <a:r>
              <a:rPr lang="hu-HU" dirty="0" smtClean="0">
                <a:latin typeface="Gill Sans Light"/>
                <a:cs typeface="Gill Sans Light"/>
              </a:rPr>
              <a:t>a diákok fizika iránti attitűdjére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Gill Sans Light"/>
                <a:cs typeface="Gill Sans Light"/>
              </a:rPr>
              <a:t>P</a:t>
            </a:r>
            <a:r>
              <a:rPr lang="hu-HU" b="1" dirty="0" smtClean="0">
                <a:latin typeface="Gill Sans Light"/>
                <a:cs typeface="Gill Sans Light"/>
              </a:rPr>
              <a:t>ilot project </a:t>
            </a: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 Kidolgozott kész anyagok „gyártása”.</a:t>
            </a:r>
            <a:endParaRPr lang="hu-HU" b="1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8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9A6D361-C04E-41A6-A1FD-1725E117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/>
              <a:t>Összefoglalás és konklúzió</a:t>
            </a:r>
            <a:endParaRPr lang="de-DE" sz="3600" b="1" dirty="0"/>
          </a:p>
        </p:txBody>
      </p:sp>
      <p:sp>
        <p:nvSpPr>
          <p:cNvPr id="3" name="Téglalap 2"/>
          <p:cNvSpPr/>
          <p:nvPr/>
        </p:nvSpPr>
        <p:spPr>
          <a:xfrm>
            <a:off x="337588" y="1016417"/>
            <a:ext cx="849859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>
                <a:latin typeface="Gill Sans Light"/>
                <a:cs typeface="Gill Sans Light"/>
              </a:rPr>
              <a:t>A pilot-projekt hatékony volt: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</a:rPr>
              <a:t>Az összes lehetséges hibát elkövettük </a:t>
            </a:r>
            <a:r>
              <a:rPr lang="hu-HU" dirty="0" smtClean="0">
                <a:latin typeface="Gill Sans Light"/>
                <a:cs typeface="Gill Sans Light"/>
                <a:sym typeface="Wingdings" panose="05000000000000000000" pitchFamily="2" charset="2"/>
              </a:rPr>
              <a:t> A kész projektek jóval fejlettebb és hatékonyabbak lesznek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A teljes projekt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  <a:sym typeface="Wingdings" panose="05000000000000000000" pitchFamily="2" charset="2"/>
              </a:rPr>
              <a:t>7 fizikatanár munkája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  <a:sym typeface="Wingdings" panose="05000000000000000000" pitchFamily="2" charset="2"/>
              </a:rPr>
              <a:t>9 különböző témában (kb. 350 problémából: </a:t>
            </a:r>
            <a:r>
              <a:rPr lang="hu-HU" b="1" dirty="0">
                <a:solidFill>
                  <a:srgbClr val="FF0000"/>
                </a:solidFill>
                <a:hlinkClick r:id="rId2"/>
              </a:rPr>
              <a:t>http://archive.iypt.org/problems</a:t>
            </a:r>
            <a:r>
              <a:rPr lang="hu-HU" b="1" dirty="0" smtClean="0">
                <a:solidFill>
                  <a:srgbClr val="FF0000"/>
                </a:solidFill>
                <a:hlinkClick r:id="rId2"/>
              </a:rPr>
              <a:t>/</a:t>
            </a:r>
            <a:r>
              <a:rPr lang="hu-HU" b="1" dirty="0" smtClean="0">
                <a:solidFill>
                  <a:srgbClr val="FF0000"/>
                </a:solidFill>
              </a:rPr>
              <a:t>)</a:t>
            </a:r>
            <a:endParaRPr lang="hu-HU" b="1" dirty="0" smtClean="0">
              <a:solidFill>
                <a:srgbClr val="FF0000"/>
              </a:solidFill>
              <a:latin typeface="Gill Sans Light"/>
              <a:cs typeface="Gill Sans Light"/>
              <a:sym typeface="Wingdings" panose="05000000000000000000" pitchFamily="2" charset="2"/>
            </a:endParaRP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  <a:sym typeface="Wingdings" panose="05000000000000000000" pitchFamily="2" charset="2"/>
              </a:rPr>
              <a:t>7. osztálytól 1. éves fizika hallgatókig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Gill Sans Light"/>
                <a:cs typeface="Gill Sans Light"/>
                <a:sym typeface="Wingdings" panose="05000000000000000000" pitchFamily="2" charset="2"/>
              </a:rPr>
              <a:t>Továbbfejlesztett kérdőíves mérések (pl.: verseny, tudás)</a:t>
            </a:r>
            <a:endParaRPr lang="hu-HU" dirty="0" smtClean="0">
              <a:latin typeface="Gill Sans Light"/>
              <a:cs typeface="Gill Sans Light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>
                <a:latin typeface="Gill Sans Light"/>
                <a:cs typeface="Gill Sans Light"/>
              </a:rPr>
              <a:t>Konklúzió </a:t>
            </a: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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A „</a:t>
            </a:r>
            <a:r>
              <a:rPr lang="hu-HU" b="1" dirty="0" err="1" smtClean="0">
                <a:latin typeface="Gill Sans Light"/>
                <a:cs typeface="Gill Sans Light"/>
                <a:sym typeface="Wingdings" panose="05000000000000000000" pitchFamily="2" charset="2"/>
              </a:rPr>
              <a:t>fun</a:t>
            </a: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 </a:t>
            </a:r>
            <a:r>
              <a:rPr lang="hu-HU" b="1" dirty="0" err="1" smtClean="0">
                <a:latin typeface="Gill Sans Light"/>
                <a:cs typeface="Gill Sans Light"/>
                <a:sym typeface="Wingdings" panose="05000000000000000000" pitchFamily="2" charset="2"/>
              </a:rPr>
              <a:t>factor</a:t>
            </a: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” </a:t>
            </a:r>
            <a:r>
              <a:rPr lang="hu-HU" b="1" cap="all" dirty="0" smtClean="0">
                <a:latin typeface="Gill Sans Light"/>
                <a:cs typeface="Gill Sans Light"/>
                <a:sym typeface="Wingdings" panose="05000000000000000000" pitchFamily="2" charset="2"/>
              </a:rPr>
              <a:t>gyerekeknek</a:t>
            </a: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 és </a:t>
            </a:r>
            <a:r>
              <a:rPr lang="hu-HU" b="1" cap="all" dirty="0" smtClean="0">
                <a:latin typeface="Gill Sans Light"/>
                <a:cs typeface="Gill Sans Light"/>
                <a:sym typeface="Wingdings" panose="05000000000000000000" pitchFamily="2" charset="2"/>
              </a:rPr>
              <a:t>tanároknak</a:t>
            </a: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 is elég magas a nyílt végű projektekben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De még fejleszteni kell a pontosabb eredményekért/kevesebb munka a tanároknak (hiszen hibázni is könnyű).</a:t>
            </a:r>
            <a:endParaRPr lang="hu-HU" b="1" dirty="0">
              <a:latin typeface="Gill Sans Light"/>
              <a:cs typeface="Gill Sans Light"/>
            </a:endParaRPr>
          </a:p>
        </p:txBody>
      </p:sp>
      <p:sp>
        <p:nvSpPr>
          <p:cNvPr id="5" name="Szövegdoboz 3"/>
          <p:cNvSpPr txBox="1"/>
          <p:nvPr/>
        </p:nvSpPr>
        <p:spPr>
          <a:xfrm>
            <a:off x="14884" y="2173339"/>
            <a:ext cx="9144001" cy="2585323"/>
          </a:xfrm>
          <a:prstGeom prst="rect">
            <a:avLst/>
          </a:prstGeom>
          <a:solidFill>
            <a:srgbClr val="FECFC8">
              <a:alpha val="90980"/>
            </a:srgb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hu-HU" sz="2400" b="1" dirty="0" smtClean="0">
              <a:latin typeface="Gill Sans Light"/>
              <a:cs typeface="Gill Sans Light"/>
            </a:endParaRPr>
          </a:p>
          <a:p>
            <a:pPr algn="ctr">
              <a:lnSpc>
                <a:spcPct val="150000"/>
              </a:lnSpc>
            </a:pPr>
            <a:r>
              <a:rPr lang="hu-HU" sz="2400" b="1" dirty="0" smtClean="0">
                <a:latin typeface="Gill Sans Light"/>
                <a:cs typeface="Gill Sans Light"/>
              </a:rPr>
              <a:t>Köszönöm a figyelmet!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This </a:t>
            </a:r>
            <a:r>
              <a:rPr lang="en-US" dirty="0"/>
              <a:t>work is </a:t>
            </a:r>
            <a:r>
              <a:rPr lang="en-US" dirty="0" err="1"/>
              <a:t>is</a:t>
            </a:r>
            <a:r>
              <a:rPr lang="en-US" dirty="0"/>
              <a:t> funded by the Content Pedagogy Research Program of the 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 smtClean="0"/>
              <a:t> </a:t>
            </a:r>
            <a:r>
              <a:rPr lang="en-US" dirty="0"/>
              <a:t>Hungarian Academy of Sciences.</a:t>
            </a:r>
            <a:endParaRPr lang="hu-HU" sz="2400" b="1" dirty="0" smtClean="0">
              <a:latin typeface="Gill Sans Light"/>
              <a:cs typeface="Gill Sans Light"/>
            </a:endParaRPr>
          </a:p>
          <a:p>
            <a:pPr algn="ctr">
              <a:lnSpc>
                <a:spcPct val="150000"/>
              </a:lnSpc>
            </a:pPr>
            <a:endParaRPr lang="hu-HU" sz="2400" b="1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918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60483" y="2867862"/>
            <a:ext cx="3476531" cy="10634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4800" b="1" i="0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553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F4361CA-1B14-4A7C-B866-2E4D997B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38" y="132100"/>
            <a:ext cx="7446989" cy="673215"/>
          </a:xfrm>
        </p:spPr>
        <p:txBody>
          <a:bodyPr/>
          <a:lstStyle/>
          <a:p>
            <a:r>
              <a:rPr lang="hu-HU" sz="3600" b="1" dirty="0" err="1" smtClean="0"/>
              <a:t>Projects</a:t>
            </a:r>
            <a:r>
              <a:rPr lang="hu-HU" sz="3600" b="1" dirty="0" smtClean="0"/>
              <a:t> </a:t>
            </a:r>
            <a:r>
              <a:rPr lang="hu-HU" sz="3600" b="1" dirty="0" err="1"/>
              <a:t>with</a:t>
            </a:r>
            <a:r>
              <a:rPr lang="hu-HU" sz="3600" b="1" dirty="0"/>
              <a:t> </a:t>
            </a:r>
            <a:r>
              <a:rPr lang="hu-HU" sz="3600" b="1" dirty="0" err="1"/>
              <a:t>competition</a:t>
            </a:r>
            <a:endParaRPr lang="de-DE" sz="36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8805" t="10240" b="56242"/>
          <a:stretch/>
        </p:blipFill>
        <p:spPr>
          <a:xfrm>
            <a:off x="6156356" y="5083520"/>
            <a:ext cx="2384802" cy="177448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864129" y="885765"/>
            <a:ext cx="3114112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Gill Sans Light"/>
                <a:cs typeface="Gill Sans Light"/>
              </a:rPr>
              <a:t>8</a:t>
            </a:r>
            <a:r>
              <a:rPr lang="hu-HU" sz="2000" b="1" baseline="30000" dirty="0" smtClean="0">
                <a:latin typeface="Gill Sans Light"/>
                <a:cs typeface="Gill Sans Light"/>
              </a:rPr>
              <a:t>th</a:t>
            </a:r>
            <a:r>
              <a:rPr lang="hu-HU" sz="2000" b="1" dirty="0" smtClean="0">
                <a:latin typeface="Gill Sans Light"/>
                <a:cs typeface="Gill Sans Light"/>
              </a:rPr>
              <a:t> </a:t>
            </a:r>
            <a:r>
              <a:rPr lang="hu-HU" sz="2000" b="1" dirty="0" err="1" smtClean="0">
                <a:latin typeface="Gill Sans Light"/>
                <a:cs typeface="Gill Sans Light"/>
              </a:rPr>
              <a:t>grade</a:t>
            </a:r>
            <a:r>
              <a:rPr lang="hu-HU" sz="2000" b="1" dirty="0" smtClean="0">
                <a:latin typeface="Gill Sans Light"/>
                <a:cs typeface="Gill Sans Light"/>
              </a:rPr>
              <a:t> </a:t>
            </a:r>
            <a:r>
              <a:rPr lang="hu-HU" sz="2000" b="1" dirty="0" err="1" smtClean="0">
                <a:latin typeface="Gill Sans Light"/>
                <a:cs typeface="Gill Sans Light"/>
              </a:rPr>
              <a:t>stundents</a:t>
            </a:r>
            <a:endParaRPr lang="hu-HU" sz="2000" b="1" dirty="0" smtClean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6x45 Min + Home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2-3 </a:t>
            </a:r>
            <a:r>
              <a:rPr lang="hu-HU" sz="2000" dirty="0" err="1" smtClean="0">
                <a:latin typeface="Gill Sans Light"/>
                <a:cs typeface="Gill Sans Light"/>
              </a:rPr>
              <a:t>person</a:t>
            </a:r>
            <a:r>
              <a:rPr lang="hu-HU" sz="2000" dirty="0" smtClean="0"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latin typeface="Gill Sans Light"/>
                <a:cs typeface="Gill Sans Light"/>
              </a:rPr>
              <a:t>groups</a:t>
            </a:r>
            <a:endParaRPr lang="hu-HU" sz="2000" dirty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Physical</a:t>
            </a:r>
            <a:r>
              <a:rPr lang="hu-HU" sz="2000" dirty="0" smtClean="0"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latin typeface="Gill Sans Light"/>
                <a:cs typeface="Gill Sans Light"/>
              </a:rPr>
              <a:t>aspects</a:t>
            </a:r>
            <a:r>
              <a:rPr lang="hu-HU" sz="2000" dirty="0" smtClean="0">
                <a:latin typeface="Gill Sans Light"/>
                <a:cs typeface="Gill Sans Light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Gravityforce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Dragforce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Pressure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∆v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„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Work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before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fun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”</a:t>
            </a:r>
            <a:endParaRPr lang="hu-HU" sz="2000" dirty="0">
              <a:solidFill>
                <a:schemeClr val="accent3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9938" y="885765"/>
            <a:ext cx="5125288" cy="58580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b="1" dirty="0" err="1" smtClean="0">
                <a:latin typeface="Gill Sans Light"/>
                <a:cs typeface="Gill Sans Light"/>
              </a:rPr>
              <a:t>Original</a:t>
            </a:r>
            <a:r>
              <a:rPr lang="hu-HU" b="1" dirty="0" smtClean="0">
                <a:latin typeface="Gill Sans Light"/>
                <a:cs typeface="Gill Sans Light"/>
              </a:rPr>
              <a:t> </a:t>
            </a:r>
            <a:r>
              <a:rPr lang="hu-HU" b="1" dirty="0" err="1" smtClean="0">
                <a:latin typeface="Gill Sans Light"/>
                <a:cs typeface="Gill Sans Light"/>
              </a:rPr>
              <a:t>task</a:t>
            </a:r>
            <a:r>
              <a:rPr lang="hu-HU" b="1" dirty="0" smtClean="0">
                <a:latin typeface="Gill Sans Light"/>
                <a:cs typeface="Gill Sans Light"/>
              </a:rPr>
              <a:t> IYPT 2016 </a:t>
            </a:r>
            <a:r>
              <a:rPr lang="hu-HU" b="1" u="sng" dirty="0" err="1" smtClean="0">
                <a:latin typeface="Gill Sans Light"/>
                <a:cs typeface="Gill Sans Light"/>
              </a:rPr>
              <a:t>Egg</a:t>
            </a:r>
            <a:r>
              <a:rPr lang="hu-HU" b="1" u="sng" dirty="0" smtClean="0">
                <a:latin typeface="Gill Sans Light"/>
                <a:cs typeface="Gill Sans Light"/>
              </a:rPr>
              <a:t> </a:t>
            </a:r>
            <a:r>
              <a:rPr lang="hu-HU" b="1" u="sng" dirty="0" err="1" smtClean="0">
                <a:latin typeface="Gill Sans Light"/>
                <a:cs typeface="Gill Sans Light"/>
              </a:rPr>
              <a:t>drop</a:t>
            </a:r>
            <a:r>
              <a:rPr lang="hu-HU" b="1" u="sng" dirty="0" smtClean="0">
                <a:latin typeface="Gill Sans Light"/>
                <a:cs typeface="Gill Sans Light"/>
              </a:rPr>
              <a:t> </a:t>
            </a:r>
            <a:r>
              <a:rPr lang="hu-HU" b="1" u="sng" dirty="0" err="1" smtClean="0">
                <a:latin typeface="Gill Sans Light"/>
                <a:cs typeface="Gill Sans Light"/>
              </a:rPr>
              <a:t>challenge</a:t>
            </a:r>
            <a:r>
              <a:rPr lang="hu-HU" b="1" dirty="0" smtClean="0">
                <a:latin typeface="Gill Sans Light"/>
                <a:cs typeface="Gill Sans Ligh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Construct a passive device that will provide safe landing for an uncooked hen’s egg when dropped onto a hard surface from a fixed height of 2.5 m. The device must fall together with the egg. What is the smallest size of the device you can achieve?</a:t>
            </a:r>
            <a:endParaRPr lang="hu-HU" b="0" i="0" dirty="0" smtClean="0">
              <a:latin typeface="Gill Sans Light"/>
              <a:cs typeface="Gill Sans Light"/>
            </a:endParaRPr>
          </a:p>
          <a:p>
            <a:pPr algn="just">
              <a:lnSpc>
                <a:spcPct val="150000"/>
              </a:lnSpc>
            </a:pPr>
            <a:r>
              <a:rPr lang="hu-HU" b="1" dirty="0" smtClean="0">
                <a:latin typeface="Gill Sans Light"/>
                <a:cs typeface="Gill Sans Light"/>
              </a:rPr>
              <a:t>Project </a:t>
            </a:r>
            <a:r>
              <a:rPr lang="hu-HU" b="1" dirty="0" err="1" smtClean="0">
                <a:latin typeface="Gill Sans Light"/>
                <a:cs typeface="Gill Sans Light"/>
              </a:rPr>
              <a:t>task</a:t>
            </a:r>
            <a:r>
              <a:rPr lang="hu-HU" b="1" dirty="0" smtClean="0">
                <a:latin typeface="Gill Sans Light"/>
                <a:cs typeface="Gill Sans Ligh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Construct a passive device that will provide safe landing for an uncooked hen’s egg when dropped onto a hard surface from a fixed height of 2.5 m. The device must fall together with the egg. 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devices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can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not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weight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more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than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100g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or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have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a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biger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diamater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as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10 cm.</a:t>
            </a:r>
          </a:p>
          <a:p>
            <a:pPr algn="just">
              <a:lnSpc>
                <a:spcPct val="150000"/>
              </a:lnSpc>
            </a:pP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+ Bonus: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smallest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,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lightest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, „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coolest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10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F4361CA-1B14-4A7C-B866-2E4D997B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132100"/>
            <a:ext cx="7569724" cy="673215"/>
          </a:xfrm>
        </p:spPr>
        <p:txBody>
          <a:bodyPr/>
          <a:lstStyle/>
          <a:p>
            <a:r>
              <a:rPr lang="hu-HU" sz="3600" b="1" dirty="0" err="1" smtClean="0"/>
              <a:t>Projects</a:t>
            </a:r>
            <a:r>
              <a:rPr lang="hu-HU" sz="3600" b="1" dirty="0" smtClean="0"/>
              <a:t> </a:t>
            </a:r>
            <a:r>
              <a:rPr lang="hu-HU" sz="3600" b="1" dirty="0" err="1"/>
              <a:t>with</a:t>
            </a:r>
            <a:r>
              <a:rPr lang="hu-HU" sz="3600" b="1" dirty="0"/>
              <a:t> </a:t>
            </a:r>
            <a:r>
              <a:rPr lang="hu-HU" sz="3600" b="1" dirty="0" err="1"/>
              <a:t>competition</a:t>
            </a:r>
            <a:endParaRPr lang="de-DE" sz="36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56787" t="15027" r="842" b="39653"/>
          <a:stretch/>
        </p:blipFill>
        <p:spPr>
          <a:xfrm>
            <a:off x="6178603" y="4866238"/>
            <a:ext cx="2209045" cy="199176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920966" y="805315"/>
            <a:ext cx="3041685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>
                <a:latin typeface="Gill Sans Light"/>
                <a:cs typeface="Gill Sans Light"/>
              </a:rPr>
              <a:t>9</a:t>
            </a:r>
            <a:r>
              <a:rPr lang="hu-HU" sz="2000" b="1" baseline="30000" dirty="0" smtClean="0">
                <a:latin typeface="Gill Sans Light"/>
                <a:cs typeface="Gill Sans Light"/>
              </a:rPr>
              <a:t>th</a:t>
            </a:r>
            <a:r>
              <a:rPr lang="hu-HU" sz="2000" b="1" dirty="0" smtClean="0">
                <a:latin typeface="Gill Sans Light"/>
                <a:cs typeface="Gill Sans Light"/>
              </a:rPr>
              <a:t> </a:t>
            </a:r>
            <a:r>
              <a:rPr lang="hu-HU" sz="2000" b="1" dirty="0" err="1" smtClean="0">
                <a:latin typeface="Gill Sans Light"/>
                <a:cs typeface="Gill Sans Light"/>
              </a:rPr>
              <a:t>grade</a:t>
            </a:r>
            <a:r>
              <a:rPr lang="hu-HU" sz="2000" b="1" dirty="0" smtClean="0">
                <a:latin typeface="Gill Sans Light"/>
                <a:cs typeface="Gill Sans Light"/>
              </a:rPr>
              <a:t> </a:t>
            </a:r>
            <a:r>
              <a:rPr lang="hu-HU" sz="2000" b="1" dirty="0" err="1" smtClean="0">
                <a:latin typeface="Gill Sans Light"/>
                <a:cs typeface="Gill Sans Light"/>
              </a:rPr>
              <a:t>stundents</a:t>
            </a:r>
            <a:endParaRPr lang="hu-HU" sz="2000" b="1" dirty="0" smtClean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6x45 Min + Home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2-3 persom </a:t>
            </a:r>
            <a:r>
              <a:rPr lang="hu-HU" sz="2000" dirty="0" err="1" smtClean="0">
                <a:latin typeface="Gill Sans Light"/>
                <a:cs typeface="Gill Sans Light"/>
              </a:rPr>
              <a:t>groups</a:t>
            </a:r>
            <a:endParaRPr lang="hu-HU" sz="2000" dirty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Physical</a:t>
            </a:r>
            <a:r>
              <a:rPr lang="hu-HU" sz="2000" dirty="0" smtClean="0"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latin typeface="Gill Sans Light"/>
                <a:cs typeface="Gill Sans Light"/>
              </a:rPr>
              <a:t>aspects</a:t>
            </a:r>
            <a:r>
              <a:rPr lang="hu-HU" sz="2000" dirty="0" smtClean="0">
                <a:latin typeface="Gill Sans Light"/>
                <a:cs typeface="Gill Sans Light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Magnetic</a:t>
            </a:r>
            <a:r>
              <a:rPr lang="hu-HU" sz="2000" dirty="0" smtClean="0"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latin typeface="Gill Sans Light"/>
                <a:cs typeface="Gill Sans Light"/>
              </a:rPr>
              <a:t>field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Lorentz-</a:t>
            </a:r>
            <a:r>
              <a:rPr lang="hu-HU" sz="2000" dirty="0" err="1" smtClean="0">
                <a:latin typeface="Gill Sans Light"/>
                <a:cs typeface="Gill Sans Light"/>
              </a:rPr>
              <a:t>force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Torque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Frequency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„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Work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before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fun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”</a:t>
            </a:r>
            <a:endParaRPr lang="hu-HU" sz="2000" dirty="0">
              <a:solidFill>
                <a:schemeClr val="accent3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39365" y="1025066"/>
            <a:ext cx="5125288" cy="46628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b="1" dirty="0" err="1" smtClean="0">
                <a:latin typeface="Gill Sans Light"/>
                <a:cs typeface="Gill Sans Light"/>
              </a:rPr>
              <a:t>Original</a:t>
            </a:r>
            <a:r>
              <a:rPr lang="hu-HU" b="1" dirty="0" smtClean="0">
                <a:latin typeface="Gill Sans Light"/>
                <a:cs typeface="Gill Sans Light"/>
              </a:rPr>
              <a:t> </a:t>
            </a:r>
            <a:r>
              <a:rPr lang="hu-HU" b="1" dirty="0" err="1" smtClean="0">
                <a:latin typeface="Gill Sans Light"/>
                <a:cs typeface="Gill Sans Light"/>
              </a:rPr>
              <a:t>task</a:t>
            </a:r>
            <a:r>
              <a:rPr lang="hu-HU" b="1" dirty="0">
                <a:latin typeface="Gill Sans Light"/>
                <a:cs typeface="Gill Sans Light"/>
              </a:rPr>
              <a:t> </a:t>
            </a:r>
            <a:r>
              <a:rPr lang="hu-HU" b="1" dirty="0" smtClean="0">
                <a:latin typeface="Gill Sans Light"/>
                <a:cs typeface="Gill Sans Light"/>
              </a:rPr>
              <a:t>IYPT 1999 </a:t>
            </a:r>
            <a:r>
              <a:rPr lang="hu-HU" b="1" u="sng" dirty="0" err="1" smtClean="0">
                <a:latin typeface="Gill Sans Light"/>
                <a:cs typeface="Gill Sans Light"/>
              </a:rPr>
              <a:t>Own</a:t>
            </a:r>
            <a:r>
              <a:rPr lang="hu-HU" b="1" u="sng" dirty="0" smtClean="0">
                <a:latin typeface="Gill Sans Light"/>
                <a:cs typeface="Gill Sans Light"/>
              </a:rPr>
              <a:t> </a:t>
            </a:r>
            <a:r>
              <a:rPr lang="hu-HU" b="1" u="sng" dirty="0" err="1" smtClean="0">
                <a:latin typeface="Gill Sans Light"/>
                <a:cs typeface="Gill Sans Light"/>
              </a:rPr>
              <a:t>electric</a:t>
            </a:r>
            <a:r>
              <a:rPr lang="hu-HU" b="1" u="sng" dirty="0" smtClean="0">
                <a:latin typeface="Gill Sans Light"/>
                <a:cs typeface="Gill Sans Light"/>
              </a:rPr>
              <a:t> motor</a:t>
            </a:r>
            <a:r>
              <a:rPr lang="hu-HU" b="1" dirty="0" smtClean="0">
                <a:latin typeface="Gill Sans Light"/>
                <a:cs typeface="Gill Sans Ligh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Construct a DC motor without a commutator, using a battery, a permanent magnet and a coil. Explain how it functions. </a:t>
            </a:r>
            <a:endParaRPr lang="hu-HU" dirty="0" smtClean="0"/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</a:pPr>
            <a:r>
              <a:rPr lang="hu-HU" b="1" dirty="0" smtClean="0">
                <a:latin typeface="Gill Sans Light"/>
                <a:cs typeface="Gill Sans Light"/>
              </a:rPr>
              <a:t>Project </a:t>
            </a:r>
            <a:r>
              <a:rPr lang="hu-HU" b="1" dirty="0" err="1" smtClean="0">
                <a:latin typeface="Gill Sans Light"/>
                <a:cs typeface="Gill Sans Light"/>
              </a:rPr>
              <a:t>task</a:t>
            </a:r>
            <a:r>
              <a:rPr lang="hu-HU" b="1" dirty="0" smtClean="0">
                <a:latin typeface="Gill Sans Light"/>
                <a:cs typeface="Gill Sans Ligh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Construct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two</a:t>
            </a:r>
            <a:r>
              <a:rPr lang="hu-H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kind</a:t>
            </a:r>
            <a:r>
              <a:rPr lang="hu-H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of </a:t>
            </a:r>
            <a:r>
              <a:rPr lang="en-US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DC motor</a:t>
            </a:r>
            <a:r>
              <a:rPr lang="hu-H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–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at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least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one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 of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them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should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 be a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monopolar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 motor</a:t>
            </a:r>
            <a:r>
              <a:rPr lang="hu-H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Explain 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how it functions. </a:t>
            </a:r>
            <a:endParaRPr lang="hu-HU" dirty="0"/>
          </a:p>
          <a:p>
            <a:pPr algn="just">
              <a:lnSpc>
                <a:spcPct val="150000"/>
              </a:lnSpc>
            </a:pP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+ Bonus: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smallest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,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running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the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longest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time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, „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coolest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90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F4361CA-1B14-4A7C-B866-2E4D997B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132100"/>
            <a:ext cx="7569724" cy="673215"/>
          </a:xfrm>
        </p:spPr>
        <p:txBody>
          <a:bodyPr/>
          <a:lstStyle/>
          <a:p>
            <a:r>
              <a:rPr lang="hu-HU" sz="3600" b="1" dirty="0" err="1" smtClean="0"/>
              <a:t>Projects</a:t>
            </a:r>
            <a:r>
              <a:rPr lang="hu-HU" sz="3600" b="1" dirty="0" smtClean="0"/>
              <a:t> </a:t>
            </a:r>
            <a:r>
              <a:rPr lang="hu-HU" sz="3600" b="1" dirty="0" err="1"/>
              <a:t>with</a:t>
            </a:r>
            <a:r>
              <a:rPr lang="hu-HU" sz="3600" b="1" dirty="0"/>
              <a:t> </a:t>
            </a:r>
            <a:r>
              <a:rPr lang="hu-HU" sz="3600" b="1" dirty="0" err="1"/>
              <a:t>competition</a:t>
            </a:r>
            <a:endParaRPr lang="de-DE" sz="36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464654" y="1168960"/>
            <a:ext cx="3497998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Gill Sans Light"/>
                <a:cs typeface="Gill Sans Light"/>
              </a:rPr>
              <a:t>1</a:t>
            </a:r>
            <a:r>
              <a:rPr lang="hu-HU" sz="2000" b="1" baseline="30000" dirty="0" smtClean="0">
                <a:latin typeface="Gill Sans Light"/>
                <a:cs typeface="Gill Sans Light"/>
              </a:rPr>
              <a:t>st</a:t>
            </a:r>
            <a:r>
              <a:rPr lang="hu-HU" sz="2000" b="1" dirty="0" smtClean="0">
                <a:latin typeface="Gill Sans Light"/>
                <a:cs typeface="Gill Sans Light"/>
              </a:rPr>
              <a:t> </a:t>
            </a:r>
            <a:r>
              <a:rPr lang="hu-HU" sz="2000" b="1" dirty="0" err="1" smtClean="0">
                <a:latin typeface="Gill Sans Light"/>
                <a:cs typeface="Gill Sans Light"/>
              </a:rPr>
              <a:t>year</a:t>
            </a:r>
            <a:r>
              <a:rPr lang="hu-HU" sz="2000" b="1" dirty="0" smtClean="0">
                <a:latin typeface="Gill Sans Light"/>
                <a:cs typeface="Gill Sans Light"/>
              </a:rPr>
              <a:t> </a:t>
            </a:r>
            <a:r>
              <a:rPr lang="hu-HU" sz="2000" b="1" dirty="0" err="1" smtClean="0">
                <a:latin typeface="Gill Sans Light"/>
                <a:cs typeface="Gill Sans Light"/>
              </a:rPr>
              <a:t>phys</a:t>
            </a:r>
            <a:r>
              <a:rPr lang="hu-HU" sz="2000" b="1" dirty="0" smtClean="0">
                <a:latin typeface="Gill Sans Light"/>
                <a:cs typeface="Gill Sans Light"/>
              </a:rPr>
              <a:t>. </a:t>
            </a:r>
            <a:r>
              <a:rPr lang="hu-HU" sz="2000" b="1" dirty="0" err="1" smtClean="0">
                <a:latin typeface="Gill Sans Light"/>
                <a:cs typeface="Gill Sans Light"/>
              </a:rPr>
              <a:t>stundents</a:t>
            </a:r>
            <a:endParaRPr lang="hu-HU" sz="2000" b="1" dirty="0" smtClean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2x45 Min + Home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2-4 </a:t>
            </a:r>
            <a:r>
              <a:rPr lang="hu-HU" sz="2000" dirty="0" err="1" smtClean="0">
                <a:latin typeface="Gill Sans Light"/>
                <a:cs typeface="Gill Sans Light"/>
              </a:rPr>
              <a:t>person</a:t>
            </a:r>
            <a:r>
              <a:rPr lang="hu-HU" sz="2000" dirty="0" smtClean="0"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latin typeface="Gill Sans Light"/>
                <a:cs typeface="Gill Sans Light"/>
              </a:rPr>
              <a:t>groups</a:t>
            </a:r>
            <a:endParaRPr lang="hu-HU" sz="2000" dirty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Physical</a:t>
            </a:r>
            <a:r>
              <a:rPr lang="hu-HU" sz="2000" dirty="0" smtClean="0">
                <a:latin typeface="Gill Sans Light"/>
                <a:cs typeface="Gill Sans Light"/>
              </a:rPr>
              <a:t> </a:t>
            </a:r>
            <a:r>
              <a:rPr lang="hu-HU" sz="2000" dirty="0" err="1" smtClean="0">
                <a:latin typeface="Gill Sans Light"/>
                <a:cs typeface="Gill Sans Light"/>
              </a:rPr>
              <a:t>aspects</a:t>
            </a:r>
            <a:r>
              <a:rPr lang="hu-HU" sz="2000" dirty="0" smtClean="0">
                <a:latin typeface="Gill Sans Light"/>
                <a:cs typeface="Gill Sans Light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Sound</a:t>
            </a:r>
            <a:r>
              <a:rPr lang="hu-HU" sz="2000" dirty="0" smtClean="0">
                <a:latin typeface="Gill Sans Light"/>
                <a:cs typeface="Gill Sans Light"/>
              </a:rPr>
              <a:t> of </a:t>
            </a:r>
            <a:r>
              <a:rPr lang="hu-HU" sz="2000" dirty="0" err="1" smtClean="0">
                <a:latin typeface="Gill Sans Light"/>
                <a:cs typeface="Gill Sans Light"/>
              </a:rPr>
              <a:t>pipes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err="1" smtClean="0">
                <a:latin typeface="Gill Sans Light"/>
                <a:cs typeface="Gill Sans Light"/>
              </a:rPr>
              <a:t>Spectralanalysis</a:t>
            </a:r>
            <a:endParaRPr lang="hu-HU" sz="2000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 smtClean="0">
                <a:latin typeface="Gill Sans Light"/>
                <a:cs typeface="Gill Sans Light"/>
              </a:rPr>
              <a:t>dB-</a:t>
            </a:r>
            <a:r>
              <a:rPr lang="hu-HU" sz="2000" dirty="0" err="1" smtClean="0">
                <a:latin typeface="Gill Sans Light"/>
                <a:cs typeface="Gill Sans Light"/>
              </a:rPr>
              <a:t>scale</a:t>
            </a:r>
            <a:endParaRPr lang="hu-HU" sz="2000" dirty="0" smtClean="0">
              <a:latin typeface="Gill Sans Light"/>
              <a:cs typeface="Gill Sans Ligh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39365" y="980760"/>
            <a:ext cx="5125288" cy="54938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b="1" dirty="0" err="1" smtClean="0">
                <a:latin typeface="Gill Sans Light"/>
                <a:cs typeface="Gill Sans Light"/>
              </a:rPr>
              <a:t>Original</a:t>
            </a:r>
            <a:r>
              <a:rPr lang="hu-HU" b="1" dirty="0" smtClean="0">
                <a:latin typeface="Gill Sans Light"/>
                <a:cs typeface="Gill Sans Light"/>
              </a:rPr>
              <a:t> </a:t>
            </a:r>
            <a:r>
              <a:rPr lang="hu-HU" b="1" dirty="0" err="1" smtClean="0">
                <a:latin typeface="Gill Sans Light"/>
                <a:cs typeface="Gill Sans Light"/>
              </a:rPr>
              <a:t>task</a:t>
            </a:r>
            <a:r>
              <a:rPr lang="hu-HU" b="1" dirty="0">
                <a:latin typeface="Gill Sans Light"/>
                <a:cs typeface="Gill Sans Light"/>
              </a:rPr>
              <a:t> </a:t>
            </a:r>
            <a:r>
              <a:rPr lang="hu-HU" b="1" dirty="0" smtClean="0">
                <a:latin typeface="Gill Sans Light"/>
                <a:cs typeface="Gill Sans Light"/>
              </a:rPr>
              <a:t>IYPT 2017: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A simple </a:t>
            </a:r>
            <a:r>
              <a:rPr lang="en-US" dirty="0" err="1"/>
              <a:t>airhorn</a:t>
            </a:r>
            <a:r>
              <a:rPr lang="en-US" dirty="0"/>
              <a:t> can be constructed by stretching a balloon over the opening of a small container or cup with a tube through the other end (see Figure). Blowing through a small hole in the side of the container can produce a sound. Investigate how relevant parameters affect the sound</a:t>
            </a:r>
            <a:r>
              <a:rPr lang="en-US" dirty="0" smtClean="0"/>
              <a:t>.</a:t>
            </a:r>
            <a:endParaRPr lang="hu-HU" dirty="0" smtClean="0"/>
          </a:p>
          <a:p>
            <a:pPr algn="just">
              <a:lnSpc>
                <a:spcPct val="150000"/>
              </a:lnSpc>
            </a:pPr>
            <a:r>
              <a:rPr lang="hu-HU" b="1" dirty="0" smtClean="0">
                <a:latin typeface="Gill Sans Light"/>
                <a:cs typeface="Gill Sans Light"/>
              </a:rPr>
              <a:t>Project </a:t>
            </a:r>
            <a:r>
              <a:rPr lang="hu-HU" b="1" dirty="0" err="1" smtClean="0">
                <a:latin typeface="Gill Sans Light"/>
                <a:cs typeface="Gill Sans Light"/>
              </a:rPr>
              <a:t>task</a:t>
            </a:r>
            <a:r>
              <a:rPr lang="hu-HU" b="1" dirty="0" smtClean="0">
                <a:latin typeface="Gill Sans Light"/>
                <a:cs typeface="Gill Sans Ligh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hu-HU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Original</a:t>
            </a:r>
            <a:r>
              <a:rPr lang="hu-H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task</a:t>
            </a:r>
            <a:r>
              <a:rPr lang="hu-H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hu-HU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but</a:t>
            </a:r>
            <a:r>
              <a:rPr lang="hu-H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: </a:t>
            </a:r>
            <a:r>
              <a:rPr lang="en-US" dirty="0"/>
              <a:t>Investigate how relevant parameters affect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loudness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tone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</a:rPr>
              <a:t>sound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.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 </a:t>
            </a:r>
            <a:endParaRPr lang="hu-HU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+ Bonus: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loudest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,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highest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and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lowest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frequencies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341" y="4583847"/>
            <a:ext cx="2339462" cy="20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D709FBC-BA9E-46B1-A386-B1C3DD48D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9" y="132096"/>
            <a:ext cx="7837690" cy="673215"/>
          </a:xfrm>
        </p:spPr>
        <p:txBody>
          <a:bodyPr/>
          <a:lstStyle/>
          <a:p>
            <a:r>
              <a:rPr lang="hu-HU" sz="3600" b="1" dirty="0" smtClean="0"/>
              <a:t>Mi is egy nyílt végű probléma?</a:t>
            </a:r>
            <a:endParaRPr lang="de-DE" sz="3600" b="1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304431" y="1196893"/>
            <a:ext cx="8622286" cy="556850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b="0" i="0" kern="120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1pPr>
            <a:lvl2pPr marL="342900" indent="-171450" algn="l" defTabSz="685800" rtl="0" eaLnBrk="1" latinLnBrk="0" hangingPunct="1"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b="0" i="0" kern="120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2pPr>
            <a:lvl3pPr marL="514350" indent="-171450" algn="l" defTabSz="685800" rtl="0" eaLnBrk="1" latinLnBrk="0" hangingPunct="1"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b="0" i="0" kern="120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3pPr>
            <a:lvl4pPr marL="685800" indent="-171450" algn="l" defTabSz="685800" rtl="0" eaLnBrk="1" latinLnBrk="0" hangingPunct="1"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b="0" i="0" kern="120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4pPr>
            <a:lvl5pPr marL="857250" indent="-171450" algn="l" defTabSz="685800" rtl="0" eaLnBrk="1" latinLnBrk="0" hangingPunct="1"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b="0" i="0" kern="120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b="0" i="0" kern="1200" dirty="0" smtClean="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b="0" i="0" kern="1200" dirty="0" smtClean="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b="0" i="0" kern="1200" dirty="0" smtClean="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b="0" i="0" kern="1200" dirty="0">
                <a:solidFill>
                  <a:schemeClr val="tx2"/>
                </a:solidFill>
                <a:latin typeface="Gill Sans Light"/>
                <a:ea typeface="+mn-ea"/>
                <a:cs typeface="Gill Sans Light"/>
              </a:defRPr>
            </a:lvl9pPr>
          </a:lstStyle>
          <a:p>
            <a:r>
              <a:rPr lang="hu-HU" sz="2000" dirty="0"/>
              <a:t>IYPT</a:t>
            </a:r>
          </a:p>
          <a:p>
            <a:pPr lvl="1"/>
            <a:r>
              <a:rPr lang="hu-HU" sz="1800" dirty="0"/>
              <a:t>International Young </a:t>
            </a:r>
            <a:r>
              <a:rPr lang="hu-HU" sz="1800" dirty="0" err="1"/>
              <a:t>Physicsits</a:t>
            </a:r>
            <a:r>
              <a:rPr lang="hu-HU" sz="1800" dirty="0"/>
              <a:t>’ </a:t>
            </a:r>
            <a:r>
              <a:rPr lang="hu-HU" sz="1800" dirty="0" err="1"/>
              <a:t>Tournament</a:t>
            </a:r>
            <a:r>
              <a:rPr lang="hu-HU" sz="1800" dirty="0"/>
              <a:t> </a:t>
            </a:r>
            <a:endParaRPr lang="hu-HU" sz="1800" dirty="0" smtClean="0"/>
          </a:p>
          <a:p>
            <a:pPr lvl="1"/>
            <a:r>
              <a:rPr lang="hu-HU" sz="1800" dirty="0" smtClean="0"/>
              <a:t>Kb. </a:t>
            </a:r>
            <a:r>
              <a:rPr lang="hu-HU" sz="1800" dirty="0"/>
              <a:t>30 </a:t>
            </a:r>
            <a:r>
              <a:rPr lang="hu-HU" sz="1800" dirty="0" smtClean="0"/>
              <a:t>ország, 5 fős csapatok</a:t>
            </a:r>
          </a:p>
          <a:p>
            <a:pPr lvl="1"/>
            <a:r>
              <a:rPr lang="hu-HU" sz="1800" dirty="0" smtClean="0"/>
              <a:t>Kutató diákok versenye</a:t>
            </a:r>
          </a:p>
          <a:p>
            <a:pPr lvl="1"/>
            <a:r>
              <a:rPr lang="hu-HU" sz="1800" b="1" dirty="0" smtClean="0">
                <a:solidFill>
                  <a:srgbClr val="C00000"/>
                </a:solidFill>
              </a:rPr>
              <a:t>Rengeteg egyéb készség fejlesztése (pl. angol nyelv, előadói, vita)</a:t>
            </a:r>
          </a:p>
          <a:p>
            <a:pPr lvl="1"/>
            <a:r>
              <a:rPr lang="hu-HU" sz="1800" dirty="0" smtClean="0"/>
              <a:t>Kiváló lehetőség a tanulásra diáknak és tanárnak egyaránt!</a:t>
            </a:r>
          </a:p>
          <a:p>
            <a:pPr lvl="1"/>
            <a:r>
              <a:rPr lang="hu-HU" sz="1800" dirty="0" smtClean="0"/>
              <a:t>A diákoknak nem kell kiemelkedő matematikusnak is lenni! Persze nem árt…</a:t>
            </a:r>
            <a:endParaRPr lang="hu-HU" sz="1800" dirty="0"/>
          </a:p>
          <a:p>
            <a:r>
              <a:rPr lang="hu-HU" sz="2000" dirty="0"/>
              <a:t>HYPT</a:t>
            </a:r>
          </a:p>
          <a:p>
            <a:pPr lvl="1"/>
            <a:r>
              <a:rPr lang="hu-HU" sz="1800" dirty="0" err="1"/>
              <a:t>Hungarian</a:t>
            </a:r>
            <a:r>
              <a:rPr lang="hu-HU" sz="1800" dirty="0"/>
              <a:t> YPT</a:t>
            </a:r>
          </a:p>
          <a:p>
            <a:pPr lvl="1"/>
            <a:r>
              <a:rPr lang="hu-HU" sz="1800" dirty="0" smtClean="0"/>
              <a:t>8 fős csapat</a:t>
            </a:r>
            <a:endParaRPr lang="hu-HU" sz="1800" dirty="0"/>
          </a:p>
          <a:p>
            <a:pPr lvl="1"/>
            <a:r>
              <a:rPr lang="hu-HU" sz="1800" dirty="0"/>
              <a:t>6 </a:t>
            </a:r>
            <a:r>
              <a:rPr lang="hu-HU" sz="1800" dirty="0" smtClean="0"/>
              <a:t>hónap felkészülés</a:t>
            </a:r>
            <a:endParaRPr lang="hu-HU" sz="1800" dirty="0"/>
          </a:p>
          <a:p>
            <a:pPr lvl="1"/>
            <a:r>
              <a:rPr lang="hu-HU" sz="1800" dirty="0" smtClean="0"/>
              <a:t>Edzőtábor (ha van rá pénz)</a:t>
            </a:r>
            <a:endParaRPr lang="hu-HU" sz="1800" dirty="0"/>
          </a:p>
          <a:p>
            <a:r>
              <a:rPr lang="hu-HU" sz="2000" dirty="0" smtClean="0"/>
              <a:t>Szép eredmények</a:t>
            </a:r>
            <a:endParaRPr lang="hu-HU" sz="2000" dirty="0"/>
          </a:p>
          <a:p>
            <a:pPr lvl="1"/>
            <a:r>
              <a:rPr lang="hu-HU" sz="1800" dirty="0" smtClean="0"/>
              <a:t>3x aranyérem 1989 és 2017 között</a:t>
            </a:r>
          </a:p>
          <a:p>
            <a:pPr lvl="1"/>
            <a:r>
              <a:rPr lang="hu-HU" sz="1800" dirty="0" smtClean="0"/>
              <a:t>+: </a:t>
            </a:r>
            <a:r>
              <a:rPr lang="hu-HU" sz="1800" b="1" dirty="0" smtClean="0">
                <a:solidFill>
                  <a:srgbClr val="C00000"/>
                </a:solidFill>
              </a:rPr>
              <a:t>2014-2019: 8 lány (</a:t>
            </a:r>
            <a:r>
              <a:rPr lang="hu-HU" sz="1800" b="1" dirty="0" err="1" smtClean="0">
                <a:solidFill>
                  <a:srgbClr val="C00000"/>
                </a:solidFill>
              </a:rPr>
              <a:t>IPhO</a:t>
            </a:r>
            <a:r>
              <a:rPr lang="hu-HU" sz="1800" b="1" dirty="0">
                <a:solidFill>
                  <a:srgbClr val="C00000"/>
                </a:solidFill>
              </a:rPr>
              <a:t> </a:t>
            </a:r>
            <a:r>
              <a:rPr lang="hu-HU" sz="1800" b="1" dirty="0" smtClean="0">
                <a:solidFill>
                  <a:srgbClr val="C00000"/>
                </a:solidFill>
              </a:rPr>
              <a:t>1967-2019: 3 lány)</a:t>
            </a:r>
          </a:p>
          <a:p>
            <a:pPr lvl="1"/>
            <a:endParaRPr lang="hu-HU" sz="1800" dirty="0" smtClean="0"/>
          </a:p>
          <a:p>
            <a:pPr lvl="1"/>
            <a:endParaRPr lang="hu-HU" sz="1800" dirty="0"/>
          </a:p>
          <a:p>
            <a:pPr algn="ctr"/>
            <a:r>
              <a:rPr lang="hu-HU" sz="2200" b="1" dirty="0" smtClean="0"/>
              <a:t>HOGYAN HASZNÁLHATJUK EZEKET A HÉTKÖZNAPOKBAN?</a:t>
            </a:r>
            <a:endParaRPr lang="hu-HU" sz="22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4700" r="16000" b="23063"/>
          <a:stretch/>
        </p:blipFill>
        <p:spPr>
          <a:xfrm>
            <a:off x="5490684" y="3548958"/>
            <a:ext cx="3230105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5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D709FBC-BA9E-46B1-A386-B1C3DD48D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9" y="132096"/>
            <a:ext cx="7692835" cy="673215"/>
          </a:xfrm>
        </p:spPr>
        <p:txBody>
          <a:bodyPr/>
          <a:lstStyle/>
          <a:p>
            <a:r>
              <a:rPr lang="hu-HU" sz="3600" b="1" dirty="0"/>
              <a:t>Mi is egy nyílt végű </a:t>
            </a:r>
            <a:r>
              <a:rPr lang="hu-HU" sz="3600" b="1" dirty="0" smtClean="0"/>
              <a:t>probléma?</a:t>
            </a:r>
            <a:endParaRPr lang="de-DE" sz="36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37589" y="842515"/>
            <a:ext cx="8483097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Néhány példa: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1. típus: </a:t>
            </a:r>
            <a:r>
              <a:rPr lang="hu-HU" b="1" dirty="0" smtClean="0">
                <a:solidFill>
                  <a:srgbClr val="AC4137"/>
                </a:solidFill>
                <a:latin typeface="Gill Sans Light"/>
                <a:cs typeface="Gill Sans Light"/>
              </a:rPr>
              <a:t>életszerű</a:t>
            </a:r>
            <a:r>
              <a:rPr lang="hu-HU" dirty="0" smtClean="0">
                <a:solidFill>
                  <a:srgbClr val="AC4137"/>
                </a:solidFill>
                <a:latin typeface="Gill Sans Light"/>
                <a:cs typeface="Gill Sans Light"/>
              </a:rPr>
              <a:t> </a:t>
            </a:r>
            <a:r>
              <a:rPr lang="hu-HU" dirty="0" smtClean="0">
                <a:latin typeface="Gill Sans Light"/>
                <a:cs typeface="Gill Sans Light"/>
              </a:rPr>
              <a:t>problémák (hasznos az oktatásban…)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2015: </a:t>
            </a:r>
            <a:r>
              <a:rPr lang="en-US" dirty="0">
                <a:latin typeface="Gill Sans Light"/>
                <a:cs typeface="Gill Sans Light"/>
              </a:rPr>
              <a:t>10. Singing blades of </a:t>
            </a:r>
            <a:r>
              <a:rPr lang="en-US" dirty="0" smtClean="0">
                <a:latin typeface="Gill Sans Light"/>
                <a:cs typeface="Gill Sans Light"/>
              </a:rPr>
              <a:t>grass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19793"/>
          <a:stretch/>
        </p:blipFill>
        <p:spPr>
          <a:xfrm>
            <a:off x="337589" y="2218547"/>
            <a:ext cx="5268513" cy="31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/>
          <a:srcRect t="19793" r="33203" b="43616"/>
          <a:stretch/>
        </p:blipFill>
        <p:spPr>
          <a:xfrm>
            <a:off x="337589" y="2218547"/>
            <a:ext cx="3519187" cy="1430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xmlns="" id="{CD709FBC-BA9E-46B1-A386-B1C3DD48D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9" y="132096"/>
            <a:ext cx="7692835" cy="673215"/>
          </a:xfrm>
        </p:spPr>
        <p:txBody>
          <a:bodyPr/>
          <a:lstStyle/>
          <a:p>
            <a:r>
              <a:rPr lang="hu-HU" sz="3600" b="1" dirty="0"/>
              <a:t>Mi is egy nyílt végű </a:t>
            </a:r>
            <a:r>
              <a:rPr lang="hu-HU" sz="3600" b="1" dirty="0" smtClean="0"/>
              <a:t>probléma?</a:t>
            </a:r>
            <a:endParaRPr lang="de-DE" sz="36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2717" b="1842"/>
          <a:stretch/>
        </p:blipFill>
        <p:spPr>
          <a:xfrm>
            <a:off x="5341545" y="1390800"/>
            <a:ext cx="2869100" cy="238449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419" y="4065005"/>
            <a:ext cx="3303633" cy="24882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11" y="4065005"/>
            <a:ext cx="3298959" cy="2384975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37589" y="842515"/>
            <a:ext cx="8483097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latin typeface="Gill Sans Light"/>
                <a:cs typeface="Gill Sans Light"/>
              </a:rPr>
              <a:t>Néhány példa: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1. típus: </a:t>
            </a:r>
            <a:r>
              <a:rPr lang="hu-HU" b="1" dirty="0">
                <a:solidFill>
                  <a:srgbClr val="AC4137"/>
                </a:solidFill>
                <a:latin typeface="Gill Sans Light"/>
                <a:cs typeface="Gill Sans Light"/>
              </a:rPr>
              <a:t>életszerű</a:t>
            </a:r>
            <a:r>
              <a:rPr lang="hu-HU" dirty="0">
                <a:latin typeface="Gill Sans Light"/>
                <a:cs typeface="Gill Sans Light"/>
              </a:rPr>
              <a:t> problémák </a:t>
            </a:r>
            <a:endParaRPr lang="hu-HU" dirty="0" smtClean="0">
              <a:latin typeface="Gill Sans Light"/>
              <a:cs typeface="Gill Sans Light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2015</a:t>
            </a:r>
            <a:r>
              <a:rPr lang="hu-HU" dirty="0">
                <a:latin typeface="Gill Sans Light"/>
                <a:cs typeface="Gill Sans Light"/>
              </a:rPr>
              <a:t>: </a:t>
            </a:r>
            <a:r>
              <a:rPr lang="en-US" dirty="0">
                <a:latin typeface="Gill Sans Light"/>
                <a:cs typeface="Gill Sans Light"/>
              </a:rPr>
              <a:t>10. Singing blades of grass</a:t>
            </a:r>
          </a:p>
        </p:txBody>
      </p:sp>
    </p:spTree>
    <p:extLst>
      <p:ext uri="{BB962C8B-B14F-4D97-AF65-F5344CB8AC3E}">
        <p14:creationId xmlns:p14="http://schemas.microsoft.com/office/powerpoint/2010/main" val="28681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D709FBC-BA9E-46B1-A386-B1C3DD48D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9" y="132096"/>
            <a:ext cx="8245096" cy="673215"/>
          </a:xfrm>
        </p:spPr>
        <p:txBody>
          <a:bodyPr/>
          <a:lstStyle/>
          <a:p>
            <a:r>
              <a:rPr lang="hu-HU" sz="3600" b="1" dirty="0"/>
              <a:t>Mi is egy nyílt végű </a:t>
            </a:r>
            <a:r>
              <a:rPr lang="hu-HU" sz="3600" b="1" dirty="0" smtClean="0"/>
              <a:t>probléma?</a:t>
            </a:r>
            <a:endParaRPr lang="de-DE" sz="36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7589" y="805311"/>
            <a:ext cx="848309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Néhány példa: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2. típus: 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  <a:latin typeface="Gill Sans Light"/>
                <a:cs typeface="Gill Sans Light"/>
              </a:rPr>
              <a:t>WOW</a:t>
            </a:r>
            <a:r>
              <a:rPr lang="hu-HU" dirty="0" smtClean="0">
                <a:latin typeface="Gill Sans Light"/>
                <a:cs typeface="Gill Sans Light"/>
              </a:rPr>
              <a:t> problémák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2015: </a:t>
            </a:r>
            <a:r>
              <a:rPr lang="en-US" dirty="0">
                <a:latin typeface="Gill Sans Light"/>
                <a:cs typeface="Gill Sans Light"/>
              </a:rPr>
              <a:t>14. Circle of light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Gill Sans Light"/>
                <a:cs typeface="Gill Sans Light"/>
              </a:rPr>
              <a:t>When a laser beam is aimed at a wire, a circle of light can be observed on a screen perpendicular to the wire. Explain this phenomenon and investigate how it depends on the relevant parameters.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97" y="3671115"/>
            <a:ext cx="6181880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D709FBC-BA9E-46B1-A386-B1C3DD48D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9" y="132096"/>
            <a:ext cx="8245096" cy="673215"/>
          </a:xfrm>
        </p:spPr>
        <p:txBody>
          <a:bodyPr/>
          <a:lstStyle/>
          <a:p>
            <a:r>
              <a:rPr lang="hu-HU" sz="3600" b="1" dirty="0"/>
              <a:t>Mi is egy nyílt végű </a:t>
            </a:r>
            <a:r>
              <a:rPr lang="hu-HU" sz="3600" b="1" dirty="0" smtClean="0"/>
              <a:t>probléma?</a:t>
            </a:r>
            <a:endParaRPr lang="de-DE" sz="36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7589" y="805311"/>
            <a:ext cx="8483097" cy="2169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Néhány példa: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3. típus: </a:t>
            </a:r>
            <a:r>
              <a:rPr lang="hu-HU" b="1" dirty="0" smtClean="0">
                <a:solidFill>
                  <a:schemeClr val="accent3">
                    <a:lumMod val="75000"/>
                  </a:schemeClr>
                </a:solidFill>
                <a:latin typeface="Gill Sans Light"/>
                <a:cs typeface="Gill Sans Light"/>
              </a:rPr>
              <a:t>életszerű és WOW</a:t>
            </a:r>
            <a:r>
              <a:rPr lang="hu-HU" dirty="0" smtClean="0">
                <a:latin typeface="Gill Sans Light"/>
                <a:cs typeface="Gill Sans Light"/>
              </a:rPr>
              <a:t> problémák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 smtClean="0">
                <a:latin typeface="Gill Sans Light"/>
                <a:cs typeface="Gill Sans Light"/>
              </a:rPr>
              <a:t>2019: </a:t>
            </a:r>
            <a:r>
              <a:rPr lang="en-US" dirty="0">
                <a:latin typeface="Gill Sans Light"/>
                <a:cs typeface="Gill Sans Light"/>
              </a:rPr>
              <a:t>8. Sci-Fi Sound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Gill Sans Light"/>
                <a:cs typeface="Gill Sans Light"/>
              </a:rPr>
              <a:t>Tapping a helical spring can make a sound like a “</a:t>
            </a:r>
            <a:r>
              <a:rPr lang="en-US" dirty="0" smtClean="0">
                <a:latin typeface="Gill Sans Light"/>
                <a:cs typeface="Gill Sans Light"/>
              </a:rPr>
              <a:t>laser</a:t>
            </a:r>
            <a:r>
              <a:rPr lang="hu-HU" dirty="0" smtClean="0">
                <a:latin typeface="Gill Sans Light"/>
                <a:cs typeface="Gill Sans Light"/>
              </a:rPr>
              <a:t> </a:t>
            </a:r>
            <a:r>
              <a:rPr lang="en-US" dirty="0" smtClean="0">
                <a:latin typeface="Gill Sans Light"/>
                <a:cs typeface="Gill Sans Light"/>
              </a:rPr>
              <a:t>shot</a:t>
            </a:r>
            <a:r>
              <a:rPr lang="en-US" dirty="0">
                <a:latin typeface="Gill Sans Light"/>
                <a:cs typeface="Gill Sans Light"/>
              </a:rPr>
              <a:t>” in a science-fiction movie. Investigate and </a:t>
            </a:r>
            <a:r>
              <a:rPr lang="en-US" dirty="0" smtClean="0">
                <a:latin typeface="Gill Sans Light"/>
                <a:cs typeface="Gill Sans Light"/>
              </a:rPr>
              <a:t>explain</a:t>
            </a:r>
            <a:r>
              <a:rPr lang="hu-HU" dirty="0" smtClean="0">
                <a:latin typeface="Gill Sans Light"/>
                <a:cs typeface="Gill Sans Light"/>
              </a:rPr>
              <a:t> </a:t>
            </a:r>
            <a:r>
              <a:rPr lang="en-US" dirty="0" smtClean="0">
                <a:latin typeface="Gill Sans Light"/>
                <a:cs typeface="Gill Sans Light"/>
              </a:rPr>
              <a:t>this </a:t>
            </a:r>
            <a:r>
              <a:rPr lang="en-US" dirty="0">
                <a:latin typeface="Gill Sans Light"/>
                <a:cs typeface="Gill Sans Light"/>
              </a:rPr>
              <a:t>phenomenon.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9164" t="13351" r="792" b="13145"/>
          <a:stretch/>
        </p:blipFill>
        <p:spPr>
          <a:xfrm>
            <a:off x="3207537" y="3268301"/>
            <a:ext cx="2743200" cy="3358836"/>
          </a:xfrm>
          <a:prstGeom prst="rect">
            <a:avLst/>
          </a:prstGeom>
        </p:spPr>
      </p:pic>
      <p:cxnSp>
        <p:nvCxnSpPr>
          <p:cNvPr id="12" name="Egyenes összekötő nyíllal 11"/>
          <p:cNvCxnSpPr/>
          <p:nvPr/>
        </p:nvCxnSpPr>
        <p:spPr>
          <a:xfrm flipH="1">
            <a:off x="5676523" y="3847723"/>
            <a:ext cx="1548142" cy="271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H="1">
            <a:off x="5042780" y="6074875"/>
            <a:ext cx="1874068" cy="11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2127564" y="3983525"/>
            <a:ext cx="1865014" cy="1358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2408221" y="6203886"/>
            <a:ext cx="905347" cy="58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7306146" y="3581115"/>
            <a:ext cx="1113577" cy="4565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b="0" i="0" dirty="0" err="1" smtClean="0">
                <a:latin typeface="Gill Sans Light"/>
                <a:cs typeface="Gill Sans Light"/>
              </a:rPr>
              <a:t>Slinky</a:t>
            </a:r>
            <a:endParaRPr lang="hu-HU" b="0" i="0" dirty="0" smtClean="0">
              <a:latin typeface="Gill Sans Light"/>
              <a:cs typeface="Gill Sans Light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7030710" y="5613210"/>
            <a:ext cx="14395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b="0" i="0" dirty="0" err="1" smtClean="0">
                <a:latin typeface="Gill Sans Light"/>
                <a:cs typeface="Gill Sans Light"/>
              </a:rPr>
              <a:t>Resonator</a:t>
            </a:r>
            <a:r>
              <a:rPr lang="hu-HU" b="0" i="0" dirty="0" smtClean="0">
                <a:latin typeface="Gill Sans Light"/>
                <a:cs typeface="Gill Sans Light"/>
              </a:rPr>
              <a:t> body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60634" y="3521860"/>
            <a:ext cx="287900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b="0" i="0" dirty="0" smtClean="0">
                <a:latin typeface="Gill Sans Light"/>
                <a:cs typeface="Gill Sans Light"/>
              </a:rPr>
              <a:t>Laptop / </a:t>
            </a:r>
          </a:p>
          <a:p>
            <a:pPr>
              <a:lnSpc>
                <a:spcPct val="150000"/>
              </a:lnSpc>
            </a:pPr>
            <a:r>
              <a:rPr lang="hu-HU" b="0" i="0" dirty="0" err="1" smtClean="0">
                <a:latin typeface="Gill Sans Light"/>
                <a:cs typeface="Gill Sans Light"/>
              </a:rPr>
              <a:t>Sound</a:t>
            </a:r>
            <a:r>
              <a:rPr lang="hu-HU" b="0" i="0" dirty="0" smtClean="0">
                <a:latin typeface="Gill Sans Light"/>
                <a:cs typeface="Gill Sans Light"/>
              </a:rPr>
              <a:t> </a:t>
            </a:r>
            <a:r>
              <a:rPr lang="hu-HU" b="0" i="0" dirty="0" err="1" smtClean="0">
                <a:latin typeface="Gill Sans Light"/>
                <a:cs typeface="Gill Sans Light"/>
              </a:rPr>
              <a:t>analysing</a:t>
            </a:r>
            <a:r>
              <a:rPr lang="hu-HU" b="0" i="0" dirty="0" smtClean="0">
                <a:latin typeface="Gill Sans Light"/>
                <a:cs typeface="Gill Sans Light"/>
              </a:rPr>
              <a:t> software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960361" y="5979393"/>
            <a:ext cx="1674891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b="0" i="0" dirty="0" err="1" smtClean="0">
                <a:latin typeface="Gill Sans Light"/>
                <a:cs typeface="Gill Sans Light"/>
              </a:rPr>
              <a:t>Microphone</a:t>
            </a:r>
            <a:endParaRPr lang="hu-HU" b="0" i="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4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D709FBC-BA9E-46B1-A386-B1C3DD48D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9" y="132096"/>
            <a:ext cx="8245096" cy="673215"/>
          </a:xfrm>
        </p:spPr>
        <p:txBody>
          <a:bodyPr/>
          <a:lstStyle/>
          <a:p>
            <a:r>
              <a:rPr lang="hu-HU" sz="3600" b="1" dirty="0"/>
              <a:t>Mi is egy nyílt végű </a:t>
            </a:r>
            <a:r>
              <a:rPr lang="hu-HU" sz="3600" b="1" dirty="0" smtClean="0"/>
              <a:t>probléma?</a:t>
            </a:r>
            <a:endParaRPr lang="de-DE" sz="3600" b="1" dirty="0"/>
          </a:p>
        </p:txBody>
      </p:sp>
      <p:pic>
        <p:nvPicPr>
          <p:cNvPr id="1026" name="Picture 2" descr="https://scontent-vie1-1.xx.fbcdn.net/v/t1.15752-9/66115564_2410433505856274_8652834074517307392_n.png?_nc_cat=100&amp;_nc_oc=AQn_mn6KX6CJTLqllPNRGNyP0VDH4z5RvYjxKooRPRr_UgkO0GIcBN0WaXwQOZWHpxo&amp;_nc_ht=scontent-vie1-1.xx&amp;oh=f6e14e8593889d8abdaf0f8a140532d3&amp;oe=5DC0681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0" y="2969914"/>
            <a:ext cx="6761020" cy="34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37589" y="805311"/>
            <a:ext cx="8483097" cy="2169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latin typeface="Gill Sans Light"/>
                <a:cs typeface="Gill Sans Light"/>
              </a:rPr>
              <a:t>Néhány példa: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latin typeface="Gill Sans Light"/>
                <a:cs typeface="Gill Sans Light"/>
              </a:rPr>
              <a:t>3. fajta: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  <a:latin typeface="Gill Sans Light"/>
                <a:cs typeface="Gill Sans Light"/>
              </a:rPr>
              <a:t>léletszerű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  <a:latin typeface="Gill Sans Light"/>
                <a:cs typeface="Gill Sans Light"/>
              </a:rPr>
              <a:t> és WOW</a:t>
            </a:r>
            <a:r>
              <a:rPr lang="hu-HU" dirty="0">
                <a:latin typeface="Gill Sans Light"/>
                <a:cs typeface="Gill Sans Light"/>
              </a:rPr>
              <a:t> problémák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latin typeface="Gill Sans Light"/>
                <a:cs typeface="Gill Sans Light"/>
              </a:rPr>
              <a:t>2019: </a:t>
            </a:r>
            <a:r>
              <a:rPr lang="en-US" dirty="0">
                <a:latin typeface="Gill Sans Light"/>
                <a:cs typeface="Gill Sans Light"/>
              </a:rPr>
              <a:t>8. Sci-Fi Sound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Gill Sans Light"/>
                <a:cs typeface="Gill Sans Light"/>
              </a:rPr>
              <a:t>Tapping a helical spring can make a sound like a “laser</a:t>
            </a:r>
            <a:r>
              <a:rPr lang="hu-HU" dirty="0">
                <a:latin typeface="Gill Sans Light"/>
                <a:cs typeface="Gill Sans Light"/>
              </a:rPr>
              <a:t> </a:t>
            </a:r>
            <a:r>
              <a:rPr lang="en-US" dirty="0">
                <a:latin typeface="Gill Sans Light"/>
                <a:cs typeface="Gill Sans Light"/>
              </a:rPr>
              <a:t>shot” in a science-fiction movie. Investigate and explain</a:t>
            </a:r>
            <a:r>
              <a:rPr lang="hu-HU" dirty="0">
                <a:latin typeface="Gill Sans Light"/>
                <a:cs typeface="Gill Sans Light"/>
              </a:rPr>
              <a:t> </a:t>
            </a:r>
            <a:r>
              <a:rPr lang="en-US" dirty="0">
                <a:latin typeface="Gill Sans Light"/>
                <a:cs typeface="Gill Sans Light"/>
              </a:rPr>
              <a:t>this phenomenon. </a:t>
            </a:r>
          </a:p>
        </p:txBody>
      </p:sp>
      <p:sp>
        <p:nvSpPr>
          <p:cNvPr id="3" name="Téglalap 2"/>
          <p:cNvSpPr/>
          <p:nvPr/>
        </p:nvSpPr>
        <p:spPr>
          <a:xfrm>
            <a:off x="7763290" y="3501391"/>
            <a:ext cx="127206" cy="2041968"/>
          </a:xfrm>
          <a:prstGeom prst="rect">
            <a:avLst/>
          </a:prstGeom>
          <a:gradFill>
            <a:gsLst>
              <a:gs pos="28000">
                <a:srgbClr val="C00000"/>
              </a:gs>
              <a:gs pos="0">
                <a:schemeClr val="tx1"/>
              </a:gs>
              <a:gs pos="53000">
                <a:srgbClr val="AC4137"/>
              </a:gs>
              <a:gs pos="76000">
                <a:srgbClr val="F9D265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890496" y="3312135"/>
            <a:ext cx="7229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0" i="0" dirty="0" smtClean="0">
                <a:latin typeface="Gill Sans Light"/>
                <a:cs typeface="Gill Sans Light"/>
              </a:rPr>
              <a:t>0 dB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7890496" y="5270950"/>
            <a:ext cx="9016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0" i="0" dirty="0" smtClean="0">
                <a:latin typeface="Gill Sans Light"/>
                <a:cs typeface="Gill Sans Light"/>
              </a:rPr>
              <a:t>-80 dB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484768" y="6328557"/>
            <a:ext cx="8021370" cy="456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latin typeface="Gill Sans Light"/>
                <a:cs typeface="Gill Sans Light"/>
              </a:rPr>
              <a:t>„Open-ended” </a:t>
            </a:r>
            <a:r>
              <a:rPr lang="hu-HU" dirty="0" err="1" smtClean="0">
                <a:latin typeface="Gill Sans Light"/>
                <a:cs typeface="Gill Sans Light"/>
              </a:rPr>
              <a:t>problem</a:t>
            </a:r>
            <a:r>
              <a:rPr lang="hu-HU" dirty="0" smtClean="0">
                <a:latin typeface="Gill Sans Light"/>
                <a:cs typeface="Gill Sans Light"/>
              </a:rPr>
              <a:t> </a:t>
            </a:r>
            <a:r>
              <a:rPr lang="hu-HU" dirty="0" smtClean="0">
                <a:latin typeface="Gill Sans Light"/>
                <a:cs typeface="Gill Sans Light"/>
                <a:sym typeface="Wingdings" panose="05000000000000000000" pitchFamily="2" charset="2"/>
              </a:rPr>
              <a:t> </a:t>
            </a:r>
            <a:r>
              <a:rPr lang="hu-HU" b="1" dirty="0" smtClean="0">
                <a:solidFill>
                  <a:srgbClr val="AC4137"/>
                </a:solidFill>
                <a:latin typeface="Gill Sans Light"/>
                <a:cs typeface="Gill Sans Light"/>
                <a:sym typeface="Wingdings" panose="05000000000000000000" pitchFamily="2" charset="2"/>
              </a:rPr>
              <a:t>Emberi hangfelismerő programok</a:t>
            </a:r>
            <a:endParaRPr lang="hu-HU" b="1" i="0" dirty="0" smtClean="0">
              <a:solidFill>
                <a:srgbClr val="AC4137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64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4D80F28-A13D-49ED-8D98-9734CBB6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11" y="132099"/>
            <a:ext cx="9079575" cy="673215"/>
          </a:xfrm>
        </p:spPr>
        <p:txBody>
          <a:bodyPr/>
          <a:lstStyle/>
          <a:p>
            <a:r>
              <a:rPr lang="hu-HU" sz="3600" b="1" dirty="0" smtClean="0"/>
              <a:t>Nyílt </a:t>
            </a:r>
            <a:r>
              <a:rPr lang="hu-HU" sz="3600" b="1" dirty="0"/>
              <a:t>végű </a:t>
            </a:r>
            <a:r>
              <a:rPr lang="hu-HU" sz="3600" b="1" dirty="0" smtClean="0"/>
              <a:t>problémák órán?</a:t>
            </a:r>
            <a:endParaRPr lang="de-DE" sz="36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89711" y="961361"/>
            <a:ext cx="8302029" cy="49398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Legegyszerűbb: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Demonstráció</a:t>
            </a:r>
            <a:r>
              <a:rPr lang="hu-HU" sz="2400" dirty="0" smtClean="0">
                <a:latin typeface="Gill Sans Light"/>
                <a:cs typeface="Gill Sans Light"/>
              </a:rPr>
              <a:t> – WOW hatás</a:t>
            </a:r>
            <a:endParaRPr lang="hu-HU" sz="2400" dirty="0">
              <a:latin typeface="Gill Sans Light"/>
              <a:cs typeface="Gill Sans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err="1" smtClean="0">
                <a:latin typeface="Gill Sans Light"/>
                <a:cs typeface="Gill Sans Light"/>
              </a:rPr>
              <a:t>Legmunkásabb</a:t>
            </a:r>
            <a:r>
              <a:rPr lang="hu-HU" sz="2400" dirty="0" smtClean="0">
                <a:latin typeface="Gill Sans Light"/>
                <a:cs typeface="Gill Sans Light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Projektek</a:t>
            </a:r>
            <a:r>
              <a:rPr lang="hu-HU" sz="2400" dirty="0" smtClean="0">
                <a:latin typeface="Gill Sans Light"/>
                <a:cs typeface="Gill Sans Light"/>
              </a:rPr>
              <a:t> diákoknak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>
                <a:latin typeface="Gill Sans Light"/>
                <a:cs typeface="Gill Sans Light"/>
              </a:rPr>
              <a:t>L</a:t>
            </a:r>
            <a:r>
              <a:rPr lang="hu-HU" sz="2400" dirty="0" smtClean="0">
                <a:latin typeface="Gill Sans Light"/>
                <a:cs typeface="Gill Sans Light"/>
              </a:rPr>
              <a:t>egszórakoztatóbb: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dirty="0" smtClean="0">
                <a:latin typeface="Gill Sans Light"/>
                <a:cs typeface="Gill Sans Light"/>
              </a:rPr>
              <a:t>Egyszerűen </a:t>
            </a:r>
            <a:r>
              <a:rPr lang="hu-HU" sz="24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játszani</a:t>
            </a:r>
            <a:r>
              <a:rPr lang="hu-HU" sz="2400" dirty="0" smtClean="0">
                <a:latin typeface="Gill Sans Light"/>
                <a:cs typeface="Gill Sans Light"/>
              </a:rPr>
              <a:t> és új ötletekkel előállni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Vagy </a:t>
            </a:r>
            <a:r>
              <a:rPr lang="hu-HU" sz="2400" b="1" dirty="0" err="1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mindezek</a:t>
            </a:r>
            <a:r>
              <a:rPr lang="hu-HU" sz="2400" b="1" dirty="0" smtClean="0">
                <a:solidFill>
                  <a:schemeClr val="accent3">
                    <a:lumMod val="50000"/>
                  </a:schemeClr>
                </a:solidFill>
                <a:latin typeface="Gill Sans Light"/>
                <a:cs typeface="Gill Sans Light"/>
              </a:rPr>
              <a:t> egyszerre </a:t>
            </a:r>
            <a:r>
              <a:rPr lang="hu-HU" sz="2400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!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400" b="1" dirty="0" smtClean="0">
                <a:latin typeface="Gill Sans Light"/>
                <a:cs typeface="Gill Sans Light"/>
                <a:sym typeface="Wingdings" panose="05000000000000000000" pitchFamily="2" charset="2"/>
              </a:rPr>
              <a:t>De mitől különleges még?</a:t>
            </a:r>
            <a:endParaRPr lang="hu-HU" sz="2400" b="1" dirty="0">
              <a:latin typeface="Gill Sans Light"/>
              <a:cs typeface="Gill Sans Light"/>
            </a:endParaRPr>
          </a:p>
          <a:p>
            <a:pPr>
              <a:lnSpc>
                <a:spcPct val="150000"/>
              </a:lnSpc>
            </a:pPr>
            <a:endParaRPr lang="hu-HU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05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YPT">
  <a:themeElements>
    <a:clrScheme name="MyTheme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E36857"/>
      </a:accent2>
      <a:accent3>
        <a:srgbClr val="E02005"/>
      </a:accent3>
      <a:accent4>
        <a:srgbClr val="B2FA77"/>
      </a:accent4>
      <a:accent5>
        <a:srgbClr val="528A02"/>
      </a:accent5>
      <a:accent6>
        <a:srgbClr val="235017"/>
      </a:accent6>
      <a:hlink>
        <a:srgbClr val="660000"/>
      </a:hlink>
      <a:folHlink>
        <a:srgbClr val="CC330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>
          <a:lnSpc>
            <a:spcPct val="150000"/>
          </a:lnSpc>
          <a:defRPr b="0" i="0" dirty="0" smtClean="0">
            <a:latin typeface="Gill Sans Light"/>
            <a:cs typeface="Gill Sans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YPT" id="{16E18079-98B9-4B91-8A19-187FF21B279E}" vid="{6EEFAED0-7F42-4C19-8004-F9FEBFA15E28}"/>
    </a:ext>
  </a:extLst>
</a:theme>
</file>

<file path=ppt/theme/theme10.xml><?xml version="1.0" encoding="utf-8"?>
<a:theme xmlns:a="http://schemas.openxmlformats.org/drawingml/2006/main" name="8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_IYPT_Hungary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IYPT_Hungary" id="{6E8D264C-3520-4AC7-8E17-6EFDD814820A}" vid="{24D418C1-94D6-4FBE-95BD-E69A81B90A4B}"/>
    </a:ext>
  </a:extLst>
</a:theme>
</file>

<file path=ppt/theme/theme3.xml><?xml version="1.0" encoding="utf-8"?>
<a:theme xmlns:a="http://schemas.openxmlformats.org/drawingml/2006/main" name="3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0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Airhorn_v.38_ujreportsablon_4.4</Template>
  <TotalTime>2449</TotalTime>
  <Words>1317</Words>
  <Application>Microsoft Office PowerPoint</Application>
  <PresentationFormat>Diavetítés a képernyőre (4:3 oldalarány)</PresentationFormat>
  <Paragraphs>225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11</vt:i4>
      </vt:variant>
      <vt:variant>
        <vt:lpstr>Diacímek</vt:lpstr>
      </vt:variant>
      <vt:variant>
        <vt:i4>24</vt:i4>
      </vt:variant>
    </vt:vector>
  </HeadingPairs>
  <TitlesOfParts>
    <vt:vector size="43" baseType="lpstr">
      <vt:lpstr>Arial</vt:lpstr>
      <vt:lpstr>Bookman Old Style</vt:lpstr>
      <vt:lpstr>Calibri</vt:lpstr>
      <vt:lpstr>Gill Sans Light</vt:lpstr>
      <vt:lpstr>Gill Sans MT</vt:lpstr>
      <vt:lpstr>Trebuchet MS</vt:lpstr>
      <vt:lpstr>Wingdings</vt:lpstr>
      <vt:lpstr>Wingdings 2</vt:lpstr>
      <vt:lpstr>IYPT</vt:lpstr>
      <vt:lpstr>Theme_IYPT_Hungary</vt:lpstr>
      <vt:lpstr>3_Office-téma</vt:lpstr>
      <vt:lpstr>2_Office-téma</vt:lpstr>
      <vt:lpstr>1_Office-téma</vt:lpstr>
      <vt:lpstr>20_Office-téma</vt:lpstr>
      <vt:lpstr>4_Office-téma</vt:lpstr>
      <vt:lpstr>5_Office-téma</vt:lpstr>
      <vt:lpstr>6_Office-téma</vt:lpstr>
      <vt:lpstr>8_Office-téma</vt:lpstr>
      <vt:lpstr>9_Office-téma</vt:lpstr>
      <vt:lpstr>PowerPoint bemutató</vt:lpstr>
      <vt:lpstr>Bevezetés</vt:lpstr>
      <vt:lpstr>Mi is egy nyílt végű probléma?</vt:lpstr>
      <vt:lpstr>Mi is egy nyílt végű probléma?</vt:lpstr>
      <vt:lpstr>Mi is egy nyílt végű probléma?</vt:lpstr>
      <vt:lpstr>Mi is egy nyílt végű probléma?</vt:lpstr>
      <vt:lpstr>Mi is egy nyílt végű probléma?</vt:lpstr>
      <vt:lpstr>Mi is egy nyílt végű probléma?</vt:lpstr>
      <vt:lpstr>Nyílt végű problémák órán?</vt:lpstr>
      <vt:lpstr>Fizika? Vita? Verseny? Órán?</vt:lpstr>
      <vt:lpstr>Pilot-projektek</vt:lpstr>
      <vt:lpstr>Pilot-projektek</vt:lpstr>
      <vt:lpstr>Pilot-projektek +</vt:lpstr>
      <vt:lpstr>Eredmények – 8-9. osztályban</vt:lpstr>
      <vt:lpstr>Eredmények – 8-9. osztályban</vt:lpstr>
      <vt:lpstr>Eredmények – 1. évfolyamos egyetemista hallgatók</vt:lpstr>
      <vt:lpstr>Nemzetközi irány</vt:lpstr>
      <vt:lpstr>Nemzetközi irány</vt:lpstr>
      <vt:lpstr>Nemzetközi irány</vt:lpstr>
      <vt:lpstr>Összefoglalás és konklúzió</vt:lpstr>
      <vt:lpstr>PowerPoint bemutató</vt:lpstr>
      <vt:lpstr>Projects with competition</vt:lpstr>
      <vt:lpstr>Projects with competition</vt:lpstr>
      <vt:lpstr>Projects with competition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Mihály Hömöstrei</dc:creator>
  <cp:lastModifiedBy>Szalay Luca</cp:lastModifiedBy>
  <cp:revision>156</cp:revision>
  <dcterms:created xsi:type="dcterms:W3CDTF">2019-04-15T16:28:34Z</dcterms:created>
  <dcterms:modified xsi:type="dcterms:W3CDTF">2019-11-25T06:10:34Z</dcterms:modified>
</cp:coreProperties>
</file>