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16"/>
  </p:notesMasterIdLst>
  <p:sldIdLst>
    <p:sldId id="274" r:id="rId3"/>
    <p:sldId id="261" r:id="rId4"/>
    <p:sldId id="264" r:id="rId5"/>
    <p:sldId id="266" r:id="rId6"/>
    <p:sldId id="265" r:id="rId7"/>
    <p:sldId id="267" r:id="rId8"/>
    <p:sldId id="268" r:id="rId9"/>
    <p:sldId id="270" r:id="rId10"/>
    <p:sldId id="256" r:id="rId11"/>
    <p:sldId id="258" r:id="rId12"/>
    <p:sldId id="259" r:id="rId13"/>
    <p:sldId id="257" r:id="rId14"/>
    <p:sldId id="26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4F5B-77C8-495A-83BE-0121A0C6054A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BF1D-04C4-46D5-95A4-DDF367600A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16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522913" y="2286000"/>
            <a:ext cx="3163887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5522913" y="4305300"/>
            <a:ext cx="3163887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2559050" y="6470650"/>
            <a:ext cx="1346200" cy="3873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984625" y="6477000"/>
            <a:ext cx="3540125" cy="3794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7572375" y="6477000"/>
            <a:ext cx="1250950" cy="379413"/>
          </a:xfrm>
        </p:spPr>
        <p:txBody>
          <a:bodyPr/>
          <a:lstStyle>
            <a:lvl1pPr>
              <a:defRPr/>
            </a:lvl1pPr>
          </a:lstStyle>
          <a:p>
            <a:fld id="{A8C9C139-24CA-4C7C-A799-19D5203DD3E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11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9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2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79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3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63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7555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6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48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49BC24-5569-4A23-A5AE-C2D9561BBBB5}" type="datetimeFigureOut">
              <a:rPr lang="hu-HU" smtClean="0"/>
              <a:t>2015.08.26.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184C36-CAF2-4FBC-966F-A8FCA77AE596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7264" y="1174870"/>
            <a:ext cx="6912768" cy="1440160"/>
          </a:xfrm>
        </p:spPr>
        <p:txBody>
          <a:bodyPr/>
          <a:lstStyle/>
          <a:p>
            <a:pPr algn="ctr"/>
            <a:r>
              <a:rPr lang="hu-HU" sz="3600" dirty="0"/>
              <a:t>„Szomjas ökörnek </a:t>
            </a:r>
            <a:br>
              <a:rPr lang="hu-HU" sz="3600" dirty="0"/>
            </a:br>
            <a:r>
              <a:rPr lang="hu-HU" sz="3600" dirty="0"/>
              <a:t>a zavaros víz is jó”?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3232312" y="4029982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Balázs 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Katalin</a:t>
            </a:r>
            <a:endParaRPr lang="hu-H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92169" y="261558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Hogyan befolyásolhatja az emberi tevékenység vizeink vízminőségét?</a:t>
            </a:r>
          </a:p>
          <a:p>
            <a:pPr algn="ctr"/>
            <a:endParaRPr lang="hu-H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9222"/>
            <a:ext cx="695004" cy="5635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76907"/>
            <a:ext cx="47735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probléma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Egy adott terület több pontjáról vízmintákat vettek. </a:t>
            </a:r>
            <a:r>
              <a:rPr lang="hu-HU" dirty="0" smtClean="0"/>
              <a:t> A </a:t>
            </a:r>
            <a:r>
              <a:rPr lang="hu-HU" dirty="0"/>
              <a:t>vízminták mérési jegyzőkönyvének adatait tartalmazza a táblázat. </a:t>
            </a:r>
            <a:r>
              <a:rPr lang="hu-HU" dirty="0" smtClean="0"/>
              <a:t> A </a:t>
            </a:r>
            <a:r>
              <a:rPr lang="hu-HU" dirty="0"/>
              <a:t>terepről térkép is készült. </a:t>
            </a:r>
            <a:r>
              <a:rPr lang="hu-HU" dirty="0" smtClean="0"/>
              <a:t> </a:t>
            </a:r>
          </a:p>
          <a:p>
            <a:r>
              <a:rPr lang="hu-HU" dirty="0" smtClean="0"/>
              <a:t>A </a:t>
            </a:r>
            <a:r>
              <a:rPr lang="hu-HU" dirty="0"/>
              <a:t>kérdés az, hogy az adott kút vize iható-e, illetve hogyan lehet megoldani, hogy ivóvíz minőségű vizet nyerjünk a </a:t>
            </a:r>
            <a:r>
              <a:rPr lang="hu-HU" dirty="0" smtClean="0"/>
              <a:t>kútból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Készítsetek szakértői véleményt! Minden állításotokat ok-okozati </a:t>
            </a:r>
            <a:r>
              <a:rPr lang="hu-HU" dirty="0" smtClean="0"/>
              <a:t>összefüggéssel </a:t>
            </a:r>
            <a:r>
              <a:rPr lang="hu-HU" dirty="0"/>
              <a:t>indokoljátok, illetve adatokkal támasszátok alá!</a:t>
            </a:r>
          </a:p>
        </p:txBody>
      </p:sp>
    </p:spTree>
    <p:extLst>
      <p:ext uri="{BB962C8B-B14F-4D97-AF65-F5344CB8AC3E}">
        <p14:creationId xmlns:p14="http://schemas.microsoft.com/office/powerpoint/2010/main" val="16100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jegyzőkönyv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15071"/>
              </p:ext>
            </p:extLst>
          </p:nvPr>
        </p:nvGraphicFramePr>
        <p:xfrm>
          <a:off x="1" y="1484783"/>
          <a:ext cx="9144000" cy="53732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23128"/>
                <a:gridCol w="1894481"/>
                <a:gridCol w="1558280"/>
                <a:gridCol w="1658122"/>
                <a:gridCol w="1409989"/>
              </a:tblGrid>
              <a:tr h="1448957">
                <a:tc>
                  <a:txBody>
                    <a:bodyPr/>
                    <a:lstStyle/>
                    <a:p>
                      <a:pPr marL="180000"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Mintavételi helyek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NH</a:t>
                      </a:r>
                      <a:r>
                        <a:rPr lang="hu-HU" sz="2800" baseline="-25000" dirty="0">
                          <a:effectLst/>
                        </a:rPr>
                        <a:t>4</a:t>
                      </a:r>
                      <a:r>
                        <a:rPr lang="hu-HU" sz="2800" baseline="30000" dirty="0" smtClean="0">
                          <a:effectLst/>
                        </a:rPr>
                        <a:t>+</a:t>
                      </a:r>
                    </a:p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aseline="0" dirty="0" err="1" smtClean="0">
                          <a:effectLst/>
                        </a:rPr>
                        <a:t>ammónium-</a:t>
                      </a:r>
                      <a:r>
                        <a:rPr lang="hu-HU" sz="2000" dirty="0" err="1" smtClean="0">
                          <a:effectLst/>
                        </a:rPr>
                        <a:t>ion-tartalom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</a:rPr>
                        <a:t>NO</a:t>
                      </a:r>
                      <a:r>
                        <a:rPr lang="hu-HU" sz="2800" baseline="-25000" dirty="0" smtClean="0">
                          <a:effectLst/>
                        </a:rPr>
                        <a:t>2</a:t>
                      </a:r>
                      <a:r>
                        <a:rPr lang="hu-HU" sz="2800" baseline="30000" dirty="0" smtClean="0">
                          <a:effectLst/>
                        </a:rPr>
                        <a:t>-</a:t>
                      </a:r>
                    </a:p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aseline="0" dirty="0" smtClean="0">
                          <a:effectLst/>
                        </a:rPr>
                        <a:t>nitrit</a:t>
                      </a:r>
                      <a:r>
                        <a:rPr lang="hu-HU" sz="2000" dirty="0" smtClean="0">
                          <a:effectLst/>
                        </a:rPr>
                        <a:t>ion-tartalom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</a:rPr>
                        <a:t>NO</a:t>
                      </a:r>
                      <a:r>
                        <a:rPr lang="hu-HU" sz="2800" baseline="-25000" dirty="0" smtClean="0">
                          <a:effectLst/>
                        </a:rPr>
                        <a:t>3</a:t>
                      </a:r>
                      <a:r>
                        <a:rPr lang="hu-HU" sz="2800" baseline="30000" dirty="0" smtClean="0">
                          <a:effectLst/>
                        </a:rPr>
                        <a:t>-</a:t>
                      </a:r>
                    </a:p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aseline="0" dirty="0" smtClean="0">
                          <a:effectLst/>
                        </a:rPr>
                        <a:t>nitrát</a:t>
                      </a:r>
                      <a:r>
                        <a:rPr lang="hu-HU" sz="2000" dirty="0" smtClean="0">
                          <a:effectLst/>
                        </a:rPr>
                        <a:t>ion-tartalom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Egyéb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79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1. Bal-patak vize</a:t>
                      </a:r>
                      <a:endParaRPr lang="hu-H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2,50 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1,10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20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mintavétel ugyanazon a napon történt mindegyik </a:t>
                      </a:r>
                      <a:r>
                        <a:rPr lang="hu-HU" sz="2000" dirty="0" smtClean="0">
                          <a:effectLst/>
                        </a:rPr>
                        <a:t>helyszínen</a:t>
                      </a:r>
                      <a:endParaRPr lang="hu-H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79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2. Jobb-patak vize</a:t>
                      </a:r>
                      <a:endParaRPr lang="hu-H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0,05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0,01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15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4479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3. Egyenes-patak torkolata</a:t>
                      </a:r>
                      <a:endParaRPr lang="hu-H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1,15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1,50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80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4479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4. Csapvíz a házban</a:t>
                      </a:r>
                      <a:endParaRPr lang="hu-H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0,00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0,00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26345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5. Kútvíz a kertben</a:t>
                      </a:r>
                      <a:endParaRPr lang="hu-H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1,50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1,80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90 </a:t>
                      </a:r>
                      <a:r>
                        <a:rPr lang="hu-HU" sz="2000" b="1" dirty="0" smtClean="0">
                          <a:effectLst/>
                        </a:rPr>
                        <a:t>mg/L</a:t>
                      </a:r>
                      <a:endParaRPr lang="hu-H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1863" y="2492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-75021" y="-171400"/>
            <a:ext cx="9898959" cy="7063497"/>
            <a:chOff x="-75021" y="-171400"/>
            <a:chExt cx="9898959" cy="7063497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-75021" y="-171400"/>
              <a:ext cx="9898959" cy="7063497"/>
              <a:chOff x="-75021" y="-171400"/>
              <a:chExt cx="9898959" cy="7063497"/>
            </a:xfrm>
          </p:grpSpPr>
          <p:grpSp>
            <p:nvGrpSpPr>
              <p:cNvPr id="17" name="Csoportba foglalás 16"/>
              <p:cNvGrpSpPr/>
              <p:nvPr/>
            </p:nvGrpSpPr>
            <p:grpSpPr>
              <a:xfrm>
                <a:off x="-75021" y="-171400"/>
                <a:ext cx="9898959" cy="7063497"/>
                <a:chOff x="134937" y="0"/>
                <a:chExt cx="9618663" cy="6669360"/>
              </a:xfrm>
            </p:grpSpPr>
            <p:grpSp>
              <p:nvGrpSpPr>
                <p:cNvPr id="11" name="Csoportba foglalás 10"/>
                <p:cNvGrpSpPr/>
                <p:nvPr/>
              </p:nvGrpSpPr>
              <p:grpSpPr>
                <a:xfrm>
                  <a:off x="134937" y="0"/>
                  <a:ext cx="9618663" cy="6669360"/>
                  <a:chOff x="134937" y="0"/>
                  <a:chExt cx="9618663" cy="6669360"/>
                </a:xfrm>
              </p:grpSpPr>
              <p:pic>
                <p:nvPicPr>
                  <p:cNvPr id="2051" name="Picture 3" descr="MC900436978[1]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453" t="51541" r="926" b="12605"/>
                  <a:stretch>
                    <a:fillRect/>
                  </a:stretch>
                </p:blipFill>
                <p:spPr bwMode="auto">
                  <a:xfrm>
                    <a:off x="3654425" y="628650"/>
                    <a:ext cx="2827338" cy="25749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34937" y="0"/>
                    <a:ext cx="9009063" cy="6669360"/>
                    <a:chOff x="1389" y="2317"/>
                    <a:chExt cx="10511" cy="8111"/>
                  </a:xfrm>
                </p:grpSpPr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9" y="2317"/>
                      <a:ext cx="10511" cy="8111"/>
                      <a:chOff x="1389" y="2317"/>
                      <a:chExt cx="10511" cy="8111"/>
                    </a:xfrm>
                  </p:grpSpPr>
                  <p:grpSp>
                    <p:nvGrpSpPr>
                      <p:cNvPr id="4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1" y="2317"/>
                        <a:ext cx="10499" cy="8111"/>
                        <a:chOff x="1401" y="2317"/>
                        <a:chExt cx="10499" cy="8111"/>
                      </a:xfrm>
                    </p:grpSpPr>
                    <p:pic>
                      <p:nvPicPr>
                        <p:cNvPr id="2063" name="Picture 15" descr="MC900436972[1]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" y="2317"/>
                          <a:ext cx="8651" cy="81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2062" name="Picture 14" descr="MC900436952[1]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8382" r="20238" b="78419"/>
                        <a:stretch>
                          <a:fillRect/>
                        </a:stretch>
                      </p:blipFill>
                      <p:spPr bwMode="auto">
                        <a:xfrm>
                          <a:off x="4473" y="2317"/>
                          <a:ext cx="4368" cy="37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2061" name="Picture 13" descr="MC900436952[1]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0918" r="20238" b="63785"/>
                        <a:stretch>
                          <a:fillRect/>
                        </a:stretch>
                      </p:blipFill>
                      <p:spPr bwMode="auto">
                        <a:xfrm flipH="1">
                          <a:off x="1401" y="2317"/>
                          <a:ext cx="3492" cy="6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2059" name="Picture 11" descr="MC900436956[1]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417" t="75253" r="2240"/>
                      <a:stretch>
                        <a:fillRect/>
                      </a:stretch>
                    </p:blipFill>
                    <p:spPr bwMode="auto">
                      <a:xfrm>
                        <a:off x="1389" y="8604"/>
                        <a:ext cx="2496" cy="1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2057" name="Picture 9" descr="MC90043697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712" t="44728" r="15298" b="40559"/>
                    <a:stretch>
                      <a:fillRect/>
                    </a:stretch>
                  </p:blipFill>
                  <p:spPr bwMode="auto">
                    <a:xfrm>
                      <a:off x="5756" y="4176"/>
                      <a:ext cx="2443" cy="20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2055" name="Picture 7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0684" t="44728" r="3134" b="15656"/>
                  <a:stretch>
                    <a:fillRect/>
                  </a:stretch>
                </p:blipFill>
                <p:spPr bwMode="auto">
                  <a:xfrm>
                    <a:off x="5652120" y="152400"/>
                    <a:ext cx="2049463" cy="20034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4" name="Picture 6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339" t="44728" r="12643" b="40559"/>
                  <a:stretch>
                    <a:fillRect/>
                  </a:stretch>
                </p:blipFill>
                <p:spPr bwMode="auto">
                  <a:xfrm>
                    <a:off x="4788024" y="1259131"/>
                    <a:ext cx="873001" cy="5492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0" name="Picture 2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339" t="44728" r="12643" b="40559"/>
                  <a:stretch>
                    <a:fillRect/>
                  </a:stretch>
                </p:blipFill>
                <p:spPr bwMode="auto">
                  <a:xfrm>
                    <a:off x="3135001" y="3107325"/>
                    <a:ext cx="2424392" cy="17618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2" name="Picture 4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339" t="44728" r="12643" b="40559"/>
                  <a:stretch>
                    <a:fillRect/>
                  </a:stretch>
                </p:blipFill>
                <p:spPr bwMode="auto">
                  <a:xfrm>
                    <a:off x="5331072" y="760413"/>
                    <a:ext cx="479425" cy="5492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49" name="Picture 1" descr="MC900436984[1]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705" t="74548" r="8162"/>
                  <a:stretch>
                    <a:fillRect/>
                  </a:stretch>
                </p:blipFill>
                <p:spPr bwMode="auto">
                  <a:xfrm>
                    <a:off x="5457955" y="3247109"/>
                    <a:ext cx="3674321" cy="34222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2400" y="152400"/>
                    <a:ext cx="91440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609600"/>
                    <a:ext cx="9144000" cy="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</a:b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609600"/>
                    <a:ext cx="9144000" cy="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609600"/>
                    <a:ext cx="9144000" cy="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609600"/>
                    <a:ext cx="9144000" cy="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</a:b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609600"/>
                    <a:ext cx="9144000" cy="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2070" name="Picture 22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339" t="44728" r="12643" b="40559"/>
                  <a:stretch>
                    <a:fillRect/>
                  </a:stretch>
                </p:blipFill>
                <p:spPr bwMode="auto">
                  <a:xfrm>
                    <a:off x="5810497" y="2155825"/>
                    <a:ext cx="3246428" cy="1363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1" name="Picture 23" descr="MC900436970[1]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857" t="44916" r="22211" b="40371"/>
                  <a:stretch/>
                </p:blipFill>
                <p:spPr bwMode="auto">
                  <a:xfrm>
                    <a:off x="7701582" y="152399"/>
                    <a:ext cx="1355343" cy="2003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3" name="Picture 25" descr="MC900436984[2]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61" t="3751" r="84706" b="59584"/>
                  <a:stretch>
                    <a:fillRect/>
                  </a:stretch>
                </p:blipFill>
                <p:spPr bwMode="auto">
                  <a:xfrm>
                    <a:off x="152400" y="1300199"/>
                    <a:ext cx="1971328" cy="29208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2" name="Picture 24" descr="MC900424760[1]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393" y="1412777"/>
                    <a:ext cx="1848441" cy="2022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4" name="Picture 26" descr="MC900215099[1]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3892" y="3334680"/>
                    <a:ext cx="834416" cy="11748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5" name="Picture 27" descr="MC900057228[1]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97576" y="1259073"/>
                    <a:ext cx="1890620" cy="15015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6" name="Picture 28" descr="MC900332418[1]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78789" y="2155825"/>
                    <a:ext cx="1828800" cy="1104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77" name="Picture 29" descr="MC900436970[1]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339" t="44728" r="24463" b="40559"/>
                  <a:stretch>
                    <a:fillRect/>
                  </a:stretch>
                </p:blipFill>
                <p:spPr bwMode="auto">
                  <a:xfrm>
                    <a:off x="4064460" y="3334680"/>
                    <a:ext cx="1266612" cy="1363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1" descr="MC900436984[1]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704" t="90069" r="9445"/>
                  <a:stretch/>
                </p:blipFill>
                <p:spPr bwMode="auto">
                  <a:xfrm>
                    <a:off x="152400" y="5334000"/>
                    <a:ext cx="5305555" cy="13353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5" name="Szabadkézi sokszög 14"/>
                <p:cNvSpPr/>
                <p:nvPr/>
              </p:nvSpPr>
              <p:spPr>
                <a:xfrm>
                  <a:off x="3727938" y="679938"/>
                  <a:ext cx="4712677" cy="2857361"/>
                </a:xfrm>
                <a:custGeom>
                  <a:avLst/>
                  <a:gdLst>
                    <a:gd name="connsiteX0" fmla="*/ 2790093 w 4712677"/>
                    <a:gd name="connsiteY0" fmla="*/ 82062 h 2857361"/>
                    <a:gd name="connsiteX1" fmla="*/ 2790093 w 4712677"/>
                    <a:gd name="connsiteY1" fmla="*/ 82062 h 2857361"/>
                    <a:gd name="connsiteX2" fmla="*/ 2672862 w 4712677"/>
                    <a:gd name="connsiteY2" fmla="*/ 105508 h 2857361"/>
                    <a:gd name="connsiteX3" fmla="*/ 2637693 w 4712677"/>
                    <a:gd name="connsiteY3" fmla="*/ 128954 h 2857361"/>
                    <a:gd name="connsiteX4" fmla="*/ 1488831 w 4712677"/>
                    <a:gd name="connsiteY4" fmla="*/ 152400 h 2857361"/>
                    <a:gd name="connsiteX5" fmla="*/ 1418493 w 4712677"/>
                    <a:gd name="connsiteY5" fmla="*/ 187570 h 2857361"/>
                    <a:gd name="connsiteX6" fmla="*/ 1383324 w 4712677"/>
                    <a:gd name="connsiteY6" fmla="*/ 199293 h 2857361"/>
                    <a:gd name="connsiteX7" fmla="*/ 1289539 w 4712677"/>
                    <a:gd name="connsiteY7" fmla="*/ 246185 h 2857361"/>
                    <a:gd name="connsiteX8" fmla="*/ 1242647 w 4712677"/>
                    <a:gd name="connsiteY8" fmla="*/ 269631 h 2857361"/>
                    <a:gd name="connsiteX9" fmla="*/ 1184031 w 4712677"/>
                    <a:gd name="connsiteY9" fmla="*/ 304800 h 2857361"/>
                    <a:gd name="connsiteX10" fmla="*/ 1148862 w 4712677"/>
                    <a:gd name="connsiteY10" fmla="*/ 328247 h 2857361"/>
                    <a:gd name="connsiteX11" fmla="*/ 1113693 w 4712677"/>
                    <a:gd name="connsiteY11" fmla="*/ 339970 h 2857361"/>
                    <a:gd name="connsiteX12" fmla="*/ 1078524 w 4712677"/>
                    <a:gd name="connsiteY12" fmla="*/ 375139 h 2857361"/>
                    <a:gd name="connsiteX13" fmla="*/ 1008185 w 4712677"/>
                    <a:gd name="connsiteY13" fmla="*/ 398585 h 2857361"/>
                    <a:gd name="connsiteX14" fmla="*/ 914400 w 4712677"/>
                    <a:gd name="connsiteY14" fmla="*/ 457200 h 2857361"/>
                    <a:gd name="connsiteX15" fmla="*/ 879231 w 4712677"/>
                    <a:gd name="connsiteY15" fmla="*/ 468924 h 2857361"/>
                    <a:gd name="connsiteX16" fmla="*/ 808893 w 4712677"/>
                    <a:gd name="connsiteY16" fmla="*/ 515816 h 2857361"/>
                    <a:gd name="connsiteX17" fmla="*/ 762000 w 4712677"/>
                    <a:gd name="connsiteY17" fmla="*/ 527539 h 2857361"/>
                    <a:gd name="connsiteX18" fmla="*/ 656493 w 4712677"/>
                    <a:gd name="connsiteY18" fmla="*/ 550985 h 2857361"/>
                    <a:gd name="connsiteX19" fmla="*/ 586154 w 4712677"/>
                    <a:gd name="connsiteY19" fmla="*/ 574431 h 2857361"/>
                    <a:gd name="connsiteX20" fmla="*/ 492370 w 4712677"/>
                    <a:gd name="connsiteY20" fmla="*/ 597877 h 2857361"/>
                    <a:gd name="connsiteX21" fmla="*/ 457200 w 4712677"/>
                    <a:gd name="connsiteY21" fmla="*/ 621324 h 2857361"/>
                    <a:gd name="connsiteX22" fmla="*/ 422031 w 4712677"/>
                    <a:gd name="connsiteY22" fmla="*/ 633047 h 2857361"/>
                    <a:gd name="connsiteX23" fmla="*/ 375139 w 4712677"/>
                    <a:gd name="connsiteY23" fmla="*/ 668216 h 2857361"/>
                    <a:gd name="connsiteX24" fmla="*/ 269631 w 4712677"/>
                    <a:gd name="connsiteY24" fmla="*/ 785447 h 2857361"/>
                    <a:gd name="connsiteX25" fmla="*/ 222739 w 4712677"/>
                    <a:gd name="connsiteY25" fmla="*/ 902677 h 2857361"/>
                    <a:gd name="connsiteX26" fmla="*/ 199293 w 4712677"/>
                    <a:gd name="connsiteY26" fmla="*/ 926124 h 2857361"/>
                    <a:gd name="connsiteX27" fmla="*/ 164124 w 4712677"/>
                    <a:gd name="connsiteY27" fmla="*/ 1008185 h 2857361"/>
                    <a:gd name="connsiteX28" fmla="*/ 140677 w 4712677"/>
                    <a:gd name="connsiteY28" fmla="*/ 1078524 h 2857361"/>
                    <a:gd name="connsiteX29" fmla="*/ 117231 w 4712677"/>
                    <a:gd name="connsiteY29" fmla="*/ 1113693 h 2857361"/>
                    <a:gd name="connsiteX30" fmla="*/ 93785 w 4712677"/>
                    <a:gd name="connsiteY30" fmla="*/ 1195754 h 2857361"/>
                    <a:gd name="connsiteX31" fmla="*/ 70339 w 4712677"/>
                    <a:gd name="connsiteY31" fmla="*/ 1230924 h 2857361"/>
                    <a:gd name="connsiteX32" fmla="*/ 46893 w 4712677"/>
                    <a:gd name="connsiteY32" fmla="*/ 1301262 h 2857361"/>
                    <a:gd name="connsiteX33" fmla="*/ 23447 w 4712677"/>
                    <a:gd name="connsiteY33" fmla="*/ 1371600 h 2857361"/>
                    <a:gd name="connsiteX34" fmla="*/ 0 w 4712677"/>
                    <a:gd name="connsiteY34" fmla="*/ 1418493 h 2857361"/>
                    <a:gd name="connsiteX35" fmla="*/ 11724 w 4712677"/>
                    <a:gd name="connsiteY35" fmla="*/ 1805354 h 2857361"/>
                    <a:gd name="connsiteX36" fmla="*/ 46893 w 4712677"/>
                    <a:gd name="connsiteY36" fmla="*/ 1969477 h 2857361"/>
                    <a:gd name="connsiteX37" fmla="*/ 70339 w 4712677"/>
                    <a:gd name="connsiteY37" fmla="*/ 2063262 h 2857361"/>
                    <a:gd name="connsiteX38" fmla="*/ 105508 w 4712677"/>
                    <a:gd name="connsiteY38" fmla="*/ 2168770 h 2857361"/>
                    <a:gd name="connsiteX39" fmla="*/ 128954 w 4712677"/>
                    <a:gd name="connsiteY39" fmla="*/ 2203939 h 2857361"/>
                    <a:gd name="connsiteX40" fmla="*/ 175847 w 4712677"/>
                    <a:gd name="connsiteY40" fmla="*/ 2297724 h 2857361"/>
                    <a:gd name="connsiteX41" fmla="*/ 187570 w 4712677"/>
                    <a:gd name="connsiteY41" fmla="*/ 2344616 h 2857361"/>
                    <a:gd name="connsiteX42" fmla="*/ 293077 w 4712677"/>
                    <a:gd name="connsiteY42" fmla="*/ 2414954 h 2857361"/>
                    <a:gd name="connsiteX43" fmla="*/ 316524 w 4712677"/>
                    <a:gd name="connsiteY43" fmla="*/ 2450124 h 2857361"/>
                    <a:gd name="connsiteX44" fmla="*/ 386862 w 4712677"/>
                    <a:gd name="connsiteY44" fmla="*/ 2508739 h 2857361"/>
                    <a:gd name="connsiteX45" fmla="*/ 433754 w 4712677"/>
                    <a:gd name="connsiteY45" fmla="*/ 2532185 h 2857361"/>
                    <a:gd name="connsiteX46" fmla="*/ 480647 w 4712677"/>
                    <a:gd name="connsiteY46" fmla="*/ 2543908 h 2857361"/>
                    <a:gd name="connsiteX47" fmla="*/ 504093 w 4712677"/>
                    <a:gd name="connsiteY47" fmla="*/ 2579077 h 2857361"/>
                    <a:gd name="connsiteX48" fmla="*/ 644770 w 4712677"/>
                    <a:gd name="connsiteY48" fmla="*/ 2614247 h 2857361"/>
                    <a:gd name="connsiteX49" fmla="*/ 750277 w 4712677"/>
                    <a:gd name="connsiteY49" fmla="*/ 2649416 h 2857361"/>
                    <a:gd name="connsiteX50" fmla="*/ 785447 w 4712677"/>
                    <a:gd name="connsiteY50" fmla="*/ 2661139 h 2857361"/>
                    <a:gd name="connsiteX51" fmla="*/ 879231 w 4712677"/>
                    <a:gd name="connsiteY51" fmla="*/ 2672862 h 2857361"/>
                    <a:gd name="connsiteX52" fmla="*/ 984739 w 4712677"/>
                    <a:gd name="connsiteY52" fmla="*/ 2684585 h 2857361"/>
                    <a:gd name="connsiteX53" fmla="*/ 1242647 w 4712677"/>
                    <a:gd name="connsiteY53" fmla="*/ 2719754 h 2857361"/>
                    <a:gd name="connsiteX54" fmla="*/ 1547447 w 4712677"/>
                    <a:gd name="connsiteY54" fmla="*/ 2766647 h 2857361"/>
                    <a:gd name="connsiteX55" fmla="*/ 1688124 w 4712677"/>
                    <a:gd name="connsiteY55" fmla="*/ 2778370 h 2857361"/>
                    <a:gd name="connsiteX56" fmla="*/ 1817077 w 4712677"/>
                    <a:gd name="connsiteY56" fmla="*/ 2801816 h 2857361"/>
                    <a:gd name="connsiteX57" fmla="*/ 1852247 w 4712677"/>
                    <a:gd name="connsiteY57" fmla="*/ 2813539 h 2857361"/>
                    <a:gd name="connsiteX58" fmla="*/ 1981200 w 4712677"/>
                    <a:gd name="connsiteY58" fmla="*/ 2825262 h 2857361"/>
                    <a:gd name="connsiteX59" fmla="*/ 2801816 w 4712677"/>
                    <a:gd name="connsiteY59" fmla="*/ 2825262 h 2857361"/>
                    <a:gd name="connsiteX60" fmla="*/ 3001108 w 4712677"/>
                    <a:gd name="connsiteY60" fmla="*/ 2801816 h 2857361"/>
                    <a:gd name="connsiteX61" fmla="*/ 3153508 w 4712677"/>
                    <a:gd name="connsiteY61" fmla="*/ 2790093 h 2857361"/>
                    <a:gd name="connsiteX62" fmla="*/ 3247293 w 4712677"/>
                    <a:gd name="connsiteY62" fmla="*/ 2766647 h 2857361"/>
                    <a:gd name="connsiteX63" fmla="*/ 3352800 w 4712677"/>
                    <a:gd name="connsiteY63" fmla="*/ 2743200 h 2857361"/>
                    <a:gd name="connsiteX64" fmla="*/ 3387970 w 4712677"/>
                    <a:gd name="connsiteY64" fmla="*/ 2731477 h 2857361"/>
                    <a:gd name="connsiteX65" fmla="*/ 3481754 w 4712677"/>
                    <a:gd name="connsiteY65" fmla="*/ 2719754 h 2857361"/>
                    <a:gd name="connsiteX66" fmla="*/ 3587262 w 4712677"/>
                    <a:gd name="connsiteY66" fmla="*/ 2684585 h 2857361"/>
                    <a:gd name="connsiteX67" fmla="*/ 3634154 w 4712677"/>
                    <a:gd name="connsiteY67" fmla="*/ 2672862 h 2857361"/>
                    <a:gd name="connsiteX68" fmla="*/ 3692770 w 4712677"/>
                    <a:gd name="connsiteY68" fmla="*/ 2649416 h 2857361"/>
                    <a:gd name="connsiteX69" fmla="*/ 3786554 w 4712677"/>
                    <a:gd name="connsiteY69" fmla="*/ 2637693 h 2857361"/>
                    <a:gd name="connsiteX70" fmla="*/ 3833447 w 4712677"/>
                    <a:gd name="connsiteY70" fmla="*/ 2625970 h 2857361"/>
                    <a:gd name="connsiteX71" fmla="*/ 3845170 w 4712677"/>
                    <a:gd name="connsiteY71" fmla="*/ 2590800 h 2857361"/>
                    <a:gd name="connsiteX72" fmla="*/ 4091354 w 4712677"/>
                    <a:gd name="connsiteY72" fmla="*/ 2543908 h 2857361"/>
                    <a:gd name="connsiteX73" fmla="*/ 4161693 w 4712677"/>
                    <a:gd name="connsiteY73" fmla="*/ 2497016 h 2857361"/>
                    <a:gd name="connsiteX74" fmla="*/ 4196862 w 4712677"/>
                    <a:gd name="connsiteY74" fmla="*/ 2461847 h 2857361"/>
                    <a:gd name="connsiteX75" fmla="*/ 4290647 w 4712677"/>
                    <a:gd name="connsiteY75" fmla="*/ 2414954 h 2857361"/>
                    <a:gd name="connsiteX76" fmla="*/ 4337539 w 4712677"/>
                    <a:gd name="connsiteY76" fmla="*/ 2368062 h 2857361"/>
                    <a:gd name="connsiteX77" fmla="*/ 4384431 w 4712677"/>
                    <a:gd name="connsiteY77" fmla="*/ 2332893 h 2857361"/>
                    <a:gd name="connsiteX78" fmla="*/ 4443047 w 4712677"/>
                    <a:gd name="connsiteY78" fmla="*/ 2274277 h 2857361"/>
                    <a:gd name="connsiteX79" fmla="*/ 4501662 w 4712677"/>
                    <a:gd name="connsiteY79" fmla="*/ 2192216 h 2857361"/>
                    <a:gd name="connsiteX80" fmla="*/ 4536831 w 4712677"/>
                    <a:gd name="connsiteY80" fmla="*/ 2133600 h 2857361"/>
                    <a:gd name="connsiteX81" fmla="*/ 4560277 w 4712677"/>
                    <a:gd name="connsiteY81" fmla="*/ 2098431 h 2857361"/>
                    <a:gd name="connsiteX82" fmla="*/ 4583724 w 4712677"/>
                    <a:gd name="connsiteY82" fmla="*/ 2016370 h 2857361"/>
                    <a:gd name="connsiteX83" fmla="*/ 4607170 w 4712677"/>
                    <a:gd name="connsiteY83" fmla="*/ 1969477 h 2857361"/>
                    <a:gd name="connsiteX84" fmla="*/ 4630616 w 4712677"/>
                    <a:gd name="connsiteY84" fmla="*/ 1887416 h 2857361"/>
                    <a:gd name="connsiteX85" fmla="*/ 4642339 w 4712677"/>
                    <a:gd name="connsiteY85" fmla="*/ 1793631 h 2857361"/>
                    <a:gd name="connsiteX86" fmla="*/ 4665785 w 4712677"/>
                    <a:gd name="connsiteY86" fmla="*/ 1758462 h 2857361"/>
                    <a:gd name="connsiteX87" fmla="*/ 4677508 w 4712677"/>
                    <a:gd name="connsiteY87" fmla="*/ 1723293 h 2857361"/>
                    <a:gd name="connsiteX88" fmla="*/ 4689231 w 4712677"/>
                    <a:gd name="connsiteY88" fmla="*/ 1582616 h 2857361"/>
                    <a:gd name="connsiteX89" fmla="*/ 4700954 w 4712677"/>
                    <a:gd name="connsiteY89" fmla="*/ 1488831 h 2857361"/>
                    <a:gd name="connsiteX90" fmla="*/ 4712677 w 4712677"/>
                    <a:gd name="connsiteY90" fmla="*/ 1383324 h 2857361"/>
                    <a:gd name="connsiteX91" fmla="*/ 4700954 w 4712677"/>
                    <a:gd name="connsiteY91" fmla="*/ 1078524 h 2857361"/>
                    <a:gd name="connsiteX92" fmla="*/ 4689231 w 4712677"/>
                    <a:gd name="connsiteY92" fmla="*/ 1031631 h 2857361"/>
                    <a:gd name="connsiteX93" fmla="*/ 4665785 w 4712677"/>
                    <a:gd name="connsiteY93" fmla="*/ 926124 h 2857361"/>
                    <a:gd name="connsiteX94" fmla="*/ 4642339 w 4712677"/>
                    <a:gd name="connsiteY94" fmla="*/ 902677 h 2857361"/>
                    <a:gd name="connsiteX95" fmla="*/ 4607170 w 4712677"/>
                    <a:gd name="connsiteY95" fmla="*/ 773724 h 2857361"/>
                    <a:gd name="connsiteX96" fmla="*/ 4595447 w 4712677"/>
                    <a:gd name="connsiteY96" fmla="*/ 726831 h 2857361"/>
                    <a:gd name="connsiteX97" fmla="*/ 4525108 w 4712677"/>
                    <a:gd name="connsiteY97" fmla="*/ 597877 h 2857361"/>
                    <a:gd name="connsiteX98" fmla="*/ 4501662 w 4712677"/>
                    <a:gd name="connsiteY98" fmla="*/ 550985 h 2857361"/>
                    <a:gd name="connsiteX99" fmla="*/ 4466493 w 4712677"/>
                    <a:gd name="connsiteY99" fmla="*/ 515816 h 2857361"/>
                    <a:gd name="connsiteX100" fmla="*/ 4443047 w 4712677"/>
                    <a:gd name="connsiteY100" fmla="*/ 468924 h 2857361"/>
                    <a:gd name="connsiteX101" fmla="*/ 4419600 w 4712677"/>
                    <a:gd name="connsiteY101" fmla="*/ 433754 h 2857361"/>
                    <a:gd name="connsiteX102" fmla="*/ 4372708 w 4712677"/>
                    <a:gd name="connsiteY102" fmla="*/ 386862 h 2857361"/>
                    <a:gd name="connsiteX103" fmla="*/ 4337539 w 4712677"/>
                    <a:gd name="connsiteY103" fmla="*/ 351693 h 2857361"/>
                    <a:gd name="connsiteX104" fmla="*/ 4290647 w 4712677"/>
                    <a:gd name="connsiteY104" fmla="*/ 293077 h 2857361"/>
                    <a:gd name="connsiteX105" fmla="*/ 4255477 w 4712677"/>
                    <a:gd name="connsiteY105" fmla="*/ 281354 h 2857361"/>
                    <a:gd name="connsiteX106" fmla="*/ 4220308 w 4712677"/>
                    <a:gd name="connsiteY106" fmla="*/ 246185 h 2857361"/>
                    <a:gd name="connsiteX107" fmla="*/ 4126524 w 4712677"/>
                    <a:gd name="connsiteY107" fmla="*/ 199293 h 2857361"/>
                    <a:gd name="connsiteX108" fmla="*/ 4079631 w 4712677"/>
                    <a:gd name="connsiteY108" fmla="*/ 152400 h 2857361"/>
                    <a:gd name="connsiteX109" fmla="*/ 4032739 w 4712677"/>
                    <a:gd name="connsiteY109" fmla="*/ 140677 h 2857361"/>
                    <a:gd name="connsiteX110" fmla="*/ 3962400 w 4712677"/>
                    <a:gd name="connsiteY110" fmla="*/ 117231 h 2857361"/>
                    <a:gd name="connsiteX111" fmla="*/ 3868616 w 4712677"/>
                    <a:gd name="connsiteY111" fmla="*/ 82062 h 2857361"/>
                    <a:gd name="connsiteX112" fmla="*/ 3833447 w 4712677"/>
                    <a:gd name="connsiteY112" fmla="*/ 70339 h 2857361"/>
                    <a:gd name="connsiteX113" fmla="*/ 3751385 w 4712677"/>
                    <a:gd name="connsiteY113" fmla="*/ 58616 h 2857361"/>
                    <a:gd name="connsiteX114" fmla="*/ 3692770 w 4712677"/>
                    <a:gd name="connsiteY114" fmla="*/ 46893 h 2857361"/>
                    <a:gd name="connsiteX115" fmla="*/ 3657600 w 4712677"/>
                    <a:gd name="connsiteY115" fmla="*/ 23447 h 2857361"/>
                    <a:gd name="connsiteX116" fmla="*/ 3552093 w 4712677"/>
                    <a:gd name="connsiteY116" fmla="*/ 11724 h 2857361"/>
                    <a:gd name="connsiteX117" fmla="*/ 3458308 w 4712677"/>
                    <a:gd name="connsiteY117" fmla="*/ 0 h 2857361"/>
                    <a:gd name="connsiteX118" fmla="*/ 2801816 w 4712677"/>
                    <a:gd name="connsiteY118" fmla="*/ 11724 h 2857361"/>
                    <a:gd name="connsiteX119" fmla="*/ 2766647 w 4712677"/>
                    <a:gd name="connsiteY119" fmla="*/ 46893 h 2857361"/>
                    <a:gd name="connsiteX120" fmla="*/ 2790093 w 4712677"/>
                    <a:gd name="connsiteY120" fmla="*/ 82062 h 285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4712677" h="2857361">
                      <a:moveTo>
                        <a:pt x="2790093" y="82062"/>
                      </a:moveTo>
                      <a:lnTo>
                        <a:pt x="2790093" y="82062"/>
                      </a:lnTo>
                      <a:cubicBezTo>
                        <a:pt x="2751016" y="89877"/>
                        <a:pt x="2710951" y="93788"/>
                        <a:pt x="2672862" y="105508"/>
                      </a:cubicBezTo>
                      <a:cubicBezTo>
                        <a:pt x="2659396" y="109651"/>
                        <a:pt x="2651771" y="128396"/>
                        <a:pt x="2637693" y="128954"/>
                      </a:cubicBezTo>
                      <a:cubicBezTo>
                        <a:pt x="2254959" y="144112"/>
                        <a:pt x="1871785" y="144585"/>
                        <a:pt x="1488831" y="152400"/>
                      </a:cubicBezTo>
                      <a:cubicBezTo>
                        <a:pt x="1400426" y="181871"/>
                        <a:pt x="1509402" y="142115"/>
                        <a:pt x="1418493" y="187570"/>
                      </a:cubicBezTo>
                      <a:cubicBezTo>
                        <a:pt x="1407440" y="193096"/>
                        <a:pt x="1395047" y="195385"/>
                        <a:pt x="1383324" y="199293"/>
                      </a:cubicBezTo>
                      <a:cubicBezTo>
                        <a:pt x="1330351" y="252263"/>
                        <a:pt x="1397306" y="192301"/>
                        <a:pt x="1289539" y="246185"/>
                      </a:cubicBezTo>
                      <a:cubicBezTo>
                        <a:pt x="1273908" y="254000"/>
                        <a:pt x="1257188" y="259937"/>
                        <a:pt x="1242647" y="269631"/>
                      </a:cubicBezTo>
                      <a:cubicBezTo>
                        <a:pt x="1178279" y="312542"/>
                        <a:pt x="1265666" y="277588"/>
                        <a:pt x="1184031" y="304800"/>
                      </a:cubicBezTo>
                      <a:cubicBezTo>
                        <a:pt x="1172308" y="312616"/>
                        <a:pt x="1161464" y="321946"/>
                        <a:pt x="1148862" y="328247"/>
                      </a:cubicBezTo>
                      <a:cubicBezTo>
                        <a:pt x="1137810" y="333773"/>
                        <a:pt x="1123975" y="333115"/>
                        <a:pt x="1113693" y="339970"/>
                      </a:cubicBezTo>
                      <a:cubicBezTo>
                        <a:pt x="1099899" y="349166"/>
                        <a:pt x="1093017" y="367088"/>
                        <a:pt x="1078524" y="375139"/>
                      </a:cubicBezTo>
                      <a:cubicBezTo>
                        <a:pt x="1056920" y="387141"/>
                        <a:pt x="1008185" y="398585"/>
                        <a:pt x="1008185" y="398585"/>
                      </a:cubicBezTo>
                      <a:cubicBezTo>
                        <a:pt x="963301" y="432248"/>
                        <a:pt x="964468" y="435742"/>
                        <a:pt x="914400" y="457200"/>
                      </a:cubicBezTo>
                      <a:cubicBezTo>
                        <a:pt x="903042" y="462068"/>
                        <a:pt x="890033" y="462923"/>
                        <a:pt x="879231" y="468924"/>
                      </a:cubicBezTo>
                      <a:cubicBezTo>
                        <a:pt x="854599" y="482609"/>
                        <a:pt x="832339" y="500185"/>
                        <a:pt x="808893" y="515816"/>
                      </a:cubicBezTo>
                      <a:cubicBezTo>
                        <a:pt x="795487" y="524753"/>
                        <a:pt x="777492" y="523113"/>
                        <a:pt x="762000" y="527539"/>
                      </a:cubicBezTo>
                      <a:cubicBezTo>
                        <a:pt x="681192" y="550627"/>
                        <a:pt x="783434" y="529828"/>
                        <a:pt x="656493" y="550985"/>
                      </a:cubicBezTo>
                      <a:cubicBezTo>
                        <a:pt x="633047" y="558800"/>
                        <a:pt x="610131" y="568437"/>
                        <a:pt x="586154" y="574431"/>
                      </a:cubicBezTo>
                      <a:lnTo>
                        <a:pt x="492370" y="597877"/>
                      </a:lnTo>
                      <a:cubicBezTo>
                        <a:pt x="480647" y="605693"/>
                        <a:pt x="469802" y="615023"/>
                        <a:pt x="457200" y="621324"/>
                      </a:cubicBezTo>
                      <a:cubicBezTo>
                        <a:pt x="446147" y="626850"/>
                        <a:pt x="432760" y="626916"/>
                        <a:pt x="422031" y="633047"/>
                      </a:cubicBezTo>
                      <a:cubicBezTo>
                        <a:pt x="405067" y="642741"/>
                        <a:pt x="389662" y="655146"/>
                        <a:pt x="375139" y="668216"/>
                      </a:cubicBezTo>
                      <a:cubicBezTo>
                        <a:pt x="310402" y="726479"/>
                        <a:pt x="313253" y="727284"/>
                        <a:pt x="269631" y="785447"/>
                      </a:cubicBezTo>
                      <a:cubicBezTo>
                        <a:pt x="256921" y="823577"/>
                        <a:pt x="245738" y="868177"/>
                        <a:pt x="222739" y="902677"/>
                      </a:cubicBezTo>
                      <a:cubicBezTo>
                        <a:pt x="216608" y="911874"/>
                        <a:pt x="207108" y="918308"/>
                        <a:pt x="199293" y="926124"/>
                      </a:cubicBezTo>
                      <a:cubicBezTo>
                        <a:pt x="168283" y="1050164"/>
                        <a:pt x="210385" y="904099"/>
                        <a:pt x="164124" y="1008185"/>
                      </a:cubicBezTo>
                      <a:cubicBezTo>
                        <a:pt x="154086" y="1030770"/>
                        <a:pt x="154386" y="1057960"/>
                        <a:pt x="140677" y="1078524"/>
                      </a:cubicBezTo>
                      <a:cubicBezTo>
                        <a:pt x="132862" y="1090247"/>
                        <a:pt x="123532" y="1101091"/>
                        <a:pt x="117231" y="1113693"/>
                      </a:cubicBezTo>
                      <a:cubicBezTo>
                        <a:pt x="94420" y="1159316"/>
                        <a:pt x="116319" y="1143173"/>
                        <a:pt x="93785" y="1195754"/>
                      </a:cubicBezTo>
                      <a:cubicBezTo>
                        <a:pt x="88235" y="1208704"/>
                        <a:pt x="76061" y="1218049"/>
                        <a:pt x="70339" y="1230924"/>
                      </a:cubicBezTo>
                      <a:cubicBezTo>
                        <a:pt x="60302" y="1253508"/>
                        <a:pt x="54708" y="1277816"/>
                        <a:pt x="46893" y="1301262"/>
                      </a:cubicBezTo>
                      <a:lnTo>
                        <a:pt x="23447" y="1371600"/>
                      </a:lnTo>
                      <a:cubicBezTo>
                        <a:pt x="17921" y="1388179"/>
                        <a:pt x="7816" y="1402862"/>
                        <a:pt x="0" y="1418493"/>
                      </a:cubicBezTo>
                      <a:cubicBezTo>
                        <a:pt x="3908" y="1547447"/>
                        <a:pt x="5281" y="1676502"/>
                        <a:pt x="11724" y="1805354"/>
                      </a:cubicBezTo>
                      <a:cubicBezTo>
                        <a:pt x="15337" y="1877617"/>
                        <a:pt x="28347" y="1899931"/>
                        <a:pt x="46893" y="1969477"/>
                      </a:cubicBezTo>
                      <a:cubicBezTo>
                        <a:pt x="55196" y="2000613"/>
                        <a:pt x="62524" y="2032000"/>
                        <a:pt x="70339" y="2063262"/>
                      </a:cubicBezTo>
                      <a:cubicBezTo>
                        <a:pt x="79330" y="2099227"/>
                        <a:pt x="84944" y="2137924"/>
                        <a:pt x="105508" y="2168770"/>
                      </a:cubicBezTo>
                      <a:cubicBezTo>
                        <a:pt x="113323" y="2180493"/>
                        <a:pt x="123232" y="2191064"/>
                        <a:pt x="128954" y="2203939"/>
                      </a:cubicBezTo>
                      <a:cubicBezTo>
                        <a:pt x="172060" y="2300928"/>
                        <a:pt x="127695" y="2249572"/>
                        <a:pt x="175847" y="2297724"/>
                      </a:cubicBezTo>
                      <a:cubicBezTo>
                        <a:pt x="179755" y="2313355"/>
                        <a:pt x="179031" y="2330953"/>
                        <a:pt x="187570" y="2344616"/>
                      </a:cubicBezTo>
                      <a:cubicBezTo>
                        <a:pt x="218456" y="2394034"/>
                        <a:pt x="243341" y="2395059"/>
                        <a:pt x="293077" y="2414954"/>
                      </a:cubicBezTo>
                      <a:cubicBezTo>
                        <a:pt x="300893" y="2426677"/>
                        <a:pt x="307504" y="2439300"/>
                        <a:pt x="316524" y="2450124"/>
                      </a:cubicBezTo>
                      <a:cubicBezTo>
                        <a:pt x="338566" y="2476574"/>
                        <a:pt x="357521" y="2491973"/>
                        <a:pt x="386862" y="2508739"/>
                      </a:cubicBezTo>
                      <a:cubicBezTo>
                        <a:pt x="402035" y="2517409"/>
                        <a:pt x="417391" y="2526049"/>
                        <a:pt x="433754" y="2532185"/>
                      </a:cubicBezTo>
                      <a:cubicBezTo>
                        <a:pt x="448840" y="2537842"/>
                        <a:pt x="465016" y="2540000"/>
                        <a:pt x="480647" y="2543908"/>
                      </a:cubicBezTo>
                      <a:cubicBezTo>
                        <a:pt x="488462" y="2555631"/>
                        <a:pt x="491491" y="2572776"/>
                        <a:pt x="504093" y="2579077"/>
                      </a:cubicBezTo>
                      <a:cubicBezTo>
                        <a:pt x="527549" y="2590805"/>
                        <a:pt x="609596" y="2602522"/>
                        <a:pt x="644770" y="2614247"/>
                      </a:cubicBezTo>
                      <a:lnTo>
                        <a:pt x="750277" y="2649416"/>
                      </a:lnTo>
                      <a:cubicBezTo>
                        <a:pt x="762000" y="2653324"/>
                        <a:pt x="773185" y="2659606"/>
                        <a:pt x="785447" y="2661139"/>
                      </a:cubicBezTo>
                      <a:lnTo>
                        <a:pt x="879231" y="2672862"/>
                      </a:lnTo>
                      <a:cubicBezTo>
                        <a:pt x="914374" y="2676996"/>
                        <a:pt x="949745" y="2679336"/>
                        <a:pt x="984739" y="2684585"/>
                      </a:cubicBezTo>
                      <a:cubicBezTo>
                        <a:pt x="1248462" y="2724143"/>
                        <a:pt x="978994" y="2695786"/>
                        <a:pt x="1242647" y="2719754"/>
                      </a:cubicBezTo>
                      <a:cubicBezTo>
                        <a:pt x="1378888" y="2744525"/>
                        <a:pt x="1397179" y="2749950"/>
                        <a:pt x="1547447" y="2766647"/>
                      </a:cubicBezTo>
                      <a:cubicBezTo>
                        <a:pt x="1594214" y="2771843"/>
                        <a:pt x="1641232" y="2774462"/>
                        <a:pt x="1688124" y="2778370"/>
                      </a:cubicBezTo>
                      <a:cubicBezTo>
                        <a:pt x="1719481" y="2783596"/>
                        <a:pt x="1784307" y="2793624"/>
                        <a:pt x="1817077" y="2801816"/>
                      </a:cubicBezTo>
                      <a:cubicBezTo>
                        <a:pt x="1829065" y="2804813"/>
                        <a:pt x="1840014" y="2811791"/>
                        <a:pt x="1852247" y="2813539"/>
                      </a:cubicBezTo>
                      <a:cubicBezTo>
                        <a:pt x="1894975" y="2819643"/>
                        <a:pt x="1938216" y="2821354"/>
                        <a:pt x="1981200" y="2825262"/>
                      </a:cubicBezTo>
                      <a:cubicBezTo>
                        <a:pt x="2285768" y="2886175"/>
                        <a:pt x="2059992" y="2845311"/>
                        <a:pt x="2801816" y="2825262"/>
                      </a:cubicBezTo>
                      <a:cubicBezTo>
                        <a:pt x="2833148" y="2824415"/>
                        <a:pt x="2966129" y="2805147"/>
                        <a:pt x="3001108" y="2801816"/>
                      </a:cubicBezTo>
                      <a:cubicBezTo>
                        <a:pt x="3051829" y="2796985"/>
                        <a:pt x="3102708" y="2794001"/>
                        <a:pt x="3153508" y="2790093"/>
                      </a:cubicBezTo>
                      <a:cubicBezTo>
                        <a:pt x="3212847" y="2770313"/>
                        <a:pt x="3168067" y="2783624"/>
                        <a:pt x="3247293" y="2766647"/>
                      </a:cubicBezTo>
                      <a:cubicBezTo>
                        <a:pt x="3282520" y="2759098"/>
                        <a:pt x="3317849" y="2751938"/>
                        <a:pt x="3352800" y="2743200"/>
                      </a:cubicBezTo>
                      <a:cubicBezTo>
                        <a:pt x="3364788" y="2740203"/>
                        <a:pt x="3375812" y="2733688"/>
                        <a:pt x="3387970" y="2731477"/>
                      </a:cubicBezTo>
                      <a:cubicBezTo>
                        <a:pt x="3418966" y="2725841"/>
                        <a:pt x="3450493" y="2723662"/>
                        <a:pt x="3481754" y="2719754"/>
                      </a:cubicBezTo>
                      <a:cubicBezTo>
                        <a:pt x="3516923" y="2708031"/>
                        <a:pt x="3551297" y="2693576"/>
                        <a:pt x="3587262" y="2684585"/>
                      </a:cubicBezTo>
                      <a:cubicBezTo>
                        <a:pt x="3602893" y="2680677"/>
                        <a:pt x="3618869" y="2677957"/>
                        <a:pt x="3634154" y="2672862"/>
                      </a:cubicBezTo>
                      <a:cubicBezTo>
                        <a:pt x="3654118" y="2666207"/>
                        <a:pt x="3672265" y="2654148"/>
                        <a:pt x="3692770" y="2649416"/>
                      </a:cubicBezTo>
                      <a:cubicBezTo>
                        <a:pt x="3723468" y="2642332"/>
                        <a:pt x="3755478" y="2642872"/>
                        <a:pt x="3786554" y="2637693"/>
                      </a:cubicBezTo>
                      <a:cubicBezTo>
                        <a:pt x="3802447" y="2635044"/>
                        <a:pt x="3817816" y="2629878"/>
                        <a:pt x="3833447" y="2625970"/>
                      </a:cubicBezTo>
                      <a:cubicBezTo>
                        <a:pt x="3837355" y="2614247"/>
                        <a:pt x="3837259" y="2600293"/>
                        <a:pt x="3845170" y="2590800"/>
                      </a:cubicBezTo>
                      <a:cubicBezTo>
                        <a:pt x="3905814" y="2518026"/>
                        <a:pt x="4007037" y="2548868"/>
                        <a:pt x="4091354" y="2543908"/>
                      </a:cubicBezTo>
                      <a:cubicBezTo>
                        <a:pt x="4203555" y="2431711"/>
                        <a:pt x="4059894" y="2564882"/>
                        <a:pt x="4161693" y="2497016"/>
                      </a:cubicBezTo>
                      <a:cubicBezTo>
                        <a:pt x="4175487" y="2487820"/>
                        <a:pt x="4182803" y="2470634"/>
                        <a:pt x="4196862" y="2461847"/>
                      </a:cubicBezTo>
                      <a:cubicBezTo>
                        <a:pt x="4273487" y="2413955"/>
                        <a:pt x="4234668" y="2462936"/>
                        <a:pt x="4290647" y="2414954"/>
                      </a:cubicBezTo>
                      <a:cubicBezTo>
                        <a:pt x="4307431" y="2400568"/>
                        <a:pt x="4320903" y="2382618"/>
                        <a:pt x="4337539" y="2368062"/>
                      </a:cubicBezTo>
                      <a:cubicBezTo>
                        <a:pt x="4352243" y="2355196"/>
                        <a:pt x="4370615" y="2346709"/>
                        <a:pt x="4384431" y="2332893"/>
                      </a:cubicBezTo>
                      <a:cubicBezTo>
                        <a:pt x="4462586" y="2254738"/>
                        <a:pt x="4349259" y="2336803"/>
                        <a:pt x="4443047" y="2274277"/>
                      </a:cubicBezTo>
                      <a:cubicBezTo>
                        <a:pt x="4498957" y="2162456"/>
                        <a:pt x="4430371" y="2287271"/>
                        <a:pt x="4501662" y="2192216"/>
                      </a:cubicBezTo>
                      <a:cubicBezTo>
                        <a:pt x="4515333" y="2173987"/>
                        <a:pt x="4524755" y="2152922"/>
                        <a:pt x="4536831" y="2133600"/>
                      </a:cubicBezTo>
                      <a:cubicBezTo>
                        <a:pt x="4544298" y="2121652"/>
                        <a:pt x="4552462" y="2110154"/>
                        <a:pt x="4560277" y="2098431"/>
                      </a:cubicBezTo>
                      <a:cubicBezTo>
                        <a:pt x="4566228" y="2074626"/>
                        <a:pt x="4573630" y="2039922"/>
                        <a:pt x="4583724" y="2016370"/>
                      </a:cubicBezTo>
                      <a:cubicBezTo>
                        <a:pt x="4590608" y="2000307"/>
                        <a:pt x="4600286" y="1985540"/>
                        <a:pt x="4607170" y="1969477"/>
                      </a:cubicBezTo>
                      <a:cubicBezTo>
                        <a:pt x="4617261" y="1945931"/>
                        <a:pt x="4624667" y="1911212"/>
                        <a:pt x="4630616" y="1887416"/>
                      </a:cubicBezTo>
                      <a:cubicBezTo>
                        <a:pt x="4634524" y="1856154"/>
                        <a:pt x="4634050" y="1824026"/>
                        <a:pt x="4642339" y="1793631"/>
                      </a:cubicBezTo>
                      <a:cubicBezTo>
                        <a:pt x="4646046" y="1780038"/>
                        <a:pt x="4659484" y="1771064"/>
                        <a:pt x="4665785" y="1758462"/>
                      </a:cubicBezTo>
                      <a:cubicBezTo>
                        <a:pt x="4671311" y="1747409"/>
                        <a:pt x="4673600" y="1735016"/>
                        <a:pt x="4677508" y="1723293"/>
                      </a:cubicBezTo>
                      <a:cubicBezTo>
                        <a:pt x="4681416" y="1676401"/>
                        <a:pt x="4684549" y="1629437"/>
                        <a:pt x="4689231" y="1582616"/>
                      </a:cubicBezTo>
                      <a:cubicBezTo>
                        <a:pt x="4692366" y="1551267"/>
                        <a:pt x="4697273" y="1520120"/>
                        <a:pt x="4700954" y="1488831"/>
                      </a:cubicBezTo>
                      <a:cubicBezTo>
                        <a:pt x="4705088" y="1453688"/>
                        <a:pt x="4708769" y="1418493"/>
                        <a:pt x="4712677" y="1383324"/>
                      </a:cubicBezTo>
                      <a:cubicBezTo>
                        <a:pt x="4708769" y="1281724"/>
                        <a:pt x="4707717" y="1179974"/>
                        <a:pt x="4700954" y="1078524"/>
                      </a:cubicBezTo>
                      <a:cubicBezTo>
                        <a:pt x="4699882" y="1062448"/>
                        <a:pt x="4692391" y="1047430"/>
                        <a:pt x="4689231" y="1031631"/>
                      </a:cubicBezTo>
                      <a:cubicBezTo>
                        <a:pt x="4686153" y="1016242"/>
                        <a:pt x="4679474" y="948939"/>
                        <a:pt x="4665785" y="926124"/>
                      </a:cubicBezTo>
                      <a:cubicBezTo>
                        <a:pt x="4660098" y="916646"/>
                        <a:pt x="4650154" y="910493"/>
                        <a:pt x="4642339" y="902677"/>
                      </a:cubicBezTo>
                      <a:cubicBezTo>
                        <a:pt x="4620972" y="795842"/>
                        <a:pt x="4642867" y="892715"/>
                        <a:pt x="4607170" y="773724"/>
                      </a:cubicBezTo>
                      <a:cubicBezTo>
                        <a:pt x="4602540" y="758291"/>
                        <a:pt x="4601644" y="741704"/>
                        <a:pt x="4595447" y="726831"/>
                      </a:cubicBezTo>
                      <a:cubicBezTo>
                        <a:pt x="4534125" y="579660"/>
                        <a:pt x="4571218" y="678570"/>
                        <a:pt x="4525108" y="597877"/>
                      </a:cubicBezTo>
                      <a:cubicBezTo>
                        <a:pt x="4516438" y="582704"/>
                        <a:pt x="4511819" y="565205"/>
                        <a:pt x="4501662" y="550985"/>
                      </a:cubicBezTo>
                      <a:cubicBezTo>
                        <a:pt x="4492026" y="537494"/>
                        <a:pt x="4476129" y="529307"/>
                        <a:pt x="4466493" y="515816"/>
                      </a:cubicBezTo>
                      <a:cubicBezTo>
                        <a:pt x="4456336" y="501596"/>
                        <a:pt x="4451717" y="484097"/>
                        <a:pt x="4443047" y="468924"/>
                      </a:cubicBezTo>
                      <a:cubicBezTo>
                        <a:pt x="4436056" y="456691"/>
                        <a:pt x="4427416" y="445477"/>
                        <a:pt x="4419600" y="433754"/>
                      </a:cubicBezTo>
                      <a:cubicBezTo>
                        <a:pt x="4397270" y="366765"/>
                        <a:pt x="4426299" y="422589"/>
                        <a:pt x="4372708" y="386862"/>
                      </a:cubicBezTo>
                      <a:cubicBezTo>
                        <a:pt x="4358914" y="377666"/>
                        <a:pt x="4348153" y="364429"/>
                        <a:pt x="4337539" y="351693"/>
                      </a:cubicBezTo>
                      <a:cubicBezTo>
                        <a:pt x="4321567" y="332527"/>
                        <a:pt x="4313382" y="306718"/>
                        <a:pt x="4290647" y="293077"/>
                      </a:cubicBezTo>
                      <a:cubicBezTo>
                        <a:pt x="4280051" y="286719"/>
                        <a:pt x="4267200" y="285262"/>
                        <a:pt x="4255477" y="281354"/>
                      </a:cubicBezTo>
                      <a:cubicBezTo>
                        <a:pt x="4243754" y="269631"/>
                        <a:pt x="4234295" y="255086"/>
                        <a:pt x="4220308" y="246185"/>
                      </a:cubicBezTo>
                      <a:cubicBezTo>
                        <a:pt x="4190821" y="227421"/>
                        <a:pt x="4151238" y="224007"/>
                        <a:pt x="4126524" y="199293"/>
                      </a:cubicBezTo>
                      <a:lnTo>
                        <a:pt x="4079631" y="152400"/>
                      </a:lnTo>
                      <a:cubicBezTo>
                        <a:pt x="4068238" y="141007"/>
                        <a:pt x="4048171" y="145307"/>
                        <a:pt x="4032739" y="140677"/>
                      </a:cubicBezTo>
                      <a:cubicBezTo>
                        <a:pt x="4009067" y="133575"/>
                        <a:pt x="3984505" y="128284"/>
                        <a:pt x="3962400" y="117231"/>
                      </a:cubicBezTo>
                      <a:cubicBezTo>
                        <a:pt x="3889555" y="80809"/>
                        <a:pt x="3943103" y="103344"/>
                        <a:pt x="3868616" y="82062"/>
                      </a:cubicBezTo>
                      <a:cubicBezTo>
                        <a:pt x="3856734" y="78667"/>
                        <a:pt x="3845564" y="72762"/>
                        <a:pt x="3833447" y="70339"/>
                      </a:cubicBezTo>
                      <a:cubicBezTo>
                        <a:pt x="3806352" y="64920"/>
                        <a:pt x="3778641" y="63159"/>
                        <a:pt x="3751385" y="58616"/>
                      </a:cubicBezTo>
                      <a:cubicBezTo>
                        <a:pt x="3731731" y="55340"/>
                        <a:pt x="3712308" y="50801"/>
                        <a:pt x="3692770" y="46893"/>
                      </a:cubicBezTo>
                      <a:cubicBezTo>
                        <a:pt x="3681047" y="39078"/>
                        <a:pt x="3671269" y="26864"/>
                        <a:pt x="3657600" y="23447"/>
                      </a:cubicBezTo>
                      <a:cubicBezTo>
                        <a:pt x="3623271" y="14865"/>
                        <a:pt x="3587236" y="15859"/>
                        <a:pt x="3552093" y="11724"/>
                      </a:cubicBezTo>
                      <a:lnTo>
                        <a:pt x="3458308" y="0"/>
                      </a:lnTo>
                      <a:cubicBezTo>
                        <a:pt x="3239477" y="3908"/>
                        <a:pt x="3020180" y="-3081"/>
                        <a:pt x="2801816" y="11724"/>
                      </a:cubicBezTo>
                      <a:cubicBezTo>
                        <a:pt x="2785275" y="12845"/>
                        <a:pt x="2775843" y="33099"/>
                        <a:pt x="2766647" y="46893"/>
                      </a:cubicBezTo>
                      <a:lnTo>
                        <a:pt x="2790093" y="82062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Szabadkézi sokszög 15"/>
                <p:cNvSpPr/>
                <p:nvPr/>
              </p:nvSpPr>
              <p:spPr>
                <a:xfrm>
                  <a:off x="164123" y="890954"/>
                  <a:ext cx="2614246" cy="4032738"/>
                </a:xfrm>
                <a:custGeom>
                  <a:avLst/>
                  <a:gdLst>
                    <a:gd name="connsiteX0" fmla="*/ 1805354 w 2614246"/>
                    <a:gd name="connsiteY0" fmla="*/ 457200 h 4032738"/>
                    <a:gd name="connsiteX1" fmla="*/ 1805354 w 2614246"/>
                    <a:gd name="connsiteY1" fmla="*/ 457200 h 4032738"/>
                    <a:gd name="connsiteX2" fmla="*/ 1863969 w 2614246"/>
                    <a:gd name="connsiteY2" fmla="*/ 550984 h 4032738"/>
                    <a:gd name="connsiteX3" fmla="*/ 1875692 w 2614246"/>
                    <a:gd name="connsiteY3" fmla="*/ 586154 h 4032738"/>
                    <a:gd name="connsiteX4" fmla="*/ 1934308 w 2614246"/>
                    <a:gd name="connsiteY4" fmla="*/ 644769 h 4032738"/>
                    <a:gd name="connsiteX5" fmla="*/ 2016369 w 2614246"/>
                    <a:gd name="connsiteY5" fmla="*/ 750277 h 4032738"/>
                    <a:gd name="connsiteX6" fmla="*/ 2039815 w 2614246"/>
                    <a:gd name="connsiteY6" fmla="*/ 785446 h 4032738"/>
                    <a:gd name="connsiteX7" fmla="*/ 2086708 w 2614246"/>
                    <a:gd name="connsiteY7" fmla="*/ 844061 h 4032738"/>
                    <a:gd name="connsiteX8" fmla="*/ 2145323 w 2614246"/>
                    <a:gd name="connsiteY8" fmla="*/ 902677 h 4032738"/>
                    <a:gd name="connsiteX9" fmla="*/ 2157046 w 2614246"/>
                    <a:gd name="connsiteY9" fmla="*/ 949569 h 4032738"/>
                    <a:gd name="connsiteX10" fmla="*/ 2227385 w 2614246"/>
                    <a:gd name="connsiteY10" fmla="*/ 1031631 h 4032738"/>
                    <a:gd name="connsiteX11" fmla="*/ 2262554 w 2614246"/>
                    <a:gd name="connsiteY11" fmla="*/ 1113692 h 4032738"/>
                    <a:gd name="connsiteX12" fmla="*/ 2286000 w 2614246"/>
                    <a:gd name="connsiteY12" fmla="*/ 1184031 h 4032738"/>
                    <a:gd name="connsiteX13" fmla="*/ 2297723 w 2614246"/>
                    <a:gd name="connsiteY13" fmla="*/ 1219200 h 4032738"/>
                    <a:gd name="connsiteX14" fmla="*/ 2321169 w 2614246"/>
                    <a:gd name="connsiteY14" fmla="*/ 1254369 h 4032738"/>
                    <a:gd name="connsiteX15" fmla="*/ 2344615 w 2614246"/>
                    <a:gd name="connsiteY15" fmla="*/ 1336431 h 4032738"/>
                    <a:gd name="connsiteX16" fmla="*/ 2368062 w 2614246"/>
                    <a:gd name="connsiteY16" fmla="*/ 1371600 h 4032738"/>
                    <a:gd name="connsiteX17" fmla="*/ 2391508 w 2614246"/>
                    <a:gd name="connsiteY17" fmla="*/ 1418492 h 4032738"/>
                    <a:gd name="connsiteX18" fmla="*/ 2403231 w 2614246"/>
                    <a:gd name="connsiteY18" fmla="*/ 1465384 h 4032738"/>
                    <a:gd name="connsiteX19" fmla="*/ 2426677 w 2614246"/>
                    <a:gd name="connsiteY19" fmla="*/ 1500554 h 4032738"/>
                    <a:gd name="connsiteX20" fmla="*/ 2450123 w 2614246"/>
                    <a:gd name="connsiteY20" fmla="*/ 1570892 h 4032738"/>
                    <a:gd name="connsiteX21" fmla="*/ 2497015 w 2614246"/>
                    <a:gd name="connsiteY21" fmla="*/ 1641231 h 4032738"/>
                    <a:gd name="connsiteX22" fmla="*/ 2520462 w 2614246"/>
                    <a:gd name="connsiteY22" fmla="*/ 1746738 h 4032738"/>
                    <a:gd name="connsiteX23" fmla="*/ 2532185 w 2614246"/>
                    <a:gd name="connsiteY23" fmla="*/ 1805354 h 4032738"/>
                    <a:gd name="connsiteX24" fmla="*/ 2555631 w 2614246"/>
                    <a:gd name="connsiteY24" fmla="*/ 1852246 h 4032738"/>
                    <a:gd name="connsiteX25" fmla="*/ 2579077 w 2614246"/>
                    <a:gd name="connsiteY25" fmla="*/ 2016369 h 4032738"/>
                    <a:gd name="connsiteX26" fmla="*/ 2590800 w 2614246"/>
                    <a:gd name="connsiteY26" fmla="*/ 2215661 h 4032738"/>
                    <a:gd name="connsiteX27" fmla="*/ 2614246 w 2614246"/>
                    <a:gd name="connsiteY27" fmla="*/ 2438400 h 4032738"/>
                    <a:gd name="connsiteX28" fmla="*/ 2602523 w 2614246"/>
                    <a:gd name="connsiteY28" fmla="*/ 3071446 h 4032738"/>
                    <a:gd name="connsiteX29" fmla="*/ 2590800 w 2614246"/>
                    <a:gd name="connsiteY29" fmla="*/ 3118338 h 4032738"/>
                    <a:gd name="connsiteX30" fmla="*/ 2567354 w 2614246"/>
                    <a:gd name="connsiteY30" fmla="*/ 3223846 h 4032738"/>
                    <a:gd name="connsiteX31" fmla="*/ 2532185 w 2614246"/>
                    <a:gd name="connsiteY31" fmla="*/ 3329354 h 4032738"/>
                    <a:gd name="connsiteX32" fmla="*/ 2520462 w 2614246"/>
                    <a:gd name="connsiteY32" fmla="*/ 3411415 h 4032738"/>
                    <a:gd name="connsiteX33" fmla="*/ 2508739 w 2614246"/>
                    <a:gd name="connsiteY33" fmla="*/ 3516923 h 4032738"/>
                    <a:gd name="connsiteX34" fmla="*/ 2461846 w 2614246"/>
                    <a:gd name="connsiteY34" fmla="*/ 3622431 h 4032738"/>
                    <a:gd name="connsiteX35" fmla="*/ 2450123 w 2614246"/>
                    <a:gd name="connsiteY35" fmla="*/ 3657600 h 4032738"/>
                    <a:gd name="connsiteX36" fmla="*/ 2344615 w 2614246"/>
                    <a:gd name="connsiteY36" fmla="*/ 3751384 h 4032738"/>
                    <a:gd name="connsiteX37" fmla="*/ 2274277 w 2614246"/>
                    <a:gd name="connsiteY37" fmla="*/ 3833446 h 4032738"/>
                    <a:gd name="connsiteX38" fmla="*/ 2227385 w 2614246"/>
                    <a:gd name="connsiteY38" fmla="*/ 3845169 h 4032738"/>
                    <a:gd name="connsiteX39" fmla="*/ 2157046 w 2614246"/>
                    <a:gd name="connsiteY39" fmla="*/ 3892061 h 4032738"/>
                    <a:gd name="connsiteX40" fmla="*/ 2121877 w 2614246"/>
                    <a:gd name="connsiteY40" fmla="*/ 3915508 h 4032738"/>
                    <a:gd name="connsiteX41" fmla="*/ 2039815 w 2614246"/>
                    <a:gd name="connsiteY41" fmla="*/ 3938954 h 4032738"/>
                    <a:gd name="connsiteX42" fmla="*/ 2004646 w 2614246"/>
                    <a:gd name="connsiteY42" fmla="*/ 3950677 h 4032738"/>
                    <a:gd name="connsiteX43" fmla="*/ 1910862 w 2614246"/>
                    <a:gd name="connsiteY43" fmla="*/ 3974123 h 4032738"/>
                    <a:gd name="connsiteX44" fmla="*/ 1840523 w 2614246"/>
                    <a:gd name="connsiteY44" fmla="*/ 3997569 h 4032738"/>
                    <a:gd name="connsiteX45" fmla="*/ 1758462 w 2614246"/>
                    <a:gd name="connsiteY45" fmla="*/ 4009292 h 4032738"/>
                    <a:gd name="connsiteX46" fmla="*/ 1324708 w 2614246"/>
                    <a:gd name="connsiteY46" fmla="*/ 4032738 h 4032738"/>
                    <a:gd name="connsiteX47" fmla="*/ 726831 w 2614246"/>
                    <a:gd name="connsiteY47" fmla="*/ 4021015 h 4032738"/>
                    <a:gd name="connsiteX48" fmla="*/ 679939 w 2614246"/>
                    <a:gd name="connsiteY48" fmla="*/ 4009292 h 4032738"/>
                    <a:gd name="connsiteX49" fmla="*/ 550985 w 2614246"/>
                    <a:gd name="connsiteY49" fmla="*/ 3997569 h 4032738"/>
                    <a:gd name="connsiteX50" fmla="*/ 386862 w 2614246"/>
                    <a:gd name="connsiteY50" fmla="*/ 3962400 h 4032738"/>
                    <a:gd name="connsiteX51" fmla="*/ 304800 w 2614246"/>
                    <a:gd name="connsiteY51" fmla="*/ 3938954 h 4032738"/>
                    <a:gd name="connsiteX52" fmla="*/ 211015 w 2614246"/>
                    <a:gd name="connsiteY52" fmla="*/ 3915508 h 4032738"/>
                    <a:gd name="connsiteX53" fmla="*/ 140677 w 2614246"/>
                    <a:gd name="connsiteY53" fmla="*/ 3892061 h 4032738"/>
                    <a:gd name="connsiteX54" fmla="*/ 105508 w 2614246"/>
                    <a:gd name="connsiteY54" fmla="*/ 3856892 h 4032738"/>
                    <a:gd name="connsiteX55" fmla="*/ 46892 w 2614246"/>
                    <a:gd name="connsiteY55" fmla="*/ 3810000 h 4032738"/>
                    <a:gd name="connsiteX56" fmla="*/ 0 w 2614246"/>
                    <a:gd name="connsiteY56" fmla="*/ 3716215 h 4032738"/>
                    <a:gd name="connsiteX57" fmla="*/ 11723 w 2614246"/>
                    <a:gd name="connsiteY57" fmla="*/ 3481754 h 4032738"/>
                    <a:gd name="connsiteX58" fmla="*/ 23446 w 2614246"/>
                    <a:gd name="connsiteY58" fmla="*/ 3434861 h 4032738"/>
                    <a:gd name="connsiteX59" fmla="*/ 46892 w 2614246"/>
                    <a:gd name="connsiteY59" fmla="*/ 2989384 h 4032738"/>
                    <a:gd name="connsiteX60" fmla="*/ 70339 w 2614246"/>
                    <a:gd name="connsiteY60" fmla="*/ 2813538 h 4032738"/>
                    <a:gd name="connsiteX61" fmla="*/ 70339 w 2614246"/>
                    <a:gd name="connsiteY61" fmla="*/ 1617784 h 4032738"/>
                    <a:gd name="connsiteX62" fmla="*/ 46892 w 2614246"/>
                    <a:gd name="connsiteY62" fmla="*/ 1430215 h 4032738"/>
                    <a:gd name="connsiteX63" fmla="*/ 58615 w 2614246"/>
                    <a:gd name="connsiteY63" fmla="*/ 973015 h 4032738"/>
                    <a:gd name="connsiteX64" fmla="*/ 70339 w 2614246"/>
                    <a:gd name="connsiteY64" fmla="*/ 926123 h 4032738"/>
                    <a:gd name="connsiteX65" fmla="*/ 82062 w 2614246"/>
                    <a:gd name="connsiteY65" fmla="*/ 773723 h 4032738"/>
                    <a:gd name="connsiteX66" fmla="*/ 105508 w 2614246"/>
                    <a:gd name="connsiteY66" fmla="*/ 633046 h 4032738"/>
                    <a:gd name="connsiteX67" fmla="*/ 140677 w 2614246"/>
                    <a:gd name="connsiteY67" fmla="*/ 562708 h 4032738"/>
                    <a:gd name="connsiteX68" fmla="*/ 152400 w 2614246"/>
                    <a:gd name="connsiteY68" fmla="*/ 504092 h 4032738"/>
                    <a:gd name="connsiteX69" fmla="*/ 164123 w 2614246"/>
                    <a:gd name="connsiteY69" fmla="*/ 457200 h 4032738"/>
                    <a:gd name="connsiteX70" fmla="*/ 175846 w 2614246"/>
                    <a:gd name="connsiteY70" fmla="*/ 398584 h 4032738"/>
                    <a:gd name="connsiteX71" fmla="*/ 187569 w 2614246"/>
                    <a:gd name="connsiteY71" fmla="*/ 363415 h 4032738"/>
                    <a:gd name="connsiteX72" fmla="*/ 199292 w 2614246"/>
                    <a:gd name="connsiteY72" fmla="*/ 316523 h 4032738"/>
                    <a:gd name="connsiteX73" fmla="*/ 222739 w 2614246"/>
                    <a:gd name="connsiteY73" fmla="*/ 281354 h 4032738"/>
                    <a:gd name="connsiteX74" fmla="*/ 257908 w 2614246"/>
                    <a:gd name="connsiteY74" fmla="*/ 164123 h 4032738"/>
                    <a:gd name="connsiteX75" fmla="*/ 293077 w 2614246"/>
                    <a:gd name="connsiteY75" fmla="*/ 117231 h 4032738"/>
                    <a:gd name="connsiteX76" fmla="*/ 328246 w 2614246"/>
                    <a:gd name="connsiteY76" fmla="*/ 35169 h 4032738"/>
                    <a:gd name="connsiteX77" fmla="*/ 363415 w 2614246"/>
                    <a:gd name="connsiteY77" fmla="*/ 23446 h 4032738"/>
                    <a:gd name="connsiteX78" fmla="*/ 410308 w 2614246"/>
                    <a:gd name="connsiteY78" fmla="*/ 0 h 4032738"/>
                    <a:gd name="connsiteX79" fmla="*/ 890954 w 2614246"/>
                    <a:gd name="connsiteY79" fmla="*/ 23446 h 4032738"/>
                    <a:gd name="connsiteX80" fmla="*/ 1078523 w 2614246"/>
                    <a:gd name="connsiteY80" fmla="*/ 58615 h 4032738"/>
                    <a:gd name="connsiteX81" fmla="*/ 1184031 w 2614246"/>
                    <a:gd name="connsiteY81" fmla="*/ 70338 h 4032738"/>
                    <a:gd name="connsiteX82" fmla="*/ 1277815 w 2614246"/>
                    <a:gd name="connsiteY82" fmla="*/ 93784 h 4032738"/>
                    <a:gd name="connsiteX83" fmla="*/ 1359877 w 2614246"/>
                    <a:gd name="connsiteY83" fmla="*/ 105508 h 4032738"/>
                    <a:gd name="connsiteX84" fmla="*/ 1406769 w 2614246"/>
                    <a:gd name="connsiteY84" fmla="*/ 128954 h 4032738"/>
                    <a:gd name="connsiteX85" fmla="*/ 1500554 w 2614246"/>
                    <a:gd name="connsiteY85" fmla="*/ 152400 h 4032738"/>
                    <a:gd name="connsiteX86" fmla="*/ 1582615 w 2614246"/>
                    <a:gd name="connsiteY86" fmla="*/ 187569 h 4032738"/>
                    <a:gd name="connsiteX87" fmla="*/ 1606062 w 2614246"/>
                    <a:gd name="connsiteY87" fmla="*/ 211015 h 4032738"/>
                    <a:gd name="connsiteX88" fmla="*/ 1688123 w 2614246"/>
                    <a:gd name="connsiteY88" fmla="*/ 257908 h 4032738"/>
                    <a:gd name="connsiteX89" fmla="*/ 1758462 w 2614246"/>
                    <a:gd name="connsiteY89" fmla="*/ 351692 h 4032738"/>
                    <a:gd name="connsiteX90" fmla="*/ 1781908 w 2614246"/>
                    <a:gd name="connsiteY90" fmla="*/ 386861 h 4032738"/>
                    <a:gd name="connsiteX91" fmla="*/ 1817077 w 2614246"/>
                    <a:gd name="connsiteY91" fmla="*/ 422031 h 4032738"/>
                    <a:gd name="connsiteX92" fmla="*/ 1828800 w 2614246"/>
                    <a:gd name="connsiteY92" fmla="*/ 457200 h 4032738"/>
                    <a:gd name="connsiteX93" fmla="*/ 1875692 w 2614246"/>
                    <a:gd name="connsiteY93" fmla="*/ 527538 h 4032738"/>
                    <a:gd name="connsiteX94" fmla="*/ 1875692 w 2614246"/>
                    <a:gd name="connsiteY94" fmla="*/ 621323 h 4032738"/>
                    <a:gd name="connsiteX95" fmla="*/ 1887415 w 2614246"/>
                    <a:gd name="connsiteY95" fmla="*/ 633046 h 4032738"/>
                    <a:gd name="connsiteX96" fmla="*/ 1887415 w 2614246"/>
                    <a:gd name="connsiteY96" fmla="*/ 633046 h 4032738"/>
                    <a:gd name="connsiteX97" fmla="*/ 1875692 w 2614246"/>
                    <a:gd name="connsiteY97" fmla="*/ 586154 h 4032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2614246" h="4032738">
                      <a:moveTo>
                        <a:pt x="1805354" y="457200"/>
                      </a:moveTo>
                      <a:lnTo>
                        <a:pt x="1805354" y="457200"/>
                      </a:lnTo>
                      <a:cubicBezTo>
                        <a:pt x="1824892" y="488461"/>
                        <a:pt x="1846316" y="518620"/>
                        <a:pt x="1863969" y="550984"/>
                      </a:cubicBezTo>
                      <a:cubicBezTo>
                        <a:pt x="1869886" y="561833"/>
                        <a:pt x="1868278" y="576268"/>
                        <a:pt x="1875692" y="586154"/>
                      </a:cubicBezTo>
                      <a:cubicBezTo>
                        <a:pt x="1892271" y="608259"/>
                        <a:pt x="1921951" y="620055"/>
                        <a:pt x="1934308" y="644769"/>
                      </a:cubicBezTo>
                      <a:cubicBezTo>
                        <a:pt x="1970111" y="716375"/>
                        <a:pt x="1945397" y="679304"/>
                        <a:pt x="2016369" y="750277"/>
                      </a:cubicBezTo>
                      <a:cubicBezTo>
                        <a:pt x="2026332" y="760240"/>
                        <a:pt x="2031361" y="774175"/>
                        <a:pt x="2039815" y="785446"/>
                      </a:cubicBezTo>
                      <a:cubicBezTo>
                        <a:pt x="2054828" y="805463"/>
                        <a:pt x="2069970" y="825463"/>
                        <a:pt x="2086708" y="844061"/>
                      </a:cubicBezTo>
                      <a:cubicBezTo>
                        <a:pt x="2105193" y="864599"/>
                        <a:pt x="2145323" y="902677"/>
                        <a:pt x="2145323" y="902677"/>
                      </a:cubicBezTo>
                      <a:cubicBezTo>
                        <a:pt x="2149231" y="918308"/>
                        <a:pt x="2150699" y="934760"/>
                        <a:pt x="2157046" y="949569"/>
                      </a:cubicBezTo>
                      <a:cubicBezTo>
                        <a:pt x="2170436" y="980813"/>
                        <a:pt x="2205545" y="1009791"/>
                        <a:pt x="2227385" y="1031631"/>
                      </a:cubicBezTo>
                      <a:cubicBezTo>
                        <a:pt x="2258396" y="1155677"/>
                        <a:pt x="2216292" y="1009601"/>
                        <a:pt x="2262554" y="1113692"/>
                      </a:cubicBezTo>
                      <a:cubicBezTo>
                        <a:pt x="2272591" y="1136276"/>
                        <a:pt x="2278185" y="1160585"/>
                        <a:pt x="2286000" y="1184031"/>
                      </a:cubicBezTo>
                      <a:cubicBezTo>
                        <a:pt x="2289908" y="1195754"/>
                        <a:pt x="2290868" y="1208918"/>
                        <a:pt x="2297723" y="1219200"/>
                      </a:cubicBezTo>
                      <a:cubicBezTo>
                        <a:pt x="2305538" y="1230923"/>
                        <a:pt x="2314868" y="1241767"/>
                        <a:pt x="2321169" y="1254369"/>
                      </a:cubicBezTo>
                      <a:cubicBezTo>
                        <a:pt x="2343985" y="1300001"/>
                        <a:pt x="2322074" y="1283837"/>
                        <a:pt x="2344615" y="1336431"/>
                      </a:cubicBezTo>
                      <a:cubicBezTo>
                        <a:pt x="2350165" y="1349381"/>
                        <a:pt x="2361072" y="1359367"/>
                        <a:pt x="2368062" y="1371600"/>
                      </a:cubicBezTo>
                      <a:cubicBezTo>
                        <a:pt x="2376732" y="1386773"/>
                        <a:pt x="2385372" y="1402129"/>
                        <a:pt x="2391508" y="1418492"/>
                      </a:cubicBezTo>
                      <a:cubicBezTo>
                        <a:pt x="2397165" y="1433578"/>
                        <a:pt x="2396884" y="1450575"/>
                        <a:pt x="2403231" y="1465384"/>
                      </a:cubicBezTo>
                      <a:cubicBezTo>
                        <a:pt x="2408781" y="1478334"/>
                        <a:pt x="2420955" y="1487679"/>
                        <a:pt x="2426677" y="1500554"/>
                      </a:cubicBezTo>
                      <a:cubicBezTo>
                        <a:pt x="2436714" y="1523138"/>
                        <a:pt x="2442308" y="1547446"/>
                        <a:pt x="2450123" y="1570892"/>
                      </a:cubicBezTo>
                      <a:cubicBezTo>
                        <a:pt x="2459034" y="1597625"/>
                        <a:pt x="2497015" y="1641231"/>
                        <a:pt x="2497015" y="1641231"/>
                      </a:cubicBezTo>
                      <a:cubicBezTo>
                        <a:pt x="2529281" y="1834808"/>
                        <a:pt x="2491600" y="1631287"/>
                        <a:pt x="2520462" y="1746738"/>
                      </a:cubicBezTo>
                      <a:cubicBezTo>
                        <a:pt x="2525295" y="1766069"/>
                        <a:pt x="2525884" y="1786451"/>
                        <a:pt x="2532185" y="1805354"/>
                      </a:cubicBezTo>
                      <a:cubicBezTo>
                        <a:pt x="2537711" y="1821933"/>
                        <a:pt x="2547816" y="1836615"/>
                        <a:pt x="2555631" y="1852246"/>
                      </a:cubicBezTo>
                      <a:cubicBezTo>
                        <a:pt x="2563446" y="1906954"/>
                        <a:pt x="2573754" y="1961363"/>
                        <a:pt x="2579077" y="2016369"/>
                      </a:cubicBezTo>
                      <a:cubicBezTo>
                        <a:pt x="2585487" y="2082605"/>
                        <a:pt x="2585274" y="2149345"/>
                        <a:pt x="2590800" y="2215661"/>
                      </a:cubicBezTo>
                      <a:cubicBezTo>
                        <a:pt x="2597000" y="2290060"/>
                        <a:pt x="2606431" y="2364154"/>
                        <a:pt x="2614246" y="2438400"/>
                      </a:cubicBezTo>
                      <a:cubicBezTo>
                        <a:pt x="2610338" y="2649415"/>
                        <a:pt x="2609796" y="2860520"/>
                        <a:pt x="2602523" y="3071446"/>
                      </a:cubicBezTo>
                      <a:cubicBezTo>
                        <a:pt x="2601968" y="3087548"/>
                        <a:pt x="2594423" y="3102639"/>
                        <a:pt x="2590800" y="3118338"/>
                      </a:cubicBezTo>
                      <a:cubicBezTo>
                        <a:pt x="2582699" y="3153443"/>
                        <a:pt x="2574903" y="3188618"/>
                        <a:pt x="2567354" y="3223846"/>
                      </a:cubicBezTo>
                      <a:cubicBezTo>
                        <a:pt x="2550310" y="3303385"/>
                        <a:pt x="2566203" y="3261317"/>
                        <a:pt x="2532185" y="3329354"/>
                      </a:cubicBezTo>
                      <a:cubicBezTo>
                        <a:pt x="2528277" y="3356708"/>
                        <a:pt x="2523889" y="3383997"/>
                        <a:pt x="2520462" y="3411415"/>
                      </a:cubicBezTo>
                      <a:cubicBezTo>
                        <a:pt x="2516073" y="3446528"/>
                        <a:pt x="2515679" y="3482224"/>
                        <a:pt x="2508739" y="3516923"/>
                      </a:cubicBezTo>
                      <a:cubicBezTo>
                        <a:pt x="2488577" y="3617732"/>
                        <a:pt x="2494588" y="3556946"/>
                        <a:pt x="2461846" y="3622431"/>
                      </a:cubicBezTo>
                      <a:cubicBezTo>
                        <a:pt x="2456320" y="3633484"/>
                        <a:pt x="2457710" y="3647846"/>
                        <a:pt x="2450123" y="3657600"/>
                      </a:cubicBezTo>
                      <a:cubicBezTo>
                        <a:pt x="2406883" y="3713194"/>
                        <a:pt x="2391626" y="3720044"/>
                        <a:pt x="2344615" y="3751384"/>
                      </a:cubicBezTo>
                      <a:cubicBezTo>
                        <a:pt x="2324438" y="3781651"/>
                        <a:pt x="2306767" y="3813140"/>
                        <a:pt x="2274277" y="3833446"/>
                      </a:cubicBezTo>
                      <a:cubicBezTo>
                        <a:pt x="2260614" y="3841985"/>
                        <a:pt x="2243016" y="3841261"/>
                        <a:pt x="2227385" y="3845169"/>
                      </a:cubicBezTo>
                      <a:lnTo>
                        <a:pt x="2157046" y="3892061"/>
                      </a:lnTo>
                      <a:cubicBezTo>
                        <a:pt x="2145323" y="3899876"/>
                        <a:pt x="2135424" y="3911637"/>
                        <a:pt x="2121877" y="3915508"/>
                      </a:cubicBezTo>
                      <a:lnTo>
                        <a:pt x="2039815" y="3938954"/>
                      </a:lnTo>
                      <a:cubicBezTo>
                        <a:pt x="2027979" y="3942505"/>
                        <a:pt x="2016568" y="3947426"/>
                        <a:pt x="2004646" y="3950677"/>
                      </a:cubicBezTo>
                      <a:cubicBezTo>
                        <a:pt x="1973558" y="3959156"/>
                        <a:pt x="1941432" y="3963933"/>
                        <a:pt x="1910862" y="3974123"/>
                      </a:cubicBezTo>
                      <a:cubicBezTo>
                        <a:pt x="1887416" y="3981938"/>
                        <a:pt x="1864605" y="3992012"/>
                        <a:pt x="1840523" y="3997569"/>
                      </a:cubicBezTo>
                      <a:cubicBezTo>
                        <a:pt x="1813599" y="4003782"/>
                        <a:pt x="1785904" y="4006064"/>
                        <a:pt x="1758462" y="4009292"/>
                      </a:cubicBezTo>
                      <a:cubicBezTo>
                        <a:pt x="1584839" y="4029718"/>
                        <a:pt x="1549647" y="4024407"/>
                        <a:pt x="1324708" y="4032738"/>
                      </a:cubicBezTo>
                      <a:lnTo>
                        <a:pt x="726831" y="4021015"/>
                      </a:lnTo>
                      <a:cubicBezTo>
                        <a:pt x="710730" y="4020430"/>
                        <a:pt x="695909" y="4011421"/>
                        <a:pt x="679939" y="4009292"/>
                      </a:cubicBezTo>
                      <a:cubicBezTo>
                        <a:pt x="637156" y="4003588"/>
                        <a:pt x="593970" y="4001477"/>
                        <a:pt x="550985" y="3997569"/>
                      </a:cubicBezTo>
                      <a:cubicBezTo>
                        <a:pt x="432487" y="3950171"/>
                        <a:pt x="558731" y="3994625"/>
                        <a:pt x="386862" y="3962400"/>
                      </a:cubicBezTo>
                      <a:cubicBezTo>
                        <a:pt x="358901" y="3957157"/>
                        <a:pt x="332288" y="3946284"/>
                        <a:pt x="304800" y="3938954"/>
                      </a:cubicBezTo>
                      <a:cubicBezTo>
                        <a:pt x="273664" y="3930651"/>
                        <a:pt x="241585" y="3925698"/>
                        <a:pt x="211015" y="3915508"/>
                      </a:cubicBezTo>
                      <a:lnTo>
                        <a:pt x="140677" y="3892061"/>
                      </a:lnTo>
                      <a:cubicBezTo>
                        <a:pt x="128954" y="3880338"/>
                        <a:pt x="118244" y="3867506"/>
                        <a:pt x="105508" y="3856892"/>
                      </a:cubicBezTo>
                      <a:cubicBezTo>
                        <a:pt x="68952" y="3826428"/>
                        <a:pt x="74176" y="3844104"/>
                        <a:pt x="46892" y="3810000"/>
                      </a:cubicBezTo>
                      <a:cubicBezTo>
                        <a:pt x="18797" y="3774882"/>
                        <a:pt x="18187" y="3761684"/>
                        <a:pt x="0" y="3716215"/>
                      </a:cubicBezTo>
                      <a:cubicBezTo>
                        <a:pt x="3908" y="3638061"/>
                        <a:pt x="5225" y="3559735"/>
                        <a:pt x="11723" y="3481754"/>
                      </a:cubicBezTo>
                      <a:cubicBezTo>
                        <a:pt x="13061" y="3465698"/>
                        <a:pt x="22298" y="3450932"/>
                        <a:pt x="23446" y="3434861"/>
                      </a:cubicBezTo>
                      <a:cubicBezTo>
                        <a:pt x="34040" y="3286541"/>
                        <a:pt x="37215" y="3137767"/>
                        <a:pt x="46892" y="2989384"/>
                      </a:cubicBezTo>
                      <a:cubicBezTo>
                        <a:pt x="48711" y="2961495"/>
                        <a:pt x="65852" y="2844946"/>
                        <a:pt x="70339" y="2813538"/>
                      </a:cubicBezTo>
                      <a:cubicBezTo>
                        <a:pt x="91338" y="2267549"/>
                        <a:pt x="89647" y="2447983"/>
                        <a:pt x="70339" y="1617784"/>
                      </a:cubicBezTo>
                      <a:cubicBezTo>
                        <a:pt x="68816" y="1552302"/>
                        <a:pt x="57465" y="1493654"/>
                        <a:pt x="46892" y="1430215"/>
                      </a:cubicBezTo>
                      <a:cubicBezTo>
                        <a:pt x="50800" y="1277815"/>
                        <a:pt x="51532" y="1125300"/>
                        <a:pt x="58615" y="973015"/>
                      </a:cubicBezTo>
                      <a:cubicBezTo>
                        <a:pt x="59364" y="956921"/>
                        <a:pt x="68456" y="942124"/>
                        <a:pt x="70339" y="926123"/>
                      </a:cubicBezTo>
                      <a:cubicBezTo>
                        <a:pt x="76292" y="875522"/>
                        <a:pt x="75992" y="824310"/>
                        <a:pt x="82062" y="773723"/>
                      </a:cubicBezTo>
                      <a:cubicBezTo>
                        <a:pt x="87726" y="726522"/>
                        <a:pt x="79138" y="672601"/>
                        <a:pt x="105508" y="633046"/>
                      </a:cubicBezTo>
                      <a:cubicBezTo>
                        <a:pt x="128430" y="598663"/>
                        <a:pt x="130970" y="601536"/>
                        <a:pt x="140677" y="562708"/>
                      </a:cubicBezTo>
                      <a:cubicBezTo>
                        <a:pt x="145510" y="543377"/>
                        <a:pt x="148078" y="523543"/>
                        <a:pt x="152400" y="504092"/>
                      </a:cubicBezTo>
                      <a:cubicBezTo>
                        <a:pt x="155895" y="488364"/>
                        <a:pt x="160628" y="472928"/>
                        <a:pt x="164123" y="457200"/>
                      </a:cubicBezTo>
                      <a:cubicBezTo>
                        <a:pt x="168445" y="437749"/>
                        <a:pt x="171013" y="417915"/>
                        <a:pt x="175846" y="398584"/>
                      </a:cubicBezTo>
                      <a:cubicBezTo>
                        <a:pt x="178843" y="386596"/>
                        <a:pt x="184174" y="375297"/>
                        <a:pt x="187569" y="363415"/>
                      </a:cubicBezTo>
                      <a:cubicBezTo>
                        <a:pt x="191995" y="347923"/>
                        <a:pt x="192945" y="331332"/>
                        <a:pt x="199292" y="316523"/>
                      </a:cubicBezTo>
                      <a:cubicBezTo>
                        <a:pt x="204842" y="303573"/>
                        <a:pt x="214923" y="293077"/>
                        <a:pt x="222739" y="281354"/>
                      </a:cubicBezTo>
                      <a:cubicBezTo>
                        <a:pt x="228827" y="257001"/>
                        <a:pt x="247205" y="178394"/>
                        <a:pt x="257908" y="164123"/>
                      </a:cubicBezTo>
                      <a:lnTo>
                        <a:pt x="293077" y="117231"/>
                      </a:lnTo>
                      <a:cubicBezTo>
                        <a:pt x="300116" y="89073"/>
                        <a:pt x="302946" y="55409"/>
                        <a:pt x="328246" y="35169"/>
                      </a:cubicBezTo>
                      <a:cubicBezTo>
                        <a:pt x="337895" y="27450"/>
                        <a:pt x="352057" y="28314"/>
                        <a:pt x="363415" y="23446"/>
                      </a:cubicBezTo>
                      <a:cubicBezTo>
                        <a:pt x="379478" y="16562"/>
                        <a:pt x="394677" y="7815"/>
                        <a:pt x="410308" y="0"/>
                      </a:cubicBezTo>
                      <a:lnTo>
                        <a:pt x="890954" y="23446"/>
                      </a:lnTo>
                      <a:cubicBezTo>
                        <a:pt x="972052" y="28515"/>
                        <a:pt x="993799" y="44494"/>
                        <a:pt x="1078523" y="58615"/>
                      </a:cubicBezTo>
                      <a:cubicBezTo>
                        <a:pt x="1113427" y="64432"/>
                        <a:pt x="1148862" y="66430"/>
                        <a:pt x="1184031" y="70338"/>
                      </a:cubicBezTo>
                      <a:cubicBezTo>
                        <a:pt x="1215292" y="78153"/>
                        <a:pt x="1246217" y="87464"/>
                        <a:pt x="1277815" y="93784"/>
                      </a:cubicBezTo>
                      <a:cubicBezTo>
                        <a:pt x="1304910" y="99203"/>
                        <a:pt x="1333219" y="98237"/>
                        <a:pt x="1359877" y="105508"/>
                      </a:cubicBezTo>
                      <a:cubicBezTo>
                        <a:pt x="1376737" y="110106"/>
                        <a:pt x="1390190" y="123428"/>
                        <a:pt x="1406769" y="128954"/>
                      </a:cubicBezTo>
                      <a:cubicBezTo>
                        <a:pt x="1437339" y="139144"/>
                        <a:pt x="1500554" y="152400"/>
                        <a:pt x="1500554" y="152400"/>
                      </a:cubicBezTo>
                      <a:cubicBezTo>
                        <a:pt x="1628561" y="237738"/>
                        <a:pt x="1431220" y="111873"/>
                        <a:pt x="1582615" y="187569"/>
                      </a:cubicBezTo>
                      <a:cubicBezTo>
                        <a:pt x="1592501" y="192512"/>
                        <a:pt x="1597571" y="203939"/>
                        <a:pt x="1606062" y="211015"/>
                      </a:cubicBezTo>
                      <a:cubicBezTo>
                        <a:pt x="1653377" y="250444"/>
                        <a:pt x="1640403" y="242000"/>
                        <a:pt x="1688123" y="257908"/>
                      </a:cubicBezTo>
                      <a:cubicBezTo>
                        <a:pt x="1708584" y="319291"/>
                        <a:pt x="1691108" y="284339"/>
                        <a:pt x="1758462" y="351692"/>
                      </a:cubicBezTo>
                      <a:cubicBezTo>
                        <a:pt x="1768425" y="361655"/>
                        <a:pt x="1772888" y="376037"/>
                        <a:pt x="1781908" y="386861"/>
                      </a:cubicBezTo>
                      <a:cubicBezTo>
                        <a:pt x="1792522" y="399597"/>
                        <a:pt x="1805354" y="410308"/>
                        <a:pt x="1817077" y="422031"/>
                      </a:cubicBezTo>
                      <a:cubicBezTo>
                        <a:pt x="1820985" y="433754"/>
                        <a:pt x="1822799" y="446398"/>
                        <a:pt x="1828800" y="457200"/>
                      </a:cubicBezTo>
                      <a:cubicBezTo>
                        <a:pt x="1842485" y="481833"/>
                        <a:pt x="1875692" y="499359"/>
                        <a:pt x="1875692" y="527538"/>
                      </a:cubicBezTo>
                      <a:lnTo>
                        <a:pt x="1875692" y="621323"/>
                      </a:lnTo>
                      <a:lnTo>
                        <a:pt x="1887415" y="633046"/>
                      </a:lnTo>
                      <a:lnTo>
                        <a:pt x="1887415" y="633046"/>
                      </a:lnTo>
                      <a:lnTo>
                        <a:pt x="1875692" y="586154"/>
                      </a:ln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8" name="Szövegdoboz 17"/>
              <p:cNvSpPr txBox="1"/>
              <p:nvPr/>
            </p:nvSpPr>
            <p:spPr>
              <a:xfrm>
                <a:off x="4427984" y="5938947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Kék-tó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Szövegdoboz 40"/>
              <p:cNvSpPr txBox="1"/>
              <p:nvPr/>
            </p:nvSpPr>
            <p:spPr>
              <a:xfrm rot="2811198">
                <a:off x="963749" y="598156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Jobb-patak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Szövegdoboz 41"/>
              <p:cNvSpPr txBox="1"/>
              <p:nvPr/>
            </p:nvSpPr>
            <p:spPr>
              <a:xfrm rot="19356201">
                <a:off x="3406815" y="54137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Bal-patak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Szövegdoboz 42"/>
              <p:cNvSpPr txBox="1"/>
              <p:nvPr/>
            </p:nvSpPr>
            <p:spPr>
              <a:xfrm rot="16790351">
                <a:off x="1400468" y="3851640"/>
                <a:ext cx="2918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E</a:t>
                </a:r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gyenes-patak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Szövegdoboz 43"/>
              <p:cNvSpPr txBox="1"/>
              <p:nvPr/>
            </p:nvSpPr>
            <p:spPr>
              <a:xfrm>
                <a:off x="3435115" y="2841892"/>
                <a:ext cx="2636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Állatudvar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Szövegdoboz 44"/>
              <p:cNvSpPr txBox="1"/>
              <p:nvPr/>
            </p:nvSpPr>
            <p:spPr>
              <a:xfrm>
                <a:off x="133813" y="3626313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Lakóudvar</a:t>
                </a:r>
                <a:endParaRPr lang="hu-HU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Ellipszis 18"/>
              <p:cNvSpPr/>
              <p:nvPr/>
            </p:nvSpPr>
            <p:spPr>
              <a:xfrm>
                <a:off x="3584250" y="1243245"/>
                <a:ext cx="220199" cy="2308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Ellipszis 46"/>
              <p:cNvSpPr/>
              <p:nvPr/>
            </p:nvSpPr>
            <p:spPr>
              <a:xfrm>
                <a:off x="915721" y="314505"/>
                <a:ext cx="220199" cy="2308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2162514" y="5362405"/>
                <a:ext cx="220199" cy="2308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Ellipszis 49"/>
              <p:cNvSpPr/>
              <p:nvPr/>
            </p:nvSpPr>
            <p:spPr>
              <a:xfrm>
                <a:off x="821065" y="2833952"/>
                <a:ext cx="220199" cy="2308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078" name="Picture 30" descr="MC900441753[1]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54" y="2867803"/>
                <a:ext cx="686870" cy="68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Ellipszis 52"/>
              <p:cNvSpPr/>
              <p:nvPr/>
            </p:nvSpPr>
            <p:spPr>
              <a:xfrm>
                <a:off x="1679655" y="4183723"/>
                <a:ext cx="220199" cy="2308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>
                <a:off x="3459039" y="1169422"/>
                <a:ext cx="5115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latin typeface="Arial" pitchFamily="34" charset="0"/>
                    <a:cs typeface="Arial" pitchFamily="34" charset="0"/>
                  </a:rPr>
                  <a:t>1.</a:t>
                </a:r>
                <a:endParaRPr lang="hu-H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Szövegdoboz 54"/>
              <p:cNvSpPr txBox="1"/>
              <p:nvPr/>
            </p:nvSpPr>
            <p:spPr>
              <a:xfrm>
                <a:off x="799970" y="247549"/>
                <a:ext cx="5115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latin typeface="Arial" pitchFamily="34" charset="0"/>
                    <a:cs typeface="Arial" pitchFamily="34" charset="0"/>
                  </a:rPr>
                  <a:t>2.</a:t>
                </a:r>
                <a:endParaRPr lang="hu-H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Szövegdoboz 55"/>
              <p:cNvSpPr txBox="1"/>
              <p:nvPr/>
            </p:nvSpPr>
            <p:spPr>
              <a:xfrm>
                <a:off x="2026532" y="5293155"/>
                <a:ext cx="5115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latin typeface="Arial" pitchFamily="34" charset="0"/>
                    <a:cs typeface="Arial" pitchFamily="34" charset="0"/>
                  </a:rPr>
                  <a:t>3.</a:t>
                </a:r>
                <a:endParaRPr lang="hu-H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Szövegdoboz 56"/>
              <p:cNvSpPr txBox="1"/>
              <p:nvPr/>
            </p:nvSpPr>
            <p:spPr>
              <a:xfrm>
                <a:off x="701542" y="2764702"/>
                <a:ext cx="5115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latin typeface="Arial" pitchFamily="34" charset="0"/>
                    <a:cs typeface="Arial" pitchFamily="34" charset="0"/>
                  </a:rPr>
                  <a:t>4.</a:t>
                </a:r>
                <a:endParaRPr lang="hu-H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Szövegdoboz 57"/>
              <p:cNvSpPr txBox="1"/>
              <p:nvPr/>
            </p:nvSpPr>
            <p:spPr>
              <a:xfrm>
                <a:off x="1553044" y="4114474"/>
                <a:ext cx="5115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latin typeface="Arial" pitchFamily="34" charset="0"/>
                    <a:cs typeface="Arial" pitchFamily="34" charset="0"/>
                  </a:rPr>
                  <a:t>5.</a:t>
                </a:r>
                <a:endParaRPr lang="hu-HU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81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226" y="3615992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044" y="3619735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50" y="3619735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83" y="3600557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13" y="3593878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232" y="3574942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836" y="3574941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3" descr="C:\Users\Kati\AppData\Local\Microsoft\Windows\Temporary Internet Files\Content.IE5\AME6NL0L\MC90033393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614" y="3574942"/>
              <a:ext cx="531111" cy="86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Szövegdoboz 68"/>
            <p:cNvSpPr txBox="1"/>
            <p:nvPr/>
          </p:nvSpPr>
          <p:spPr>
            <a:xfrm>
              <a:off x="3692487" y="4308511"/>
              <a:ext cx="2636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Kukoricatábla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9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-134976"/>
            <a:ext cx="7498080" cy="1143000"/>
          </a:xfrm>
        </p:spPr>
        <p:txBody>
          <a:bodyPr/>
          <a:lstStyle/>
          <a:p>
            <a:r>
              <a:rPr lang="hu-HU" dirty="0" smtClean="0"/>
              <a:t>Egy szakértői vélemény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836712"/>
            <a:ext cx="8172400" cy="5904656"/>
          </a:xfrm>
        </p:spPr>
        <p:txBody>
          <a:bodyPr>
            <a:normAutofit fontScale="32500" lnSpcReduction="20000"/>
          </a:bodyPr>
          <a:lstStyle/>
          <a:p>
            <a:pPr marL="82296" indent="0">
              <a:buNone/>
            </a:pP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lakóudvar területén lévő kút vize nem iható,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mert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benne a nitrát-, nitrit- és ammóniatartalom is magasabb,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mint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az engedélyezett egészségügyi határérték.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Szakértői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véleményünk szerint a kút vizének szennyeződését egyrészről a közeli,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Bal-patak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mentén fekvő Állatudvar nem megfelelő higiéniai körülményei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okozzák.  Az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állati vizelet belekerülhet a Bal-patak vizébe,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amelyben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ammóniaszennyeződést okoz. Ezt bizonyítja az, hogy a patakon lejjebb,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az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Egyenes-pataknál lévő kút vizében is magas az ammóniaszennyezés, de a nitritszennyezés is számottevő.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Ezt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tetézi még,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hogy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közeli kukoricásból valószínűleg nitrogéntartalmú műtrágya is jutott az Egyenes-patak vízébe.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Szakértői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csoportunk azért gondolja ezt,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mert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kukoricással szemben,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patak másik partján található a kút,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melynek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vizében indokolatlanul magas a nitrit-,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nitrát-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és ammóniaszennyezés a környező </a:t>
            </a:r>
            <a:r>
              <a:rPr lang="hu-HU" sz="55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szennyezőértékekhez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képest.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Az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Egyenes-patak torkolatánál már hígul a szennyeződés, és csökken ezeknek az ionoknak a koncentrációja a vízben.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Várhatóan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tóba kerülve még jobban felhígulnak a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szennyezőanyagok.  Azonban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ha tartósan fennáll a nitrogénszennyezés,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akkor </a:t>
            </a:r>
            <a:r>
              <a:rPr lang="hu-HU" sz="55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eutrofizációs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folyamat indulhat el a tóban.</a:t>
            </a:r>
          </a:p>
          <a:p>
            <a:pPr marL="82296" indent="0">
              <a:buNone/>
            </a:pP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Véleményünk szerint csak úgy lehet ivóvíz minőségű vizet nyerni a kútból, ha az Állatudvar gondoskodik az állattartás megfelelő higiéniás körülményeiről,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és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szennyvizét nem a patakba vezeti,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illetve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kukoricás műtrágyázásánál betartják a megfelelő környezetvédelmi irányelveket: számított mennyiségű műtrágyát szórnak ki megfelelő körülmények között.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Mivel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Jobb-patak vízminősége nagyon jó, 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így </a:t>
            </a:r>
            <a:r>
              <a:rPr lang="hu-HU" sz="5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várhatóan a közvetlen szennyezés megszüntetésével a kút vízminősége is kellően javulni fog</a:t>
            </a:r>
            <a:r>
              <a:rPr lang="hu-H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hu-HU" sz="5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>
                <a:solidFill>
                  <a:srgbClr val="6C0000"/>
                </a:solidFill>
              </a:rPr>
              <a:t>Melyik vízből innál? </a:t>
            </a:r>
            <a:br>
              <a:rPr lang="hu-HU" sz="4000" b="1" dirty="0">
                <a:solidFill>
                  <a:srgbClr val="6C0000"/>
                </a:solidFill>
              </a:rPr>
            </a:br>
            <a:r>
              <a:rPr lang="hu-HU" sz="4000" b="1" dirty="0">
                <a:solidFill>
                  <a:srgbClr val="6C0000"/>
                </a:solidFill>
              </a:rPr>
              <a:t>Tapssal jelezd!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2060575"/>
            <a:ext cx="31623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 b="1"/>
              <a:t>Csapvíz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Forrásvíz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Kútvíz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Folyóvíz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Tó vize</a:t>
            </a:r>
          </a:p>
          <a:p>
            <a:pPr>
              <a:lnSpc>
                <a:spcPct val="90000"/>
              </a:lnSpc>
            </a:pPr>
            <a:r>
              <a:rPr lang="hu-HU" sz="2000" b="1"/>
              <a:t>Tengervíz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Desztillált 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Ásványvíz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Gyógyvíz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Esővíz</a:t>
            </a:r>
          </a:p>
          <a:p>
            <a:pPr>
              <a:lnSpc>
                <a:spcPct val="90000"/>
              </a:lnSpc>
            </a:pPr>
            <a:r>
              <a:rPr lang="hu-HU" sz="2000" b="1"/>
              <a:t>Kemény víz</a:t>
            </a:r>
          </a:p>
          <a:p>
            <a:pPr>
              <a:lnSpc>
                <a:spcPct val="90000"/>
              </a:lnSpc>
            </a:pPr>
            <a:endParaRPr lang="hu-HU" sz="2000" b="1"/>
          </a:p>
          <a:p>
            <a:pPr>
              <a:lnSpc>
                <a:spcPct val="90000"/>
              </a:lnSpc>
            </a:pPr>
            <a:endParaRPr lang="hu-HU" sz="2000"/>
          </a:p>
        </p:txBody>
      </p:sp>
      <p:pic>
        <p:nvPicPr>
          <p:cNvPr id="26629" name="j0212515.wav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1663" y="3067050"/>
            <a:ext cx="304800" cy="304800"/>
          </a:xfrm>
        </p:spPr>
      </p:pic>
      <p:pic>
        <p:nvPicPr>
          <p:cNvPr id="26630" name="j0212516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5013325"/>
            <a:ext cx="304800" cy="304800"/>
          </a:xfrm>
          <a:noFill/>
          <a:ln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68313" y="6207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6636" name="j021251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133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 descr="arg-hands-clap-fas-blueb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168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205413" y="5229225"/>
            <a:ext cx="3168650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8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45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745" fill="hold"/>
                                        <p:tgtEl>
                                          <p:spTgt spid="2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Kísérletezés</a:t>
            </a:r>
            <a:br>
              <a:rPr lang="hu-HU" dirty="0"/>
            </a:br>
            <a:r>
              <a:rPr lang="hu-HU" sz="2200" dirty="0" smtClean="0"/>
              <a:t>Ammóniumion-</a:t>
            </a:r>
            <a:r>
              <a:rPr lang="hu-HU" sz="2200" dirty="0"/>
              <a:t>, </a:t>
            </a:r>
            <a:r>
              <a:rPr lang="hu-HU" sz="2200" dirty="0" smtClean="0"/>
              <a:t>nitrition-</a:t>
            </a:r>
            <a:r>
              <a:rPr lang="hu-HU" sz="2200" dirty="0"/>
              <a:t>, </a:t>
            </a:r>
            <a:r>
              <a:rPr lang="hu-HU" sz="2200" dirty="0" smtClean="0"/>
              <a:t>nitrátion-tartalom </a:t>
            </a:r>
            <a:r>
              <a:rPr lang="hu-HU" sz="2200" dirty="0"/>
              <a:t>meghatározása gyorstesztekkel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64522"/>
              </p:ext>
            </p:extLst>
          </p:nvPr>
        </p:nvGraphicFramePr>
        <p:xfrm>
          <a:off x="0" y="1484785"/>
          <a:ext cx="9144001" cy="53732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03648"/>
                <a:gridCol w="2808312"/>
                <a:gridCol w="2376264"/>
                <a:gridCol w="2555777"/>
              </a:tblGrid>
              <a:tr h="89553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NH</a:t>
                      </a:r>
                      <a:r>
                        <a:rPr lang="hu-HU" sz="1800" baseline="-25000" dirty="0" smtClean="0">
                          <a:effectLst/>
                        </a:rPr>
                        <a:t>4</a:t>
                      </a:r>
                      <a:r>
                        <a:rPr lang="hu-HU" sz="1800" baseline="30000" dirty="0" smtClean="0">
                          <a:effectLst/>
                        </a:rPr>
                        <a:t>+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baseline="0" dirty="0" smtClean="0">
                          <a:effectLst/>
                        </a:rPr>
                        <a:t>a</a:t>
                      </a:r>
                      <a:r>
                        <a:rPr lang="hu-HU" sz="1800" dirty="0" smtClean="0">
                          <a:effectLst/>
                        </a:rPr>
                        <a:t>mmóniumion-tartalom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NO</a:t>
                      </a:r>
                      <a:r>
                        <a:rPr lang="hu-HU" sz="1800" baseline="-25000" dirty="0" smtClean="0">
                          <a:effectLst/>
                        </a:rPr>
                        <a:t>2</a:t>
                      </a:r>
                      <a:r>
                        <a:rPr lang="hu-HU" sz="1800" baseline="30000" dirty="0" smtClean="0">
                          <a:effectLst/>
                        </a:rPr>
                        <a:t>-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nitrition-tartalom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NO</a:t>
                      </a:r>
                      <a:r>
                        <a:rPr lang="hu-HU" sz="1800" baseline="-25000" dirty="0" smtClean="0">
                          <a:effectLst/>
                        </a:rPr>
                        <a:t>3</a:t>
                      </a:r>
                      <a:r>
                        <a:rPr lang="hu-HU" sz="1800" baseline="30000" dirty="0" smtClean="0">
                          <a:effectLst/>
                        </a:rPr>
                        <a:t>-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nitrátion-tartalom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1942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1942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1942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1942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8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Adjatok szakértői </a:t>
            </a:r>
            <a:r>
              <a:rPr lang="hu-HU" dirty="0"/>
              <a:t>véleményt </a:t>
            </a:r>
            <a:r>
              <a:rPr lang="hu-HU" dirty="0" smtClean="0"/>
              <a:t>a </a:t>
            </a:r>
            <a:r>
              <a:rPr lang="hu-HU" dirty="0"/>
              <a:t>vizsgált vízmintákról a kísérleti adatok és a vízminőségi táblázat </a:t>
            </a:r>
            <a:r>
              <a:rPr lang="hu-HU" dirty="0" smtClean="0"/>
              <a:t>segítségével!</a:t>
            </a:r>
          </a:p>
          <a:p>
            <a:r>
              <a:rPr lang="hu-HU" dirty="0" smtClean="0"/>
              <a:t>Melyik </a:t>
            </a:r>
            <a:r>
              <a:rPr lang="hu-HU" dirty="0"/>
              <a:t>alkalmas ivóvíznek?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9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Kísérletezés</a:t>
            </a:r>
            <a:br>
              <a:rPr lang="hu-HU" dirty="0"/>
            </a:br>
            <a:r>
              <a:rPr lang="hu-HU" sz="2200" dirty="0" smtClean="0"/>
              <a:t>Ammónium-</a:t>
            </a:r>
            <a:r>
              <a:rPr lang="hu-HU" sz="2200" dirty="0"/>
              <a:t>, nitrit-, </a:t>
            </a:r>
            <a:r>
              <a:rPr lang="hu-HU" sz="2200" dirty="0" smtClean="0"/>
              <a:t>nitrátion-tartalom </a:t>
            </a:r>
            <a:r>
              <a:rPr lang="hu-HU" sz="2200" dirty="0"/>
              <a:t>meghatározása gyorstesztekkel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539419"/>
              </p:ext>
            </p:extLst>
          </p:nvPr>
        </p:nvGraphicFramePr>
        <p:xfrm>
          <a:off x="0" y="1484785"/>
          <a:ext cx="9144001" cy="53732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03648"/>
                <a:gridCol w="2808312"/>
                <a:gridCol w="2376264"/>
                <a:gridCol w="2555777"/>
              </a:tblGrid>
              <a:tr h="9199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NH</a:t>
                      </a:r>
                      <a:r>
                        <a:rPr lang="hu-HU" sz="1800" baseline="-25000" dirty="0" smtClean="0">
                          <a:effectLst/>
                        </a:rPr>
                        <a:t>4</a:t>
                      </a:r>
                      <a:r>
                        <a:rPr lang="hu-HU" sz="1800" baseline="30000" dirty="0" smtClean="0">
                          <a:effectLst/>
                        </a:rPr>
                        <a:t>+</a:t>
                      </a:r>
                      <a:r>
                        <a:rPr lang="hu-HU" sz="1800" baseline="0" dirty="0" smtClean="0">
                          <a:effectLst/>
                        </a:rPr>
                        <a:t> 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baseline="0" dirty="0" smtClean="0">
                          <a:effectLst/>
                        </a:rPr>
                        <a:t>a</a:t>
                      </a:r>
                      <a:r>
                        <a:rPr lang="hu-HU" sz="1800" dirty="0" smtClean="0">
                          <a:effectLst/>
                        </a:rPr>
                        <a:t>mmóniumion-tartalom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NO</a:t>
                      </a:r>
                      <a:r>
                        <a:rPr lang="hu-HU" sz="1800" baseline="-25000" dirty="0" smtClean="0">
                          <a:effectLst/>
                        </a:rPr>
                        <a:t>2</a:t>
                      </a:r>
                      <a:r>
                        <a:rPr lang="hu-HU" sz="1800" baseline="30000" dirty="0" smtClean="0">
                          <a:effectLst/>
                        </a:rPr>
                        <a:t>-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nitrition-tartalom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NO</a:t>
                      </a:r>
                      <a:r>
                        <a:rPr lang="hu-HU" sz="1800" baseline="-25000" dirty="0" smtClean="0">
                          <a:effectLst/>
                        </a:rPr>
                        <a:t>3</a:t>
                      </a:r>
                      <a:r>
                        <a:rPr lang="hu-HU" sz="1800" baseline="30000" dirty="0" smtClean="0">
                          <a:effectLst/>
                        </a:rPr>
                        <a:t>-</a:t>
                      </a:r>
                    </a:p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nitrátion-tartalom </a:t>
                      </a:r>
                      <a:r>
                        <a:rPr lang="hu-HU" sz="1800" dirty="0">
                          <a:effectLst/>
                        </a:rPr>
                        <a:t>meghatározása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003326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1. 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49971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49971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  <a:tr h="1149971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4. </a:t>
                      </a:r>
                      <a:r>
                        <a:rPr lang="hu-HU" sz="1800" dirty="0" smtClean="0">
                          <a:effectLst/>
                        </a:rPr>
                        <a:t>vízminta</a:t>
                      </a:r>
                      <a:endParaRPr lang="hu-H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907704" y="255020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&lt; 0,20 </a:t>
            </a:r>
            <a:r>
              <a:rPr lang="hu-HU" b="1" dirty="0" smtClean="0"/>
              <a:t>mg/L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2764903"/>
            <a:ext cx="89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Csapvíz</a:t>
            </a:r>
          </a:p>
        </p:txBody>
      </p:sp>
      <p:sp>
        <p:nvSpPr>
          <p:cNvPr id="3" name="Téglalap 2"/>
          <p:cNvSpPr/>
          <p:nvPr/>
        </p:nvSpPr>
        <p:spPr>
          <a:xfrm>
            <a:off x="-4791" y="3789040"/>
            <a:ext cx="143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Híg szalmiákszesz</a:t>
            </a:r>
          </a:p>
        </p:txBody>
      </p:sp>
      <p:sp>
        <p:nvSpPr>
          <p:cNvPr id="7" name="Téglalap 6"/>
          <p:cNvSpPr/>
          <p:nvPr/>
        </p:nvSpPr>
        <p:spPr>
          <a:xfrm>
            <a:off x="29474" y="4941168"/>
            <a:ext cx="138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Híg KNO</a:t>
            </a:r>
            <a:r>
              <a:rPr lang="hu-HU" baseline="-25000" dirty="0"/>
              <a:t>2</a:t>
            </a:r>
            <a:r>
              <a:rPr lang="hu-HU" dirty="0"/>
              <a:t>-oldat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6021288"/>
            <a:ext cx="142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Híg NaNO</a:t>
            </a:r>
            <a:r>
              <a:rPr lang="hu-HU" baseline="-25000" dirty="0"/>
              <a:t>3</a:t>
            </a:r>
            <a:r>
              <a:rPr lang="hu-HU" dirty="0"/>
              <a:t>-oldat</a:t>
            </a:r>
          </a:p>
        </p:txBody>
      </p:sp>
      <p:sp>
        <p:nvSpPr>
          <p:cNvPr id="9" name="Téglalap 8"/>
          <p:cNvSpPr/>
          <p:nvPr/>
        </p:nvSpPr>
        <p:spPr>
          <a:xfrm>
            <a:off x="4644008" y="255020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&lt; 0,10 </a:t>
            </a:r>
            <a:r>
              <a:rPr lang="hu-HU" b="1" dirty="0" smtClean="0"/>
              <a:t>mg/L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236296" y="254143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&lt; 50 </a:t>
            </a:r>
            <a:r>
              <a:rPr lang="hu-HU" b="1" dirty="0" smtClean="0"/>
              <a:t>mg/L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907704" y="3927539"/>
            <a:ext cx="210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kb. 50 </a:t>
            </a:r>
            <a:r>
              <a:rPr lang="hu-HU" b="1" dirty="0" smtClean="0"/>
              <a:t>mg/L </a:t>
            </a:r>
            <a:r>
              <a:rPr lang="hu-HU" b="1" dirty="0"/>
              <a:t>NH</a:t>
            </a:r>
            <a:r>
              <a:rPr lang="hu-HU" b="1" baseline="-25000" dirty="0"/>
              <a:t>4</a:t>
            </a:r>
            <a:r>
              <a:rPr lang="hu-HU" b="1" baseline="30000" dirty="0"/>
              <a:t>+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326453" y="5079667"/>
            <a:ext cx="214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kb. 5,4 </a:t>
            </a:r>
            <a:r>
              <a:rPr lang="hu-HU" b="1" dirty="0" smtClean="0"/>
              <a:t>mg/L </a:t>
            </a:r>
            <a:r>
              <a:rPr lang="hu-HU" b="1" dirty="0"/>
              <a:t>NO</a:t>
            </a:r>
            <a:r>
              <a:rPr lang="hu-HU" b="1" baseline="-25000" dirty="0"/>
              <a:t>2</a:t>
            </a:r>
            <a:r>
              <a:rPr lang="hu-HU" b="1" baseline="30000" dirty="0"/>
              <a:t>-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855422" y="6159787"/>
            <a:ext cx="207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kb. 54 </a:t>
            </a:r>
            <a:r>
              <a:rPr lang="hu-HU" b="1" dirty="0" smtClean="0"/>
              <a:t>mg/L </a:t>
            </a:r>
            <a:r>
              <a:rPr lang="hu-HU" b="1" dirty="0"/>
              <a:t>NO</a:t>
            </a:r>
            <a:r>
              <a:rPr lang="hu-HU" b="1" baseline="-25000" dirty="0"/>
              <a:t>3</a:t>
            </a:r>
            <a:r>
              <a:rPr lang="hu-HU" b="1" baseline="30000" dirty="0"/>
              <a:t>-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4644008" y="3789039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863733" y="3789038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863733" y="4941167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644007" y="6021288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894281" y="4941166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894281" y="6021287"/>
            <a:ext cx="1975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nincs mérhető mennyiség</a:t>
            </a:r>
          </a:p>
        </p:txBody>
      </p:sp>
    </p:spTree>
    <p:extLst>
      <p:ext uri="{BB962C8B-B14F-4D97-AF65-F5344CB8AC3E}">
        <p14:creationId xmlns:p14="http://schemas.microsoft.com/office/powerpoint/2010/main" val="2728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Szakvélemény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1. számú vízminta ivásra alkalmas.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2., 3. és 4. számú vízmintában a mért ionok közül az egyik meghaladja az egészségügyi határértéket, így fogyasztásra nem alkalmas.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28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Ammónia-, nitrit-, </a:t>
            </a:r>
            <a:r>
              <a:rPr lang="hu-HU" dirty="0" err="1" smtClean="0"/>
              <a:t>nitrátvegyületek</a:t>
            </a:r>
            <a:r>
              <a:rPr lang="hu-HU" dirty="0" smtClean="0"/>
              <a:t> </a:t>
            </a:r>
            <a:r>
              <a:rPr lang="hu-HU" dirty="0" err="1" smtClean="0"/>
              <a:t>redoxireakciói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7760628" cy="417646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5690" y="2492896"/>
            <a:ext cx="432048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oxidációs számok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Ammónia-, nitrit-, </a:t>
            </a:r>
            <a:r>
              <a:rPr lang="hu-HU" dirty="0" err="1" smtClean="0"/>
              <a:t>nitrátvegyületek</a:t>
            </a:r>
            <a:r>
              <a:rPr lang="hu-HU" dirty="0" smtClean="0"/>
              <a:t> </a:t>
            </a:r>
            <a:r>
              <a:rPr lang="hu-HU" dirty="0" err="1" smtClean="0"/>
              <a:t>redoxireakciói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8" name="Picture 2" descr="A biológiai nitrogénciklus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920880" cy="472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6191345" y="3752201"/>
            <a:ext cx="1440160" cy="348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227349" y="37522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NH</a:t>
            </a:r>
            <a:r>
              <a:rPr lang="hu-HU" b="1" baseline="-25000" dirty="0" smtClean="0"/>
              <a:t>3</a:t>
            </a:r>
            <a:r>
              <a:rPr lang="hu-HU" b="1" dirty="0" smtClean="0"/>
              <a:t>-NH</a:t>
            </a:r>
            <a:r>
              <a:rPr lang="hu-HU" b="1" baseline="-25000" dirty="0" smtClean="0"/>
              <a:t>4</a:t>
            </a:r>
            <a:r>
              <a:rPr lang="hu-HU" b="1" baseline="30000" dirty="0" smtClean="0"/>
              <a:t>+</a:t>
            </a:r>
            <a:endParaRPr lang="hu-HU" b="1" baseline="30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20814" y="5470340"/>
            <a:ext cx="186136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gyors reakció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403648" y="3645024"/>
            <a:ext cx="2088232" cy="1728192"/>
          </a:xfrm>
          <a:prstGeom prst="rect">
            <a:avLst/>
          </a:prstGeom>
          <a:solidFill>
            <a:srgbClr val="3891A7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403648" y="2393341"/>
            <a:ext cx="7344816" cy="1251683"/>
          </a:xfrm>
          <a:prstGeom prst="rect">
            <a:avLst/>
          </a:prstGeom>
          <a:solidFill>
            <a:schemeClr val="accent2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796136" y="3645024"/>
            <a:ext cx="2952328" cy="1728192"/>
          </a:xfrm>
          <a:prstGeom prst="rect">
            <a:avLst/>
          </a:prstGeom>
          <a:solidFill>
            <a:schemeClr val="accent2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403648" y="5373216"/>
            <a:ext cx="7344816" cy="1251683"/>
          </a:xfrm>
          <a:prstGeom prst="rect">
            <a:avLst/>
          </a:prstGeom>
          <a:solidFill>
            <a:schemeClr val="accent2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620943" y="3752201"/>
            <a:ext cx="2088232" cy="1549007"/>
          </a:xfrm>
          <a:prstGeom prst="rect">
            <a:avLst/>
          </a:prstGeom>
          <a:solidFill>
            <a:srgbClr val="92D05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043094" y="2993304"/>
            <a:ext cx="936104" cy="193794"/>
          </a:xfrm>
          <a:prstGeom prst="rect">
            <a:avLst/>
          </a:prstGeom>
          <a:solidFill>
            <a:srgbClr val="FBE0BD"/>
          </a:solidFill>
          <a:ln>
            <a:solidFill>
              <a:srgbClr val="FBE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043094" y="29063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oldott</a:t>
            </a:r>
            <a:endParaRPr lang="hu-H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ESETTANULMÁNY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6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2000</TotalTime>
  <Words>609</Words>
  <Application>Microsoft Office PowerPoint</Application>
  <PresentationFormat>Diavetítés a képernyőre (4:3 oldalarány)</PresentationFormat>
  <Paragraphs>146</Paragraphs>
  <Slides>13</Slides>
  <Notes>1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Verdana</vt:lpstr>
      <vt:lpstr>Wingdings 2</vt:lpstr>
      <vt:lpstr>Napforduló</vt:lpstr>
      <vt:lpstr>Office-téma</vt:lpstr>
      <vt:lpstr>„Szomjas ökörnek  a zavaros víz is jó”?    </vt:lpstr>
      <vt:lpstr>Melyik vízből innál?  Tapssal jelezd!</vt:lpstr>
      <vt:lpstr>Kísérletezés Ammóniumion-, nitrition-, nitrátion-tartalom meghatározása gyorstesztekkel</vt:lpstr>
      <vt:lpstr>Feladat</vt:lpstr>
      <vt:lpstr>Kísérletezés Ammónium-, nitrit-, nitrátion-tartalom meghatározása gyorstesztekkel</vt:lpstr>
      <vt:lpstr>Szakvélemény</vt:lpstr>
      <vt:lpstr>Ammónia-, nitrit-, nitrátvegyületek redoxireakciói </vt:lpstr>
      <vt:lpstr>Ammónia-, nitrit-, nitrátvegyületek redoxireakciói </vt:lpstr>
      <vt:lpstr>ESETTANULMÁNY</vt:lpstr>
      <vt:lpstr>A probléma</vt:lpstr>
      <vt:lpstr>Mérési jegyzőkönyv</vt:lpstr>
      <vt:lpstr>PowerPoint bemutató</vt:lpstr>
      <vt:lpstr>Egy szakértői vélemény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Kati</dc:creator>
  <cp:lastModifiedBy>Luca</cp:lastModifiedBy>
  <cp:revision>28</cp:revision>
  <dcterms:created xsi:type="dcterms:W3CDTF">2014-07-20T17:13:40Z</dcterms:created>
  <dcterms:modified xsi:type="dcterms:W3CDTF">2015-08-26T14:38:48Z</dcterms:modified>
</cp:coreProperties>
</file>