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75" r:id="rId3"/>
    <p:sldId id="277" r:id="rId4"/>
    <p:sldId id="257" r:id="rId5"/>
    <p:sldId id="258" r:id="rId6"/>
    <p:sldId id="261" r:id="rId7"/>
    <p:sldId id="259" r:id="rId8"/>
    <p:sldId id="260" r:id="rId9"/>
    <p:sldId id="262" r:id="rId10"/>
    <p:sldId id="263" r:id="rId11"/>
    <p:sldId id="276" r:id="rId12"/>
    <p:sldId id="266" r:id="rId13"/>
    <p:sldId id="267" r:id="rId14"/>
    <p:sldId id="269" r:id="rId15"/>
    <p:sldId id="268" r:id="rId16"/>
    <p:sldId id="271" r:id="rId17"/>
    <p:sldId id="272" r:id="rId18"/>
    <p:sldId id="273" r:id="rId19"/>
    <p:sldId id="270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52127-3358-478B-B7D4-2366FD5CB148}" type="datetimeFigureOut">
              <a:rPr lang="hu-HU" smtClean="0"/>
              <a:t>2015.08.29.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EBA02-925C-435B-9BCF-762C09AB3D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1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5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556-4771-42E1-84B0-1E4AA1F0FAE6}" type="datetimeFigureOut">
              <a:rPr lang="hu-HU" smtClean="0"/>
              <a:t>2015.08.29.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DF03-06D5-4FC9-9EF8-3081F71787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921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556-4771-42E1-84B0-1E4AA1F0FAE6}" type="datetimeFigureOut">
              <a:rPr lang="hu-HU" smtClean="0"/>
              <a:t>2015.08.29.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DF03-06D5-4FC9-9EF8-3081F71787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78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556-4771-42E1-84B0-1E4AA1F0FAE6}" type="datetimeFigureOut">
              <a:rPr lang="hu-HU" smtClean="0"/>
              <a:t>2015.08.29.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DF03-06D5-4FC9-9EF8-3081F71787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8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1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17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10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48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16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6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1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556-4771-42E1-84B0-1E4AA1F0FAE6}" type="datetimeFigureOut">
              <a:rPr lang="hu-HU" smtClean="0"/>
              <a:t>2015.08.29.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DF03-06D5-4FC9-9EF8-3081F71787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7873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2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85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38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7667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36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92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3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556-4771-42E1-84B0-1E4AA1F0FAE6}" type="datetimeFigureOut">
              <a:rPr lang="hu-HU" smtClean="0"/>
              <a:t>2015.08.29.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DF03-06D5-4FC9-9EF8-3081F71787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3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556-4771-42E1-84B0-1E4AA1F0FAE6}" type="datetimeFigureOut">
              <a:rPr lang="hu-HU" smtClean="0"/>
              <a:t>2015.08.29.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DF03-06D5-4FC9-9EF8-3081F71787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2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556-4771-42E1-84B0-1E4AA1F0FAE6}" type="datetimeFigureOut">
              <a:rPr lang="hu-HU" smtClean="0"/>
              <a:t>2015.08.29.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DF03-06D5-4FC9-9EF8-3081F71787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44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556-4771-42E1-84B0-1E4AA1F0FAE6}" type="datetimeFigureOut">
              <a:rPr lang="hu-HU" smtClean="0"/>
              <a:t>2015.08.29.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DF03-06D5-4FC9-9EF8-3081F71787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33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556-4771-42E1-84B0-1E4AA1F0FAE6}" type="datetimeFigureOut">
              <a:rPr lang="hu-HU" smtClean="0"/>
              <a:t>2015.08.29.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DF03-06D5-4FC9-9EF8-3081F71787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515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556-4771-42E1-84B0-1E4AA1F0FAE6}" type="datetimeFigureOut">
              <a:rPr lang="hu-HU" smtClean="0"/>
              <a:t>2015.08.29.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DF03-06D5-4FC9-9EF8-3081F71787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378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556-4771-42E1-84B0-1E4AA1F0FAE6}" type="datetimeFigureOut">
              <a:rPr lang="hu-HU" smtClean="0"/>
              <a:t>2015.08.29.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DF03-06D5-4FC9-9EF8-3081F71787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738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1556-4771-42E1-84B0-1E4AA1F0FAE6}" type="datetimeFigureOut">
              <a:rPr lang="hu-HU" smtClean="0"/>
              <a:t>2015.08.29.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7DF03-06D5-4FC9-9EF8-3081F71787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22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2015.08.29.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a2ff1nO0uo" TargetMode="External"/><Relationship Id="rId2" Type="http://schemas.openxmlformats.org/officeDocument/2006/relationships/hyperlink" Target="https://www.youtube.com/watch?v=NjZDTiV2s_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exhibits.org/causesofcolor/15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Klyofu0Xw" TargetMode="External"/><Relationship Id="rId2" Type="http://schemas.openxmlformats.org/officeDocument/2006/relationships/hyperlink" Target="https://www.youtube.com/watch?v=bC_czAL24z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annotation_id=annotation_747138&amp;feature=iv&amp;src_vid=cdKlyofu0Xw&amp;v=129FldpGx64" TargetMode="External"/><Relationship Id="rId4" Type="http://schemas.openxmlformats.org/officeDocument/2006/relationships/hyperlink" Target="https://www.youtube.com/watch?v=2E-yCu6cPi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7264" y="1174870"/>
            <a:ext cx="6912768" cy="1440160"/>
          </a:xfrm>
        </p:spPr>
        <p:txBody>
          <a:bodyPr/>
          <a:lstStyle/>
          <a:p>
            <a:pPr algn="ctr"/>
            <a:r>
              <a:rPr lang="hu-HU" sz="3600" dirty="0" smtClean="0"/>
              <a:t>Keverem</a:t>
            </a:r>
            <a:r>
              <a:rPr lang="hu-HU" sz="3600" dirty="0"/>
              <a:t>, kavarom, rázom az elegyem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endParaRPr lang="hu-HU" sz="1600" dirty="0"/>
          </a:p>
        </p:txBody>
      </p:sp>
      <p:sp>
        <p:nvSpPr>
          <p:cNvPr id="4" name="Téglalap 3"/>
          <p:cNvSpPr/>
          <p:nvPr/>
        </p:nvSpPr>
        <p:spPr>
          <a:xfrm>
            <a:off x="3131840" y="3933056"/>
            <a:ext cx="2962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Balázs </a:t>
            </a:r>
            <a:r>
              <a:rPr lang="hu-H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Katalin</a:t>
            </a:r>
            <a:endParaRPr lang="hu-H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47510" y="2879965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Emulgeátorok</a:t>
            </a: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detergensek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76907"/>
            <a:ext cx="4773582" cy="4389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89222"/>
            <a:ext cx="695004" cy="5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2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00219"/>
            <a:ext cx="7772400" cy="1470025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2. ó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455994"/>
            <a:ext cx="6400800" cy="1752600"/>
          </a:xfrm>
        </p:spPr>
        <p:txBody>
          <a:bodyPr>
            <a:noAutofit/>
          </a:bodyPr>
          <a:lstStyle/>
          <a:p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Tisztításhoz használt </a:t>
            </a:r>
            <a:r>
              <a:rPr lang="hu-HU" b="1" dirty="0" err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detergensek</a:t>
            </a:r>
            <a:endParaRPr lang="hu-H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„Hogyan tisztít a szappan?” 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kísérlet</a:t>
            </a:r>
            <a:b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u="sng" dirty="0" smtClean="0"/>
              <a:t>A kísérlet leírása</a:t>
            </a:r>
            <a:endParaRPr lang="hu-HU" u="sng" dirty="0"/>
          </a:p>
          <a:p>
            <a:endParaRPr lang="hu-HU" dirty="0" smtClean="0"/>
          </a:p>
          <a:p>
            <a:r>
              <a:rPr lang="hu-HU" dirty="0" smtClean="0"/>
              <a:t>1. </a:t>
            </a:r>
            <a:r>
              <a:rPr lang="hu-HU" dirty="0"/>
              <a:t>Lágy víz + szappanoldat + összerázás</a:t>
            </a:r>
          </a:p>
          <a:p>
            <a:r>
              <a:rPr lang="hu-HU" dirty="0"/>
              <a:t>2. Kemény víz + szappanoldat + összerázás </a:t>
            </a:r>
            <a:endParaRPr lang="hu-HU" dirty="0" smtClean="0"/>
          </a:p>
          <a:p>
            <a:r>
              <a:rPr lang="hu-HU" dirty="0" smtClean="0"/>
              <a:t>és </a:t>
            </a:r>
            <a:r>
              <a:rPr lang="hu-HU" dirty="0"/>
              <a:t>1., 2. kémcsőben lévő hab magasságának összehasonlítása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r>
              <a:rPr lang="hu-HU" dirty="0"/>
              <a:t>3. Kemény víz + szappanoldat + összerázás</a:t>
            </a:r>
          </a:p>
          <a:p>
            <a:r>
              <a:rPr lang="hu-HU" dirty="0"/>
              <a:t>4. Kemény víz + </a:t>
            </a:r>
            <a:r>
              <a:rPr lang="hu-HU" dirty="0" smtClean="0"/>
              <a:t>vízlágyító (trisó) </a:t>
            </a:r>
            <a:r>
              <a:rPr lang="hu-HU" dirty="0"/>
              <a:t>+ szappanoldat + összerázás </a:t>
            </a:r>
            <a:endParaRPr lang="hu-HU" dirty="0" smtClean="0"/>
          </a:p>
          <a:p>
            <a:r>
              <a:rPr lang="hu-HU" dirty="0" smtClean="0"/>
              <a:t>és </a:t>
            </a:r>
            <a:r>
              <a:rPr lang="hu-HU" dirty="0"/>
              <a:t>3., 4. kémcsőben lévő hab magasságának összehasonlítása</a:t>
            </a:r>
          </a:p>
        </p:txBody>
      </p:sp>
    </p:spTree>
    <p:extLst>
      <p:ext uri="{BB962C8B-B14F-4D97-AF65-F5344CB8AC3E}">
        <p14:creationId xmlns:p14="http://schemas.microsoft.com/office/powerpoint/2010/main" val="38529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„Hogyan tisztít a szappan?” kísérlet</a:t>
            </a:r>
            <a:b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1396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200" u="sng" dirty="0" smtClean="0"/>
              <a:t>Tapasztalat:</a:t>
            </a:r>
          </a:p>
          <a:p>
            <a:r>
              <a:rPr lang="hu-HU" sz="2200" dirty="0" smtClean="0"/>
              <a:t>Habmagasság: 1. kémcső &gt; 2. kémcső</a:t>
            </a:r>
          </a:p>
          <a:p>
            <a:pPr marL="0" indent="0">
              <a:buNone/>
            </a:pPr>
            <a:r>
              <a:rPr lang="hu-HU" sz="2200" dirty="0" smtClean="0"/>
              <a:t>                                3. kémcső &lt; 4. kémcső</a:t>
            </a:r>
          </a:p>
          <a:p>
            <a:pPr marL="0" indent="0">
              <a:buNone/>
            </a:pPr>
            <a:r>
              <a:rPr lang="hu-HU" sz="2200" dirty="0"/>
              <a:t>(</a:t>
            </a:r>
            <a:r>
              <a:rPr lang="hu-HU" sz="2200" dirty="0" smtClean="0"/>
              <a:t>desztillált </a:t>
            </a:r>
            <a:r>
              <a:rPr lang="hu-HU" sz="2200" dirty="0"/>
              <a:t>víz + szappan) &gt; (kemény víz + trisó + szappan) &gt; (kemény víz + szappan</a:t>
            </a:r>
            <a:r>
              <a:rPr lang="hu-HU" sz="2200" dirty="0" smtClean="0"/>
              <a:t>)</a:t>
            </a:r>
            <a:endParaRPr lang="hu-HU" sz="2200" dirty="0"/>
          </a:p>
        </p:txBody>
      </p:sp>
      <p:pic>
        <p:nvPicPr>
          <p:cNvPr id="3076" name="Picture 4" descr="kolloidika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5" t="58099" r="8521" b="21698"/>
          <a:stretch>
            <a:fillRect/>
          </a:stretch>
        </p:blipFill>
        <p:spPr bwMode="auto">
          <a:xfrm>
            <a:off x="5374648" y="3356992"/>
            <a:ext cx="362533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229744" y="2852936"/>
            <a:ext cx="5062336" cy="3842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sz="2200" u="sng" dirty="0" smtClean="0"/>
              <a:t>Magyarázat:</a:t>
            </a:r>
          </a:p>
          <a:p>
            <a:r>
              <a:rPr lang="hu-HU" sz="2200" dirty="0" smtClean="0"/>
              <a:t>A meszes víz kemény víz, a benne lévő Ca</a:t>
            </a:r>
            <a:r>
              <a:rPr lang="hu-HU" sz="2200" baseline="30000" dirty="0" smtClean="0"/>
              <a:t>2+</a:t>
            </a:r>
            <a:r>
              <a:rPr lang="hu-HU" sz="2200" dirty="0" smtClean="0"/>
              <a:t>- és Mg</a:t>
            </a:r>
            <a:r>
              <a:rPr lang="hu-HU" sz="2200" baseline="30000" dirty="0" smtClean="0"/>
              <a:t>2+</a:t>
            </a:r>
            <a:r>
              <a:rPr lang="hu-HU" sz="2200" dirty="0" err="1" smtClean="0"/>
              <a:t>-ionok</a:t>
            </a:r>
            <a:r>
              <a:rPr lang="hu-HU" sz="2200" dirty="0" smtClean="0"/>
              <a:t> vízben rosszul oldódó vegyületet képeznek a szappan anionjaival, ezért a szappan </a:t>
            </a:r>
            <a:r>
              <a:rPr lang="hu-HU" sz="2200" dirty="0" err="1" smtClean="0"/>
              <a:t>amfipatikus</a:t>
            </a:r>
            <a:r>
              <a:rPr lang="hu-HU" sz="2200" dirty="0" smtClean="0"/>
              <a:t> részecskéi nem tudnak részt venni a habképződésben. A csapadék kiválása okozza a zavarosodást.</a:t>
            </a:r>
          </a:p>
          <a:p>
            <a:r>
              <a:rPr lang="hu-HU" sz="2200" dirty="0" smtClean="0"/>
              <a:t>A trisó </a:t>
            </a:r>
            <a:r>
              <a:rPr lang="hu-HU" sz="2200" dirty="0" err="1" smtClean="0"/>
              <a:t>vízlágyítószer</a:t>
            </a:r>
            <a:r>
              <a:rPr lang="hu-HU" sz="2200" dirty="0" smtClean="0"/>
              <a:t>, mert a kemény vízben lévő Ca</a:t>
            </a:r>
            <a:r>
              <a:rPr lang="hu-HU" sz="2200" baseline="30000" dirty="0" smtClean="0"/>
              <a:t>2+</a:t>
            </a:r>
            <a:r>
              <a:rPr lang="hu-HU" sz="2200" dirty="0" smtClean="0"/>
              <a:t>- és Mg</a:t>
            </a:r>
            <a:r>
              <a:rPr lang="hu-HU" sz="2200" baseline="30000" dirty="0" smtClean="0"/>
              <a:t>2+</a:t>
            </a:r>
            <a:r>
              <a:rPr lang="hu-HU" sz="2200" dirty="0" err="1" smtClean="0"/>
              <a:t>-ionokkal</a:t>
            </a:r>
            <a:r>
              <a:rPr lang="hu-HU" sz="2200" dirty="0" smtClean="0"/>
              <a:t> csapadékot képez, így eltávolítja a víz keménységét okozó ionokat, ezért a szappan </a:t>
            </a:r>
            <a:r>
              <a:rPr lang="hu-HU" sz="2200" dirty="0" err="1" smtClean="0"/>
              <a:t>amfipatikus</a:t>
            </a:r>
            <a:r>
              <a:rPr lang="hu-HU" sz="2200" dirty="0" smtClean="0"/>
              <a:t> részecskéi részt tudnak venni a habképződésben</a:t>
            </a:r>
          </a:p>
        </p:txBody>
      </p:sp>
    </p:spTree>
    <p:extLst>
      <p:ext uri="{BB962C8B-B14F-4D97-AF65-F5344CB8AC3E}">
        <p14:creationId xmlns:p14="http://schemas.microsoft.com/office/powerpoint/2010/main" val="30897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Ajánlott animációs filmek 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u="sng" dirty="0">
                <a:hlinkClick r:id="rId2"/>
              </a:rPr>
              <a:t>https://</a:t>
            </a:r>
            <a:r>
              <a:rPr lang="hu-HU" u="sng" dirty="0" smtClean="0">
                <a:hlinkClick r:id="rId2"/>
              </a:rPr>
              <a:t>www.youtube.com/watch?v=NjZDTiV2s_w</a:t>
            </a:r>
            <a:endParaRPr lang="hu-HU" u="sng" dirty="0" smtClean="0"/>
          </a:p>
          <a:p>
            <a:r>
              <a:rPr lang="hu-HU" dirty="0"/>
              <a:t>Szappan </a:t>
            </a:r>
            <a:r>
              <a:rPr lang="hu-HU" dirty="0" err="1"/>
              <a:t>detergens</a:t>
            </a:r>
            <a:r>
              <a:rPr lang="hu-HU" dirty="0"/>
              <a:t> mosóhatása textil felületén, vizes </a:t>
            </a:r>
            <a:r>
              <a:rPr lang="hu-HU" dirty="0" smtClean="0"/>
              <a:t>közegben</a:t>
            </a:r>
          </a:p>
          <a:p>
            <a:pPr marL="0" indent="0">
              <a:buNone/>
            </a:pPr>
            <a:r>
              <a:rPr lang="hu-HU" u="sng" dirty="0" smtClean="0">
                <a:hlinkClick r:id="rId3"/>
              </a:rPr>
              <a:t>https</a:t>
            </a:r>
            <a:r>
              <a:rPr lang="hu-HU" u="sng" dirty="0">
                <a:hlinkClick r:id="rId3"/>
              </a:rPr>
              <a:t>://www.youtube.com/watch?v=ga2ff1nO0uo</a:t>
            </a:r>
            <a:r>
              <a:rPr lang="hu-HU" u="sng" dirty="0" smtClean="0">
                <a:solidFill>
                  <a:srgbClr val="FFC000"/>
                </a:solidFill>
              </a:rPr>
              <a:t> </a:t>
            </a:r>
          </a:p>
          <a:p>
            <a:r>
              <a:rPr lang="hu-HU" dirty="0"/>
              <a:t>Szappan részecskék olajos szennyeződést vesznek körül a piszkos ruhaneműn 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1973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Feladat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Vajon </a:t>
            </a:r>
            <a:r>
              <a:rPr lang="hu-HU" dirty="0"/>
              <a:t>milyen szerkezet jöhet létre egy szappanbuborék falában? Rajzold le </a:t>
            </a:r>
            <a:r>
              <a:rPr lang="hu-HU" dirty="0" smtClean="0"/>
              <a:t>a </a:t>
            </a:r>
            <a:r>
              <a:rPr lang="hu-HU" dirty="0"/>
              <a:t>füzetedbe!</a:t>
            </a:r>
          </a:p>
        </p:txBody>
      </p:sp>
      <p:pic>
        <p:nvPicPr>
          <p:cNvPr id="4098" name="Picture 2" descr="Soap bubble 3 by bd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16514" r="39796" b="16968"/>
          <a:stretch/>
        </p:blipFill>
        <p:spPr bwMode="auto">
          <a:xfrm>
            <a:off x="1331640" y="3976964"/>
            <a:ext cx="2534428" cy="243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2625968"/>
            <a:ext cx="3775577" cy="37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Mosószerek összetétele</a:t>
            </a:r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922581"/>
              </p:ext>
            </p:extLst>
          </p:nvPr>
        </p:nvGraphicFramePr>
        <p:xfrm>
          <a:off x="0" y="882225"/>
          <a:ext cx="9143999" cy="5975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7488"/>
                <a:gridCol w="4666511"/>
              </a:tblGrid>
              <a:tr h="279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Kék mosópor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2" marR="662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Zöld mosópor</a:t>
                      </a:r>
                      <a:endParaRPr lang="hu-H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2" marR="66252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407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6252" marR="662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6252" marR="66252" marT="0" marB="0" anchor="ctr"/>
                </a:tc>
              </a:tr>
              <a:tr h="2276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6252" marR="662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6252" marR="66252" marT="0" marB="0" anchor="ctr"/>
                </a:tc>
              </a:tr>
              <a:tr h="5140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Hasonlóságok</a:t>
                      </a:r>
                      <a:endParaRPr lang="hu-HU" sz="2000" dirty="0">
                        <a:effectLst/>
                      </a:endParaRPr>
                    </a:p>
                  </a:txBody>
                  <a:tcPr marL="66252" marR="66252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97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Különbségek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u-HU" sz="1000" dirty="0">
                        <a:effectLst/>
                      </a:endParaRPr>
                    </a:p>
                  </a:txBody>
                  <a:tcPr marL="66252" marR="662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Különbségek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</a:endParaRPr>
                    </a:p>
                  </a:txBody>
                  <a:tcPr marL="66252" marR="66252" marT="0" marB="0"/>
                </a:tc>
              </a:tr>
            </a:tbl>
          </a:graphicData>
        </a:graphic>
      </p:graphicFrame>
      <p:pic>
        <p:nvPicPr>
          <p:cNvPr id="5124" name="Picture 4" descr="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5783" b="18100"/>
          <a:stretch>
            <a:fillRect/>
          </a:stretch>
        </p:blipFill>
        <p:spPr bwMode="auto">
          <a:xfrm rot="5400000">
            <a:off x="1152055" y="1568145"/>
            <a:ext cx="2176614" cy="16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MG_01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12163" r="10101" b="10361"/>
          <a:stretch>
            <a:fillRect/>
          </a:stretch>
        </p:blipFill>
        <p:spPr bwMode="auto">
          <a:xfrm rot="5400000">
            <a:off x="5872459" y="1569217"/>
            <a:ext cx="2223617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ék mosópor összetétele KIC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8" y="3694210"/>
            <a:ext cx="3633767" cy="20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Zöld mosópor összetétel KICS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48" y="3694210"/>
            <a:ext cx="3931837" cy="194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Mosószerek összetétele</a:t>
            </a:r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883698"/>
              </p:ext>
            </p:extLst>
          </p:nvPr>
        </p:nvGraphicFramePr>
        <p:xfrm>
          <a:off x="0" y="882225"/>
          <a:ext cx="9143999" cy="6078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7488"/>
                <a:gridCol w="4666511"/>
              </a:tblGrid>
              <a:tr h="298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Kék mosópor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2" marR="662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Zöld mosópor</a:t>
                      </a:r>
                      <a:endParaRPr lang="hu-H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2" marR="66252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427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6252" marR="662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6252" marR="66252" marT="0" marB="0" anchor="ctr"/>
                </a:tc>
              </a:tr>
              <a:tr h="14771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Hasonlóságok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u-H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Felületaktív anyagot,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szappant,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oxigénalapú fehérítőszert tartalmaznak</a:t>
                      </a:r>
                    </a:p>
                  </a:txBody>
                  <a:tcPr marL="66252" marR="66252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624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Különbségek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</a:endParaRPr>
                    </a:p>
                    <a:p>
                      <a:pPr algn="ctr"/>
                      <a:r>
                        <a:rPr lang="hu-H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szódát (Na</a:t>
                      </a:r>
                      <a:r>
                        <a:rPr lang="hu-HU" sz="20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hu-H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hu-HU" sz="20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hu-H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</a:t>
                      </a:r>
                      <a:r>
                        <a:rPr lang="hu-HU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vízlágyítószer</a:t>
                      </a:r>
                      <a:r>
                        <a:rPr lang="hu-H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</a:p>
                    <a:p>
                      <a:pPr algn="ctr"/>
                      <a:r>
                        <a:rPr lang="hu-HU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zeolitot</a:t>
                      </a:r>
                      <a:r>
                        <a:rPr lang="hu-H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(ioncserélős vízlágyítás),</a:t>
                      </a:r>
                    </a:p>
                    <a:p>
                      <a:pPr algn="ctr"/>
                      <a:r>
                        <a:rPr lang="hu-H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enzimet tartalmaz</a:t>
                      </a:r>
                    </a:p>
                    <a:p>
                      <a:pPr algn="ctr"/>
                      <a:endParaRPr lang="hu-HU" sz="2000" dirty="0">
                        <a:effectLst/>
                      </a:endParaRPr>
                    </a:p>
                  </a:txBody>
                  <a:tcPr marL="66252" marR="662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Különbségek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u-HU" sz="2000" dirty="0" smtClean="0">
                        <a:effectLst/>
                      </a:endParaRPr>
                    </a:p>
                    <a:p>
                      <a:pPr algn="ctr"/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foszfátot (pl. Na</a:t>
                      </a:r>
                      <a:r>
                        <a:rPr lang="hu-H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hu-H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</a:t>
                      </a:r>
                      <a:r>
                        <a:rPr lang="hu-H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vízlágyítószer</a:t>
                      </a:r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  <a:endParaRPr lang="hu-H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optikai fehérítőt tartalmaz</a:t>
                      </a:r>
                      <a:endParaRPr lang="hu-H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</a:endParaRPr>
                    </a:p>
                  </a:txBody>
                  <a:tcPr marL="66252" marR="66252" marT="0" marB="0"/>
                </a:tc>
              </a:tr>
            </a:tbl>
          </a:graphicData>
        </a:graphic>
      </p:graphicFrame>
      <p:pic>
        <p:nvPicPr>
          <p:cNvPr id="5122" name="Picture 2" descr="Kék mosópor összetétele KIC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8" y="1268760"/>
            <a:ext cx="3633767" cy="20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Zöld mosópor összetétel KIC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32" y="1249433"/>
            <a:ext cx="3931837" cy="194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0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szellem kiszabadul a palackból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u="sng" dirty="0"/>
              <a:t>A kísérlet leírása</a:t>
            </a:r>
            <a:endParaRPr lang="hu-HU" dirty="0"/>
          </a:p>
          <a:p>
            <a:r>
              <a:rPr lang="hu-HU" dirty="0"/>
              <a:t>Egy nagy (1 literes) mérőhengernyi vízbe beleengedünk egy kicsi (pl. 50 cm</a:t>
            </a:r>
            <a:r>
              <a:rPr lang="hu-HU" baseline="30000" dirty="0"/>
              <a:t>3</a:t>
            </a:r>
            <a:r>
              <a:rPr lang="hu-HU" dirty="0"/>
              <a:t>) mérőlombikot, amely színültig meg van töltve </a:t>
            </a:r>
            <a:r>
              <a:rPr lang="hu-HU" dirty="0" smtClean="0"/>
              <a:t>megszínezett </a:t>
            </a:r>
            <a:r>
              <a:rPr lang="hu-HU" dirty="0"/>
              <a:t>olajjal. Amikor a lombikot leengedjük a mérőhenger aljára, belőle az olaj nem jut ki a vízbe. </a:t>
            </a:r>
            <a:endParaRPr lang="hu-HU" dirty="0" smtClean="0"/>
          </a:p>
          <a:p>
            <a:r>
              <a:rPr lang="hu-HU" dirty="0" smtClean="0"/>
              <a:t>Ezután </a:t>
            </a:r>
            <a:r>
              <a:rPr lang="hu-HU" dirty="0"/>
              <a:t>mosogatószert öntünk a vízbe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u="sng" dirty="0" smtClean="0"/>
              <a:t>Tapasztalat</a:t>
            </a:r>
            <a:r>
              <a:rPr lang="hu-HU" dirty="0" smtClean="0"/>
              <a:t>:  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hu-HU" u="sng" dirty="0" smtClean="0"/>
              <a:t>Magyarázat</a:t>
            </a:r>
            <a:r>
              <a:rPr lang="hu-HU" dirty="0" smtClean="0"/>
              <a:t>:  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17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http://www.chemistryland.com/CHM130FieldLab/Lab11/Lab11.html</a:t>
            </a:r>
          </a:p>
          <a:p>
            <a:r>
              <a:rPr lang="hu-HU" dirty="0" smtClean="0">
                <a:hlinkClick r:id="rId2"/>
              </a:rPr>
              <a:t>http://www.webexhibits.org/causesofcolor/15E.html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56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00219"/>
            <a:ext cx="7772400" cy="1470025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455994"/>
            <a:ext cx="6400800" cy="1752600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Élelmiszerekben lévő emulgeálószerek</a:t>
            </a:r>
          </a:p>
          <a:p>
            <a:endParaRPr lang="hu-HU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6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2923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572000"/>
                <a:gridCol w="4572000"/>
              </a:tblGrid>
              <a:tr h="166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Otthoni </a:t>
                      </a:r>
                      <a:r>
                        <a:rPr lang="hu-H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főzés</a:t>
                      </a:r>
                      <a:endParaRPr lang="hu-H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Élelmiszer </a:t>
                      </a:r>
                      <a:r>
                        <a:rPr lang="hu-H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előállítása üzemekben</a:t>
                      </a:r>
                      <a:endParaRPr lang="hu-H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4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5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 smtClean="0"/>
                    </a:p>
                  </a:txBody>
                  <a:tcPr marL="68580" marR="68580" marT="0" marB="0"/>
                </a:tc>
              </a:tr>
              <a:tr h="2690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 smtClean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00100" y="192880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helyben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643570" y="200024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távol tőlünk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42844" y="3280443"/>
            <a:ext cx="38576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azonnal fogyasztjuk</a:t>
            </a:r>
            <a:endParaRPr lang="hu-HU" sz="2800" dirty="0">
              <a:ea typeface="Times New Roman"/>
              <a:cs typeface="Times New Roman"/>
            </a:endParaRP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929190" y="3286124"/>
            <a:ext cx="39290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szállítás, tárolás</a:t>
            </a:r>
            <a:endParaRPr lang="hu-HU" sz="2800" dirty="0">
              <a:ea typeface="Times New Roman"/>
              <a:cs typeface="Times New Roman"/>
            </a:endParaRPr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00034" y="4467174"/>
            <a:ext cx="371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nem szükséges tartósítás, állagmegőrzés</a:t>
            </a:r>
            <a:endParaRPr lang="hu-HU" sz="2800" dirty="0">
              <a:ea typeface="Times New Roman"/>
              <a:cs typeface="Times New Roman"/>
            </a:endParaRPr>
          </a:p>
          <a:p>
            <a:pPr algn="ctr"/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088564" y="4149080"/>
            <a:ext cx="37862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tartósítószerek, savanyítók, stabilizátorok, állagmegőrző anyagok, pl. </a:t>
            </a:r>
            <a:r>
              <a:rPr lang="hu-HU" sz="2800" dirty="0" err="1" smtClean="0"/>
              <a:t>emulgeátorok</a:t>
            </a:r>
            <a:r>
              <a:rPr lang="hu-HU" sz="2800" dirty="0" smtClean="0"/>
              <a:t> stb. szükségesek</a:t>
            </a:r>
            <a:endParaRPr lang="hu-HU" sz="2800" dirty="0">
              <a:ea typeface="Times New Roman"/>
              <a:cs typeface="Times New Roman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oldjunk étolajat vízben?</a:t>
            </a:r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u="sng" dirty="0"/>
              <a:t>A kísérlet </a:t>
            </a:r>
            <a:r>
              <a:rPr lang="hu-HU" u="sng" dirty="0" smtClean="0"/>
              <a:t>leírása</a:t>
            </a:r>
          </a:p>
          <a:p>
            <a:pPr>
              <a:buNone/>
            </a:pPr>
            <a:endParaRPr lang="hu-HU" dirty="0"/>
          </a:p>
          <a:p>
            <a:r>
              <a:rPr lang="hu-HU" dirty="0"/>
              <a:t>1. Önts kb. 3 cm</a:t>
            </a:r>
            <a:r>
              <a:rPr lang="hu-HU" baseline="30000" dirty="0"/>
              <a:t>3</a:t>
            </a:r>
            <a:r>
              <a:rPr lang="hu-HU" dirty="0"/>
              <a:t> étolajat egy kémcsőbe, majd adj hozzá kb. 6 cm</a:t>
            </a:r>
            <a:r>
              <a:rPr lang="hu-HU" baseline="30000" dirty="0"/>
              <a:t>3</a:t>
            </a:r>
            <a:r>
              <a:rPr lang="hu-HU" dirty="0"/>
              <a:t> vizet. Figyeld a folyadékok helyzetét! </a:t>
            </a:r>
          </a:p>
          <a:p>
            <a:r>
              <a:rPr lang="hu-HU" dirty="0"/>
              <a:t>Dugaszold be a kémcsövet gumidugóval, alaposan rázd össze, majd hagyd állni, és figyeld a változást!</a:t>
            </a:r>
          </a:p>
          <a:p>
            <a:pPr>
              <a:buNone/>
            </a:pPr>
            <a:endParaRPr lang="hu-HU" dirty="0"/>
          </a:p>
          <a:p>
            <a:r>
              <a:rPr lang="hu-HU" dirty="0"/>
              <a:t>2. Önts kb. 3 cm</a:t>
            </a:r>
            <a:r>
              <a:rPr lang="hu-HU" baseline="30000" dirty="0"/>
              <a:t>3</a:t>
            </a:r>
            <a:r>
              <a:rPr lang="hu-HU" dirty="0"/>
              <a:t> étolajat egy kémcsőbe, majd adj hozzá kb. 6 cm</a:t>
            </a:r>
            <a:r>
              <a:rPr lang="hu-HU" baseline="30000" dirty="0"/>
              <a:t>3</a:t>
            </a:r>
            <a:r>
              <a:rPr lang="hu-HU" dirty="0"/>
              <a:t> vizet, és csepegtess hozzá kb. 1 cm</a:t>
            </a:r>
            <a:r>
              <a:rPr lang="hu-HU" baseline="30000" dirty="0"/>
              <a:t>3</a:t>
            </a:r>
            <a:r>
              <a:rPr lang="hu-HU" dirty="0"/>
              <a:t> tojássárgáját. Dugaszold be a kémcsövet gumidugóval, alaposan rázd össze, majd hagyd állni, és figyeld a változást!</a:t>
            </a:r>
          </a:p>
          <a:p>
            <a:pPr>
              <a:buNone/>
            </a:pPr>
            <a:r>
              <a:rPr lang="hu-HU" dirty="0"/>
              <a:t> 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oldjunk étolajat vízben?</a:t>
            </a:r>
            <a:b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7992888" cy="55892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u="sng" dirty="0" smtClean="0"/>
              <a:t>Tapasztalat</a:t>
            </a:r>
            <a:r>
              <a:rPr lang="hu-HU" u="sng" dirty="0"/>
              <a:t>: </a:t>
            </a:r>
          </a:p>
          <a:p>
            <a:pPr lvl="0"/>
            <a:r>
              <a:rPr lang="hu-HU" dirty="0"/>
              <a:t>tojássárgája nélkül: </a:t>
            </a:r>
            <a:r>
              <a:rPr lang="hu-HU" dirty="0" smtClean="0"/>
              <a:t>a </a:t>
            </a:r>
            <a:r>
              <a:rPr lang="hu-HU" dirty="0"/>
              <a:t>kisebb térfogatú, sárgás színű étolaj a víz fölött helyezkedik el, a két folyadék nem keveredik egymással.</a:t>
            </a:r>
          </a:p>
          <a:p>
            <a:pPr lvl="0"/>
            <a:r>
              <a:rPr lang="hu-HU" dirty="0" smtClean="0"/>
              <a:t>tojássárgájával</a:t>
            </a:r>
            <a:r>
              <a:rPr lang="hu-HU" dirty="0"/>
              <a:t>: </a:t>
            </a:r>
            <a:r>
              <a:rPr lang="hu-HU" dirty="0" smtClean="0"/>
              <a:t>rázás </a:t>
            </a:r>
            <a:r>
              <a:rPr lang="hu-HU" dirty="0"/>
              <a:t>után nem válik szét az étolaj és a víz, hanem egynemű, sárgás színű folyadékot képez</a:t>
            </a:r>
            <a:r>
              <a:rPr lang="hu-HU" dirty="0" smtClean="0"/>
              <a:t>.</a:t>
            </a:r>
          </a:p>
          <a:p>
            <a:pPr lvl="0"/>
            <a:endParaRPr lang="hu-HU" dirty="0"/>
          </a:p>
          <a:p>
            <a:pPr marL="0" indent="0">
              <a:buNone/>
            </a:pPr>
            <a:r>
              <a:rPr lang="hu-HU" u="sng" dirty="0"/>
              <a:t>Magyarázat:</a:t>
            </a:r>
          </a:p>
          <a:p>
            <a:pPr lvl="0"/>
            <a:r>
              <a:rPr lang="hu-HU" dirty="0"/>
              <a:t>Az étolaj apoláris, a víz pedig poláris molekulákból álló folyadék, nem keverednek egymással, külön fázist képeznek, köztük határfelület alakul ki. Az étolaj sűrűsége kisebb, ezért a víz felett helyezkedik el.</a:t>
            </a:r>
          </a:p>
          <a:p>
            <a:pPr lvl="0"/>
            <a:r>
              <a:rPr lang="hu-HU" dirty="0"/>
              <a:t>A kolloid méretű olajcseppekben elmerül a tojássárgájából származó </a:t>
            </a:r>
            <a:r>
              <a:rPr lang="hu-HU" dirty="0" err="1"/>
              <a:t>lecitin</a:t>
            </a:r>
            <a:r>
              <a:rPr lang="hu-HU" dirty="0"/>
              <a:t> apoláris része, a gömböcske felülete polárissá válik, így el tud keveredni a vízzel. Kolloid oldat keletkezik (emulzió</a:t>
            </a:r>
            <a:r>
              <a:rPr lang="hu-HU" dirty="0" smtClean="0"/>
              <a:t>).</a:t>
            </a:r>
            <a:endParaRPr lang="hu-HU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7902805" y="4993103"/>
            <a:ext cx="1068312" cy="1136327"/>
            <a:chOff x="7740" y="13988"/>
            <a:chExt cx="1176" cy="1224"/>
          </a:xfrm>
        </p:grpSpPr>
        <p:pic>
          <p:nvPicPr>
            <p:cNvPr id="1032" name="Picture 8" descr="kolloidika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08" t="10666" r="57727" b="80318"/>
            <a:stretch>
              <a:fillRect/>
            </a:stretch>
          </p:blipFill>
          <p:spPr bwMode="auto">
            <a:xfrm>
              <a:off x="7740" y="13988"/>
              <a:ext cx="1176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8040" y="14352"/>
              <a:ext cx="492" cy="492"/>
            </a:xfrm>
            <a:prstGeom prst="ellipse">
              <a:avLst/>
            </a:prstGeom>
            <a:solidFill>
              <a:srgbClr val="FFFF00">
                <a:alpha val="52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13" y="1289669"/>
            <a:ext cx="499488" cy="134724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70" y="2636912"/>
            <a:ext cx="542622" cy="1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Ajánlott animációs filmek 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u="sng" dirty="0" smtClean="0">
                <a:solidFill>
                  <a:srgbClr val="FFC000"/>
                </a:solidFill>
                <a:hlinkClick r:id="rId2"/>
              </a:rPr>
              <a:t>https</a:t>
            </a:r>
            <a:r>
              <a:rPr lang="hu-HU" u="sng" dirty="0">
                <a:solidFill>
                  <a:srgbClr val="FFC000"/>
                </a:solidFill>
                <a:hlinkClick r:id="rId2"/>
              </a:rPr>
              <a:t>://</a:t>
            </a:r>
            <a:r>
              <a:rPr lang="hu-HU" u="sng" dirty="0" smtClean="0">
                <a:solidFill>
                  <a:srgbClr val="FFC000"/>
                </a:solidFill>
                <a:hlinkClick r:id="rId2"/>
              </a:rPr>
              <a:t>www.youtube.com/watch?v=bC_czAL24zY</a:t>
            </a:r>
            <a:endParaRPr lang="hu-HU" u="sng" dirty="0" smtClean="0">
              <a:solidFill>
                <a:srgbClr val="FFC000"/>
              </a:solidFill>
            </a:endParaRPr>
          </a:p>
          <a:p>
            <a:r>
              <a:rPr lang="hu-HU" u="sng" dirty="0"/>
              <a:t>Szótár:</a:t>
            </a:r>
            <a:r>
              <a:rPr lang="hu-HU" dirty="0"/>
              <a:t> </a:t>
            </a:r>
            <a:r>
              <a:rPr lang="hu-HU" b="1" dirty="0" err="1"/>
              <a:t>solution</a:t>
            </a:r>
            <a:r>
              <a:rPr lang="hu-HU" dirty="0"/>
              <a:t> = oldat; </a:t>
            </a:r>
            <a:r>
              <a:rPr lang="hu-HU" b="1" dirty="0" err="1"/>
              <a:t>solute</a:t>
            </a:r>
            <a:r>
              <a:rPr lang="hu-HU" dirty="0"/>
              <a:t> = oldandó anyag; </a:t>
            </a:r>
            <a:r>
              <a:rPr lang="hu-HU" b="1" dirty="0" err="1"/>
              <a:t>solvent</a:t>
            </a:r>
            <a:r>
              <a:rPr lang="hu-HU" dirty="0"/>
              <a:t> = oldószer; </a:t>
            </a:r>
            <a:r>
              <a:rPr lang="hu-HU" b="1" dirty="0" err="1"/>
              <a:t>oil</a:t>
            </a:r>
            <a:r>
              <a:rPr lang="hu-HU" dirty="0"/>
              <a:t> = olaj; </a:t>
            </a:r>
            <a:r>
              <a:rPr lang="hu-HU" b="1" dirty="0" err="1"/>
              <a:t>immiscible</a:t>
            </a:r>
            <a:r>
              <a:rPr lang="hu-HU" dirty="0"/>
              <a:t> = nem oldódó; </a:t>
            </a:r>
            <a:r>
              <a:rPr lang="hu-HU" b="1" dirty="0" err="1"/>
              <a:t>emulsion</a:t>
            </a:r>
            <a:r>
              <a:rPr lang="hu-HU" dirty="0"/>
              <a:t> = emulzió, </a:t>
            </a:r>
            <a:r>
              <a:rPr lang="hu-HU" b="1" dirty="0" err="1"/>
              <a:t>emulsifiers</a:t>
            </a:r>
            <a:r>
              <a:rPr lang="hu-HU" dirty="0"/>
              <a:t> = emulgeálószerek; </a:t>
            </a:r>
            <a:r>
              <a:rPr lang="hu-HU" b="1" dirty="0" err="1"/>
              <a:t>egg</a:t>
            </a:r>
            <a:r>
              <a:rPr lang="hu-HU" b="1" dirty="0"/>
              <a:t> </a:t>
            </a:r>
            <a:r>
              <a:rPr lang="hu-HU" b="1" dirty="0" err="1"/>
              <a:t>yolk</a:t>
            </a:r>
            <a:r>
              <a:rPr lang="hu-HU" dirty="0"/>
              <a:t> = tojássárgája</a:t>
            </a:r>
          </a:p>
          <a:p>
            <a:r>
              <a:rPr lang="hu-HU" dirty="0"/>
              <a:t>Milyen hétköznapi emulziókat mutat a videó? </a:t>
            </a:r>
          </a:p>
          <a:p>
            <a:r>
              <a:rPr lang="hu-HU" dirty="0"/>
              <a:t>a) vizes fázisban olaj </a:t>
            </a:r>
            <a:r>
              <a:rPr lang="hu-HU" dirty="0" err="1" smtClean="0"/>
              <a:t>diszpergálva</a:t>
            </a:r>
            <a:r>
              <a:rPr lang="hu-HU" dirty="0" smtClean="0"/>
              <a:t>:</a:t>
            </a:r>
            <a:endParaRPr lang="hu-HU" dirty="0"/>
          </a:p>
          <a:p>
            <a:r>
              <a:rPr lang="hu-HU" dirty="0"/>
              <a:t>b) olajos fázisban víz </a:t>
            </a:r>
            <a:r>
              <a:rPr lang="hu-HU" dirty="0" err="1" smtClean="0"/>
              <a:t>diszpergálva</a:t>
            </a:r>
            <a:r>
              <a:rPr lang="hu-HU" dirty="0" smtClean="0"/>
              <a:t>:</a:t>
            </a:r>
          </a:p>
          <a:p>
            <a:pPr>
              <a:buNone/>
            </a:pPr>
            <a:r>
              <a:rPr lang="hu-HU" u="sng" dirty="0" smtClean="0">
                <a:solidFill>
                  <a:srgbClr val="FFC000"/>
                </a:solidFill>
                <a:hlinkClick r:id="rId3"/>
              </a:rPr>
              <a:t>https</a:t>
            </a:r>
            <a:r>
              <a:rPr lang="hu-HU" u="sng" dirty="0">
                <a:solidFill>
                  <a:srgbClr val="FFC000"/>
                </a:solidFill>
                <a:hlinkClick r:id="rId3"/>
              </a:rPr>
              <a:t>://</a:t>
            </a:r>
            <a:r>
              <a:rPr lang="hu-HU" u="sng" dirty="0" smtClean="0">
                <a:solidFill>
                  <a:srgbClr val="FFC000"/>
                </a:solidFill>
                <a:hlinkClick r:id="rId3"/>
              </a:rPr>
              <a:t>www.youtube.com/watch?v=cdKlyofu0Xw</a:t>
            </a:r>
            <a:r>
              <a:rPr lang="hu-HU" u="sng" dirty="0" smtClean="0">
                <a:solidFill>
                  <a:srgbClr val="FFC000"/>
                </a:solidFill>
              </a:rPr>
              <a:t> </a:t>
            </a:r>
          </a:p>
          <a:p>
            <a:r>
              <a:rPr lang="hu-HU" dirty="0"/>
              <a:t>Milyen atomok alkotják a bemutatott </a:t>
            </a:r>
            <a:r>
              <a:rPr lang="hu-HU" dirty="0" err="1"/>
              <a:t>amfipatikus</a:t>
            </a:r>
            <a:r>
              <a:rPr lang="hu-HU" dirty="0"/>
              <a:t> molekula (felületaktív anyag) „farki” részét (apoláris részét</a:t>
            </a:r>
            <a:r>
              <a:rPr lang="hu-HU" dirty="0" smtClean="0"/>
              <a:t>)?</a:t>
            </a:r>
          </a:p>
          <a:p>
            <a:endParaRPr lang="hu-HU" dirty="0"/>
          </a:p>
          <a:p>
            <a:r>
              <a:rPr lang="hu-HU" dirty="0" smtClean="0"/>
              <a:t>Mit </a:t>
            </a:r>
            <a:r>
              <a:rPr lang="hu-HU" dirty="0"/>
              <a:t>jelent az, hogy a felületen „</a:t>
            </a:r>
            <a:r>
              <a:rPr lang="hu-HU" dirty="0" err="1"/>
              <a:t>monomolekuláris</a:t>
            </a:r>
            <a:r>
              <a:rPr lang="hu-HU" dirty="0"/>
              <a:t> réteg” alakul ki</a:t>
            </a:r>
            <a:r>
              <a:rPr lang="hu-HU" dirty="0" smtClean="0"/>
              <a:t>?</a:t>
            </a:r>
          </a:p>
          <a:p>
            <a:pPr>
              <a:buNone/>
            </a:pPr>
            <a:r>
              <a:rPr lang="hu-HU" u="sng" dirty="0">
                <a:solidFill>
                  <a:srgbClr val="FFC000"/>
                </a:solidFill>
                <a:hlinkClick r:id="rId4"/>
              </a:rPr>
              <a:t>https://www.youtube.com/watch?v=2E-yCu6cPiY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hu-HU" u="sng" dirty="0">
                <a:solidFill>
                  <a:srgbClr val="FFC000"/>
                </a:solidFill>
                <a:hlinkClick r:id="rId5"/>
              </a:rPr>
              <a:t>https://www.youtube.com/watch?annotation_id=annotation_747138&amp;feature=iv&amp;src_vid=cdKlyofu0Xw&amp;v=129FldpGx64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788024" y="311585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>
                <a:solidFill>
                  <a:srgbClr val="C00000"/>
                </a:solidFill>
              </a:rPr>
              <a:t>tej, majonéz, fagylalt, festék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776337" y="3433901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>
                <a:solidFill>
                  <a:srgbClr val="C00000"/>
                </a:solidFill>
              </a:rPr>
              <a:t>margarin, testápoló, kézkrém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617422" y="472730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>
                <a:solidFill>
                  <a:srgbClr val="C00000"/>
                </a:solidFill>
              </a:rPr>
              <a:t>C- és H-atomok (szénhidrogén molekularészlet)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17422" y="6270648"/>
            <a:ext cx="5094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err="1" smtClean="0">
                <a:solidFill>
                  <a:srgbClr val="C00000"/>
                </a:solidFill>
              </a:rPr>
              <a:t>egymolekula-vastagságú</a:t>
            </a:r>
            <a:r>
              <a:rPr lang="hu-HU" sz="2000" b="1" i="1" dirty="0" smtClean="0">
                <a:solidFill>
                  <a:srgbClr val="C00000"/>
                </a:solidFill>
              </a:rPr>
              <a:t> </a:t>
            </a:r>
            <a:r>
              <a:rPr lang="hu-HU" sz="2000" b="1" i="1" dirty="0">
                <a:solidFill>
                  <a:srgbClr val="C00000"/>
                </a:solidFill>
              </a:rPr>
              <a:t>réteg</a:t>
            </a:r>
            <a:endParaRPr lang="hu-H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Feladat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15757"/>
            <a:ext cx="8229600" cy="4525963"/>
          </a:xfrm>
        </p:spPr>
        <p:txBody>
          <a:bodyPr/>
          <a:lstStyle/>
          <a:p>
            <a:r>
              <a:rPr lang="hu-HU" dirty="0" smtClean="0"/>
              <a:t>Rajzold </a:t>
            </a:r>
            <a:r>
              <a:rPr lang="hu-HU" dirty="0"/>
              <a:t>le a füzetedbe azt a szerkezetet, amely akkor alakul ki, ha olajos közegben vízcseppeket </a:t>
            </a:r>
            <a:r>
              <a:rPr lang="hu-HU" dirty="0" err="1"/>
              <a:t>diszpergálunk</a:t>
            </a:r>
            <a:r>
              <a:rPr lang="hu-HU" dirty="0"/>
              <a:t> </a:t>
            </a:r>
            <a:r>
              <a:rPr lang="hu-HU" dirty="0" err="1"/>
              <a:t>amfipatikus</a:t>
            </a:r>
            <a:r>
              <a:rPr lang="hu-HU" dirty="0"/>
              <a:t> részecskék segítségével!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059832" y="4056293"/>
            <a:ext cx="3528392" cy="1944216"/>
            <a:chOff x="5013" y="10128"/>
            <a:chExt cx="3084" cy="1500"/>
          </a:xfrm>
        </p:grpSpPr>
        <p:pic>
          <p:nvPicPr>
            <p:cNvPr id="2051" name="Picture 3" descr="kolloidika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65" t="50948" r="44240" b="39287"/>
            <a:stretch>
              <a:fillRect/>
            </a:stretch>
          </p:blipFill>
          <p:spPr bwMode="auto">
            <a:xfrm>
              <a:off x="5145" y="10260"/>
              <a:ext cx="2772" cy="1212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013" y="10128"/>
              <a:ext cx="3084" cy="1500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7" name="Ellipszis 6"/>
          <p:cNvSpPr/>
          <p:nvPr/>
        </p:nvSpPr>
        <p:spPr>
          <a:xfrm>
            <a:off x="3851920" y="4797152"/>
            <a:ext cx="576064" cy="576064"/>
          </a:xfrm>
          <a:prstGeom prst="ellipse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4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Élelmiszerek összetétele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Fogyasztóvédelem</a:t>
            </a:r>
            <a:r>
              <a:rPr lang="hu-HU" dirty="0"/>
              <a:t>, </a:t>
            </a:r>
            <a:r>
              <a:rPr lang="hu-HU" dirty="0" err="1"/>
              <a:t>emulgeátorok</a:t>
            </a:r>
            <a:r>
              <a:rPr lang="hu-HU" dirty="0"/>
              <a:t> keresése </a:t>
            </a:r>
            <a:r>
              <a:rPr lang="hu-HU" dirty="0" smtClean="0"/>
              <a:t>élelmiszerekben</a:t>
            </a:r>
          </a:p>
          <a:p>
            <a:r>
              <a:rPr lang="hu-HU" dirty="0"/>
              <a:t>Keressetek a megadott élelmiszerek összetételében minél több emulgeáló adalékanyagot! </a:t>
            </a:r>
            <a:r>
              <a:rPr lang="hu-HU" b="1" dirty="0"/>
              <a:t>Húzzátok alá </a:t>
            </a:r>
            <a:r>
              <a:rPr lang="hu-HU" dirty="0"/>
              <a:t>a talált </a:t>
            </a:r>
            <a:r>
              <a:rPr lang="hu-HU" dirty="0" err="1"/>
              <a:t>emulgeátorok</a:t>
            </a:r>
            <a:r>
              <a:rPr lang="hu-HU" dirty="0"/>
              <a:t> nevét vagy E-számát! Használjátok az E-számok táblázat adatait!</a:t>
            </a:r>
          </a:p>
        </p:txBody>
      </p:sp>
    </p:spTree>
    <p:extLst>
      <p:ext uri="{BB962C8B-B14F-4D97-AF65-F5344CB8AC3E}">
        <p14:creationId xmlns:p14="http://schemas.microsoft.com/office/powerpoint/2010/main" val="1881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Házi feladat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Írd </a:t>
            </a:r>
            <a:r>
              <a:rPr lang="hu-HU" dirty="0"/>
              <a:t>le vagy fotózd le legalább 3 olyan élelmiszer </a:t>
            </a:r>
            <a:r>
              <a:rPr lang="hu-HU" b="1" i="1" dirty="0">
                <a:solidFill>
                  <a:srgbClr val="C00000"/>
                </a:solidFill>
              </a:rPr>
              <a:t>összetételét</a:t>
            </a:r>
            <a:r>
              <a:rPr lang="hu-HU" dirty="0"/>
              <a:t>, amelyik valamilyen </a:t>
            </a:r>
            <a:r>
              <a:rPr lang="hu-HU" dirty="0" err="1"/>
              <a:t>emulgeátort</a:t>
            </a:r>
            <a:r>
              <a:rPr lang="hu-HU" dirty="0"/>
              <a:t> tartalmaz!</a:t>
            </a:r>
          </a:p>
        </p:txBody>
      </p:sp>
    </p:spTree>
    <p:extLst>
      <p:ext uri="{BB962C8B-B14F-4D97-AF65-F5344CB8AC3E}">
        <p14:creationId xmlns:p14="http://schemas.microsoft.com/office/powerpoint/2010/main" val="17714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807</Words>
  <Application>Microsoft Office PowerPoint</Application>
  <PresentationFormat>Diavetítés a képernyőre (4:3 oldalarány)</PresentationFormat>
  <Paragraphs>116</Paragraphs>
  <Slides>18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0" baseType="lpstr">
      <vt:lpstr>Office-téma</vt:lpstr>
      <vt:lpstr>1_Office-téma</vt:lpstr>
      <vt:lpstr>Keverem, kavarom, rázom az elegyem    </vt:lpstr>
      <vt:lpstr>1. óra </vt:lpstr>
      <vt:lpstr>PowerPoint bemutató</vt:lpstr>
      <vt:lpstr>Hogyan oldjunk étolajat vízben? </vt:lpstr>
      <vt:lpstr>Hogyan oldjunk étolajat vízben? </vt:lpstr>
      <vt:lpstr>Ajánlott animációs filmek </vt:lpstr>
      <vt:lpstr>Feladat</vt:lpstr>
      <vt:lpstr>Élelmiszerek összetétele </vt:lpstr>
      <vt:lpstr>Házi feladat</vt:lpstr>
      <vt:lpstr>2. óra </vt:lpstr>
      <vt:lpstr>„Hogyan tisztít a szappan?” kísérlet </vt:lpstr>
      <vt:lpstr>„Hogyan tisztít a szappan?” kísérlet </vt:lpstr>
      <vt:lpstr>Ajánlott animációs filmek </vt:lpstr>
      <vt:lpstr>Feladat</vt:lpstr>
      <vt:lpstr>Mosószerek összetétele </vt:lpstr>
      <vt:lpstr>Mosószerek összetétele </vt:lpstr>
      <vt:lpstr>A szellem kiszabadul a palackból </vt:lpstr>
      <vt:lpstr>Források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Keverem, kavarom, rázom az elegyem</dc:title>
  <dc:creator>balazs</dc:creator>
  <cp:lastModifiedBy>Miklós</cp:lastModifiedBy>
  <cp:revision>34</cp:revision>
  <dcterms:created xsi:type="dcterms:W3CDTF">2015-02-19T12:36:23Z</dcterms:created>
  <dcterms:modified xsi:type="dcterms:W3CDTF">2015-08-29T17:43:34Z</dcterms:modified>
</cp:coreProperties>
</file>