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264" r:id="rId2"/>
    <p:sldId id="257" r:id="rId3"/>
    <p:sldId id="273" r:id="rId4"/>
    <p:sldId id="274" r:id="rId5"/>
    <p:sldId id="260" r:id="rId6"/>
    <p:sldId id="267" r:id="rId7"/>
    <p:sldId id="276" r:id="rId8"/>
    <p:sldId id="277" r:id="rId9"/>
    <p:sldId id="279" r:id="rId10"/>
    <p:sldId id="280" r:id="rId11"/>
    <p:sldId id="282" r:id="rId12"/>
    <p:sldId id="281" r:id="rId13"/>
    <p:sldId id="283" r:id="rId14"/>
    <p:sldId id="275" r:id="rId15"/>
    <p:sldId id="272" r:id="rId16"/>
    <p:sldId id="261" r:id="rId17"/>
    <p:sldId id="265" r:id="rId18"/>
    <p:sldId id="266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9A"/>
    <a:srgbClr val="1C6190"/>
    <a:srgbClr val="00386E"/>
    <a:srgbClr val="1B5F8D"/>
    <a:srgbClr val="1E6A9E"/>
    <a:srgbClr val="005696"/>
    <a:srgbClr val="005392"/>
    <a:srgbClr val="0067B4"/>
    <a:srgbClr val="BACEE3"/>
    <a:srgbClr val="1B5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6"/>
    <p:restoredTop sz="95938"/>
  </p:normalViewPr>
  <p:slideViewPr>
    <p:cSldViewPr snapToGrid="0" snapToObjects="1" showGuides="1">
      <p:cViewPr varScale="1">
        <p:scale>
          <a:sx n="70" d="100"/>
          <a:sy n="70" d="100"/>
        </p:scale>
        <p:origin x="47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1C886-6603-484D-AEE1-11105FEABAC1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49A81ACB-2EC0-4967-A202-CEB3D92802C5}">
      <dgm:prSet phldrT="[Szöveg]"/>
      <dgm:spPr>
        <a:solidFill>
          <a:schemeClr val="accent1"/>
        </a:solidFill>
      </dgm:spPr>
      <dgm:t>
        <a:bodyPr/>
        <a:lstStyle/>
        <a:p>
          <a:r>
            <a:rPr lang="hu-HU" dirty="0"/>
            <a:t>image</a:t>
          </a:r>
        </a:p>
      </dgm:t>
    </dgm:pt>
    <dgm:pt modelId="{574432E0-6FDB-48DD-8DE3-254871578C60}" type="parTrans" cxnId="{21044A8F-BE9C-4E3C-95BA-1F8AA069F05E}">
      <dgm:prSet/>
      <dgm:spPr/>
      <dgm:t>
        <a:bodyPr/>
        <a:lstStyle/>
        <a:p>
          <a:endParaRPr lang="hu-HU"/>
        </a:p>
      </dgm:t>
    </dgm:pt>
    <dgm:pt modelId="{C61D1F51-79B6-4F1A-B65E-E5BC00F4CDBB}" type="sibTrans" cxnId="{21044A8F-BE9C-4E3C-95BA-1F8AA069F05E}">
      <dgm:prSet/>
      <dgm:spPr/>
      <dgm:t>
        <a:bodyPr/>
        <a:lstStyle/>
        <a:p>
          <a:endParaRPr lang="hu-HU"/>
        </a:p>
      </dgm:t>
    </dgm:pt>
    <dgm:pt modelId="{3F654B55-2296-4D41-82AF-5251A0B3D7E9}">
      <dgm:prSet phldrT="[Szöveg]"/>
      <dgm:spPr/>
      <dgm:t>
        <a:bodyPr/>
        <a:lstStyle/>
        <a:p>
          <a:r>
            <a:rPr lang="hu-HU" dirty="0"/>
            <a:t>text</a:t>
          </a:r>
        </a:p>
      </dgm:t>
    </dgm:pt>
    <dgm:pt modelId="{8CE81303-2243-45A2-8F25-691AE14EB9A1}" type="parTrans" cxnId="{CE49C61E-917F-424A-8FCC-02D99F53E3D0}">
      <dgm:prSet/>
      <dgm:spPr/>
      <dgm:t>
        <a:bodyPr/>
        <a:lstStyle/>
        <a:p>
          <a:endParaRPr lang="hu-HU"/>
        </a:p>
      </dgm:t>
    </dgm:pt>
    <dgm:pt modelId="{84994B4B-68CE-4BF6-B329-448BA2E629DC}" type="sibTrans" cxnId="{CE49C61E-917F-424A-8FCC-02D99F53E3D0}">
      <dgm:prSet/>
      <dgm:spPr/>
      <dgm:t>
        <a:bodyPr/>
        <a:lstStyle/>
        <a:p>
          <a:endParaRPr lang="hu-HU"/>
        </a:p>
      </dgm:t>
    </dgm:pt>
    <dgm:pt modelId="{35F3C913-4702-442A-8C1E-2390C1AE8CA4}">
      <dgm:prSet phldrT="[Szöveg]"/>
      <dgm:spPr/>
      <dgm:t>
        <a:bodyPr/>
        <a:lstStyle/>
        <a:p>
          <a:r>
            <a:rPr lang="hu-HU" dirty="0" err="1"/>
            <a:t>math</a:t>
          </a:r>
          <a:endParaRPr lang="hu-HU" dirty="0"/>
        </a:p>
      </dgm:t>
    </dgm:pt>
    <dgm:pt modelId="{A13CC345-7D47-4B09-90D8-E46F82E9AE34}" type="parTrans" cxnId="{981B7B20-76ED-4960-82AF-7D1F20FD261F}">
      <dgm:prSet/>
      <dgm:spPr/>
      <dgm:t>
        <a:bodyPr/>
        <a:lstStyle/>
        <a:p>
          <a:endParaRPr lang="hu-HU"/>
        </a:p>
      </dgm:t>
    </dgm:pt>
    <dgm:pt modelId="{E53AC5F0-8BD5-4613-BD4E-B6E89CB5E8A6}" type="sibTrans" cxnId="{981B7B20-76ED-4960-82AF-7D1F20FD261F}">
      <dgm:prSet/>
      <dgm:spPr/>
      <dgm:t>
        <a:bodyPr/>
        <a:lstStyle/>
        <a:p>
          <a:endParaRPr lang="hu-HU"/>
        </a:p>
      </dgm:t>
    </dgm:pt>
    <dgm:pt modelId="{B5F2646F-0349-4323-9D65-8E7EDBAF4305}">
      <dgm:prSet phldrT="[Szöveg]"/>
      <dgm:spPr/>
      <dgm:t>
        <a:bodyPr/>
        <a:lstStyle/>
        <a:p>
          <a:r>
            <a:rPr lang="hu-HU" dirty="0"/>
            <a:t>diagram</a:t>
          </a:r>
        </a:p>
      </dgm:t>
    </dgm:pt>
    <dgm:pt modelId="{016246C9-52A2-47FF-BF29-1D08180DC0A0}" type="parTrans" cxnId="{D28A1CCE-A426-4F64-A58C-3B60AB8478B1}">
      <dgm:prSet/>
      <dgm:spPr/>
      <dgm:t>
        <a:bodyPr/>
        <a:lstStyle/>
        <a:p>
          <a:endParaRPr lang="hu-HU"/>
        </a:p>
      </dgm:t>
    </dgm:pt>
    <dgm:pt modelId="{27F14870-A4E9-4357-88B1-05F7F2DACA27}" type="sibTrans" cxnId="{D28A1CCE-A426-4F64-A58C-3B60AB8478B1}">
      <dgm:prSet/>
      <dgm:spPr/>
      <dgm:t>
        <a:bodyPr/>
        <a:lstStyle/>
        <a:p>
          <a:endParaRPr lang="hu-HU"/>
        </a:p>
      </dgm:t>
    </dgm:pt>
    <dgm:pt modelId="{331B3F82-2C8C-4C22-89EE-AD3625690C41}">
      <dgm:prSet phldrT="[Szöveg]"/>
      <dgm:spPr/>
      <dgm:t>
        <a:bodyPr/>
        <a:lstStyle/>
        <a:p>
          <a:r>
            <a:rPr lang="hu-HU" dirty="0" err="1"/>
            <a:t>symbol</a:t>
          </a:r>
          <a:endParaRPr lang="hu-HU" dirty="0"/>
        </a:p>
      </dgm:t>
    </dgm:pt>
    <dgm:pt modelId="{061DD4DF-D19A-483D-A6FC-2CD0BB3BD0FD}" type="parTrans" cxnId="{F8E3E0D4-CB3D-4D96-B779-1ABEC3B90FB7}">
      <dgm:prSet/>
      <dgm:spPr/>
      <dgm:t>
        <a:bodyPr/>
        <a:lstStyle/>
        <a:p>
          <a:endParaRPr lang="hu-HU"/>
        </a:p>
      </dgm:t>
    </dgm:pt>
    <dgm:pt modelId="{E8B22301-B196-4A90-A8D0-CD3EBFECBB0C}" type="sibTrans" cxnId="{F8E3E0D4-CB3D-4D96-B779-1ABEC3B90FB7}">
      <dgm:prSet/>
      <dgm:spPr/>
      <dgm:t>
        <a:bodyPr/>
        <a:lstStyle/>
        <a:p>
          <a:endParaRPr lang="hu-HU"/>
        </a:p>
      </dgm:t>
    </dgm:pt>
    <dgm:pt modelId="{628B1768-4B3F-44BD-8D38-992BD094AD38}">
      <dgm:prSet/>
      <dgm:spPr/>
      <dgm:t>
        <a:bodyPr/>
        <a:lstStyle/>
        <a:p>
          <a:r>
            <a:rPr lang="hu-HU" dirty="0" err="1"/>
            <a:t>metadata</a:t>
          </a:r>
          <a:endParaRPr lang="hu-HU" dirty="0"/>
        </a:p>
      </dgm:t>
    </dgm:pt>
    <dgm:pt modelId="{4C6F6DA3-5665-41AE-94F9-8862AC7DD707}" type="parTrans" cxnId="{194DBFED-97F9-4F7E-BF3F-3E477F09436F}">
      <dgm:prSet/>
      <dgm:spPr/>
      <dgm:t>
        <a:bodyPr/>
        <a:lstStyle/>
        <a:p>
          <a:endParaRPr lang="hu-HU"/>
        </a:p>
      </dgm:t>
    </dgm:pt>
    <dgm:pt modelId="{CB72A571-3C64-4771-A875-776CA20DD842}" type="sibTrans" cxnId="{194DBFED-97F9-4F7E-BF3F-3E477F09436F}">
      <dgm:prSet/>
      <dgm:spPr/>
      <dgm:t>
        <a:bodyPr/>
        <a:lstStyle/>
        <a:p>
          <a:endParaRPr lang="hu-HU"/>
        </a:p>
      </dgm:t>
    </dgm:pt>
    <dgm:pt modelId="{C5D789F1-EACD-46F0-AF12-91C9DA7D6330}" type="pres">
      <dgm:prSet presAssocID="{7971C886-6603-484D-AEE1-11105FEABAC1}" presName="diagram" presStyleCnt="0">
        <dgm:presLayoutVars>
          <dgm:dir/>
          <dgm:resizeHandles val="exact"/>
        </dgm:presLayoutVars>
      </dgm:prSet>
      <dgm:spPr/>
    </dgm:pt>
    <dgm:pt modelId="{B9022168-0DE2-4312-ABA9-7F4D2506306E}" type="pres">
      <dgm:prSet presAssocID="{49A81ACB-2EC0-4967-A202-CEB3D92802C5}" presName="node" presStyleLbl="node1" presStyleIdx="0" presStyleCnt="6" custLinFactNeighborX="6730">
        <dgm:presLayoutVars>
          <dgm:bulletEnabled val="1"/>
        </dgm:presLayoutVars>
      </dgm:prSet>
      <dgm:spPr/>
    </dgm:pt>
    <dgm:pt modelId="{A1653E81-0AE9-476B-AE5F-1803919E4C35}" type="pres">
      <dgm:prSet presAssocID="{C61D1F51-79B6-4F1A-B65E-E5BC00F4CDBB}" presName="sibTrans" presStyleLbl="sibTrans2D1" presStyleIdx="0" presStyleCnt="5"/>
      <dgm:spPr/>
    </dgm:pt>
    <dgm:pt modelId="{F24FB908-1A0E-4794-B9C8-12128E296165}" type="pres">
      <dgm:prSet presAssocID="{C61D1F51-79B6-4F1A-B65E-E5BC00F4CDBB}" presName="connectorText" presStyleLbl="sibTrans2D1" presStyleIdx="0" presStyleCnt="5"/>
      <dgm:spPr/>
    </dgm:pt>
    <dgm:pt modelId="{5AFAFDCD-51E5-4D83-B4C5-2D70D968B44F}" type="pres">
      <dgm:prSet presAssocID="{3F654B55-2296-4D41-82AF-5251A0B3D7E9}" presName="node" presStyleLbl="node1" presStyleIdx="1" presStyleCnt="6">
        <dgm:presLayoutVars>
          <dgm:bulletEnabled val="1"/>
        </dgm:presLayoutVars>
      </dgm:prSet>
      <dgm:spPr/>
    </dgm:pt>
    <dgm:pt modelId="{1F18F7E0-79D5-4626-A81D-98727FB24584}" type="pres">
      <dgm:prSet presAssocID="{84994B4B-68CE-4BF6-B329-448BA2E629DC}" presName="sibTrans" presStyleLbl="sibTrans2D1" presStyleIdx="1" presStyleCnt="5"/>
      <dgm:spPr/>
    </dgm:pt>
    <dgm:pt modelId="{2A74EEA5-2F99-4227-86E5-47884FB55B4A}" type="pres">
      <dgm:prSet presAssocID="{84994B4B-68CE-4BF6-B329-448BA2E629DC}" presName="connectorText" presStyleLbl="sibTrans2D1" presStyleIdx="1" presStyleCnt="5"/>
      <dgm:spPr/>
    </dgm:pt>
    <dgm:pt modelId="{35E7304A-C82E-47B2-8064-4959BDE95257}" type="pres">
      <dgm:prSet presAssocID="{35F3C913-4702-442A-8C1E-2390C1AE8CA4}" presName="node" presStyleLbl="node1" presStyleIdx="2" presStyleCnt="6" custLinFactNeighborX="-6730">
        <dgm:presLayoutVars>
          <dgm:bulletEnabled val="1"/>
        </dgm:presLayoutVars>
      </dgm:prSet>
      <dgm:spPr/>
    </dgm:pt>
    <dgm:pt modelId="{043D17BC-A783-42B6-BF58-3717A1655A84}" type="pres">
      <dgm:prSet presAssocID="{E53AC5F0-8BD5-4613-BD4E-B6E89CB5E8A6}" presName="sibTrans" presStyleLbl="sibTrans2D1" presStyleIdx="2" presStyleCnt="5"/>
      <dgm:spPr/>
    </dgm:pt>
    <dgm:pt modelId="{1FC37F1D-97AD-4815-BC9D-D05F95282E4F}" type="pres">
      <dgm:prSet presAssocID="{E53AC5F0-8BD5-4613-BD4E-B6E89CB5E8A6}" presName="connectorText" presStyleLbl="sibTrans2D1" presStyleIdx="2" presStyleCnt="5"/>
      <dgm:spPr/>
    </dgm:pt>
    <dgm:pt modelId="{266835FE-55B4-421B-A55A-50D03E297BED}" type="pres">
      <dgm:prSet presAssocID="{B5F2646F-0349-4323-9D65-8E7EDBAF4305}" presName="node" presStyleLbl="node1" presStyleIdx="3" presStyleCnt="6" custLinFactNeighborX="-6730">
        <dgm:presLayoutVars>
          <dgm:bulletEnabled val="1"/>
        </dgm:presLayoutVars>
      </dgm:prSet>
      <dgm:spPr/>
    </dgm:pt>
    <dgm:pt modelId="{91DAAFEB-7817-49CF-85C4-9AF1909EE506}" type="pres">
      <dgm:prSet presAssocID="{27F14870-A4E9-4357-88B1-05F7F2DACA27}" presName="sibTrans" presStyleLbl="sibTrans2D1" presStyleIdx="3" presStyleCnt="5"/>
      <dgm:spPr/>
    </dgm:pt>
    <dgm:pt modelId="{94A9CBC9-941D-4088-8087-69DA6BFD742C}" type="pres">
      <dgm:prSet presAssocID="{27F14870-A4E9-4357-88B1-05F7F2DACA27}" presName="connectorText" presStyleLbl="sibTrans2D1" presStyleIdx="3" presStyleCnt="5"/>
      <dgm:spPr/>
    </dgm:pt>
    <dgm:pt modelId="{3659CE03-8DC9-46A7-AD73-ED54E62C7F1B}" type="pres">
      <dgm:prSet presAssocID="{331B3F82-2C8C-4C22-89EE-AD3625690C41}" presName="node" presStyleLbl="node1" presStyleIdx="4" presStyleCnt="6">
        <dgm:presLayoutVars>
          <dgm:bulletEnabled val="1"/>
        </dgm:presLayoutVars>
      </dgm:prSet>
      <dgm:spPr/>
    </dgm:pt>
    <dgm:pt modelId="{5177D778-8EA9-42BB-9675-CABE28DE9882}" type="pres">
      <dgm:prSet presAssocID="{E8B22301-B196-4A90-A8D0-CD3EBFECBB0C}" presName="sibTrans" presStyleLbl="sibTrans2D1" presStyleIdx="4" presStyleCnt="5"/>
      <dgm:spPr/>
    </dgm:pt>
    <dgm:pt modelId="{5D8F5809-5E67-4F50-A9F7-7A9BD7D136B7}" type="pres">
      <dgm:prSet presAssocID="{E8B22301-B196-4A90-A8D0-CD3EBFECBB0C}" presName="connectorText" presStyleLbl="sibTrans2D1" presStyleIdx="4" presStyleCnt="5"/>
      <dgm:spPr/>
    </dgm:pt>
    <dgm:pt modelId="{ECA3CFEA-E037-4475-9C27-994C651AD7C8}" type="pres">
      <dgm:prSet presAssocID="{628B1768-4B3F-44BD-8D38-992BD094AD38}" presName="node" presStyleLbl="node1" presStyleIdx="5" presStyleCnt="6" custLinFactNeighborX="6730">
        <dgm:presLayoutVars>
          <dgm:bulletEnabled val="1"/>
        </dgm:presLayoutVars>
      </dgm:prSet>
      <dgm:spPr/>
    </dgm:pt>
  </dgm:ptLst>
  <dgm:cxnLst>
    <dgm:cxn modelId="{2F79010A-E005-447B-9288-1250B0067E47}" type="presOf" srcId="{27F14870-A4E9-4357-88B1-05F7F2DACA27}" destId="{91DAAFEB-7817-49CF-85C4-9AF1909EE506}" srcOrd="0" destOrd="0" presId="urn:microsoft.com/office/officeart/2005/8/layout/process5"/>
    <dgm:cxn modelId="{CE49C61E-917F-424A-8FCC-02D99F53E3D0}" srcId="{7971C886-6603-484D-AEE1-11105FEABAC1}" destId="{3F654B55-2296-4D41-82AF-5251A0B3D7E9}" srcOrd="1" destOrd="0" parTransId="{8CE81303-2243-45A2-8F25-691AE14EB9A1}" sibTransId="{84994B4B-68CE-4BF6-B329-448BA2E629DC}"/>
    <dgm:cxn modelId="{981B7B20-76ED-4960-82AF-7D1F20FD261F}" srcId="{7971C886-6603-484D-AEE1-11105FEABAC1}" destId="{35F3C913-4702-442A-8C1E-2390C1AE8CA4}" srcOrd="2" destOrd="0" parTransId="{A13CC345-7D47-4B09-90D8-E46F82E9AE34}" sibTransId="{E53AC5F0-8BD5-4613-BD4E-B6E89CB5E8A6}"/>
    <dgm:cxn modelId="{AF625527-14A6-4D1E-B3C1-AF4947ACE7A9}" type="presOf" srcId="{84994B4B-68CE-4BF6-B329-448BA2E629DC}" destId="{1F18F7E0-79D5-4626-A81D-98727FB24584}" srcOrd="0" destOrd="0" presId="urn:microsoft.com/office/officeart/2005/8/layout/process5"/>
    <dgm:cxn modelId="{E3689E2D-E5B6-4DCC-81E8-419275161E0B}" type="presOf" srcId="{35F3C913-4702-442A-8C1E-2390C1AE8CA4}" destId="{35E7304A-C82E-47B2-8064-4959BDE95257}" srcOrd="0" destOrd="0" presId="urn:microsoft.com/office/officeart/2005/8/layout/process5"/>
    <dgm:cxn modelId="{8A1E163A-AE8C-435E-AA06-EF591A552343}" type="presOf" srcId="{C61D1F51-79B6-4F1A-B65E-E5BC00F4CDBB}" destId="{A1653E81-0AE9-476B-AE5F-1803919E4C35}" srcOrd="0" destOrd="0" presId="urn:microsoft.com/office/officeart/2005/8/layout/process5"/>
    <dgm:cxn modelId="{D2453C63-DCD4-436B-944E-0F3D253A0774}" type="presOf" srcId="{49A81ACB-2EC0-4967-A202-CEB3D92802C5}" destId="{B9022168-0DE2-4312-ABA9-7F4D2506306E}" srcOrd="0" destOrd="0" presId="urn:microsoft.com/office/officeart/2005/8/layout/process5"/>
    <dgm:cxn modelId="{89ADE36B-D134-4865-855A-709EC2679ACF}" type="presOf" srcId="{84994B4B-68CE-4BF6-B329-448BA2E629DC}" destId="{2A74EEA5-2F99-4227-86E5-47884FB55B4A}" srcOrd="1" destOrd="0" presId="urn:microsoft.com/office/officeart/2005/8/layout/process5"/>
    <dgm:cxn modelId="{F392474E-1BA0-4EF3-9727-BE060043C1DF}" type="presOf" srcId="{331B3F82-2C8C-4C22-89EE-AD3625690C41}" destId="{3659CE03-8DC9-46A7-AD73-ED54E62C7F1B}" srcOrd="0" destOrd="0" presId="urn:microsoft.com/office/officeart/2005/8/layout/process5"/>
    <dgm:cxn modelId="{EDD7E04E-9A15-478D-AA06-7DC4389E43F8}" type="presOf" srcId="{C61D1F51-79B6-4F1A-B65E-E5BC00F4CDBB}" destId="{F24FB908-1A0E-4794-B9C8-12128E296165}" srcOrd="1" destOrd="0" presId="urn:microsoft.com/office/officeart/2005/8/layout/process5"/>
    <dgm:cxn modelId="{98C8B48B-0326-4664-A8AD-F8B9C68F2829}" type="presOf" srcId="{B5F2646F-0349-4323-9D65-8E7EDBAF4305}" destId="{266835FE-55B4-421B-A55A-50D03E297BED}" srcOrd="0" destOrd="0" presId="urn:microsoft.com/office/officeart/2005/8/layout/process5"/>
    <dgm:cxn modelId="{BD483B8D-8405-4E1D-9607-32828C8DB5AA}" type="presOf" srcId="{E53AC5F0-8BD5-4613-BD4E-B6E89CB5E8A6}" destId="{1FC37F1D-97AD-4815-BC9D-D05F95282E4F}" srcOrd="1" destOrd="0" presId="urn:microsoft.com/office/officeart/2005/8/layout/process5"/>
    <dgm:cxn modelId="{21044A8F-BE9C-4E3C-95BA-1F8AA069F05E}" srcId="{7971C886-6603-484D-AEE1-11105FEABAC1}" destId="{49A81ACB-2EC0-4967-A202-CEB3D92802C5}" srcOrd="0" destOrd="0" parTransId="{574432E0-6FDB-48DD-8DE3-254871578C60}" sibTransId="{C61D1F51-79B6-4F1A-B65E-E5BC00F4CDBB}"/>
    <dgm:cxn modelId="{29032597-931E-4D9A-8E43-6667BDAAC848}" type="presOf" srcId="{27F14870-A4E9-4357-88B1-05F7F2DACA27}" destId="{94A9CBC9-941D-4088-8087-69DA6BFD742C}" srcOrd="1" destOrd="0" presId="urn:microsoft.com/office/officeart/2005/8/layout/process5"/>
    <dgm:cxn modelId="{40D2BEB4-D572-43B6-B860-D13B3C60D3CB}" type="presOf" srcId="{E8B22301-B196-4A90-A8D0-CD3EBFECBB0C}" destId="{5177D778-8EA9-42BB-9675-CABE28DE9882}" srcOrd="0" destOrd="0" presId="urn:microsoft.com/office/officeart/2005/8/layout/process5"/>
    <dgm:cxn modelId="{D28A1CCE-A426-4F64-A58C-3B60AB8478B1}" srcId="{7971C886-6603-484D-AEE1-11105FEABAC1}" destId="{B5F2646F-0349-4323-9D65-8E7EDBAF4305}" srcOrd="3" destOrd="0" parTransId="{016246C9-52A2-47FF-BF29-1D08180DC0A0}" sibTransId="{27F14870-A4E9-4357-88B1-05F7F2DACA27}"/>
    <dgm:cxn modelId="{93619ECF-4502-4981-BF78-E2C989CB4897}" type="presOf" srcId="{3F654B55-2296-4D41-82AF-5251A0B3D7E9}" destId="{5AFAFDCD-51E5-4D83-B4C5-2D70D968B44F}" srcOrd="0" destOrd="0" presId="urn:microsoft.com/office/officeart/2005/8/layout/process5"/>
    <dgm:cxn modelId="{EB9EB1CF-09A1-4FA2-80C3-CF4A216ABB83}" type="presOf" srcId="{E53AC5F0-8BD5-4613-BD4E-B6E89CB5E8A6}" destId="{043D17BC-A783-42B6-BF58-3717A1655A84}" srcOrd="0" destOrd="0" presId="urn:microsoft.com/office/officeart/2005/8/layout/process5"/>
    <dgm:cxn modelId="{F8E3E0D4-CB3D-4D96-B779-1ABEC3B90FB7}" srcId="{7971C886-6603-484D-AEE1-11105FEABAC1}" destId="{331B3F82-2C8C-4C22-89EE-AD3625690C41}" srcOrd="4" destOrd="0" parTransId="{061DD4DF-D19A-483D-A6FC-2CD0BB3BD0FD}" sibTransId="{E8B22301-B196-4A90-A8D0-CD3EBFECBB0C}"/>
    <dgm:cxn modelId="{AF91F2E0-3E61-47CC-8F64-3D0912A203AF}" type="presOf" srcId="{7971C886-6603-484D-AEE1-11105FEABAC1}" destId="{C5D789F1-EACD-46F0-AF12-91C9DA7D6330}" srcOrd="0" destOrd="0" presId="urn:microsoft.com/office/officeart/2005/8/layout/process5"/>
    <dgm:cxn modelId="{194DBFED-97F9-4F7E-BF3F-3E477F09436F}" srcId="{7971C886-6603-484D-AEE1-11105FEABAC1}" destId="{628B1768-4B3F-44BD-8D38-992BD094AD38}" srcOrd="5" destOrd="0" parTransId="{4C6F6DA3-5665-41AE-94F9-8862AC7DD707}" sibTransId="{CB72A571-3C64-4771-A875-776CA20DD842}"/>
    <dgm:cxn modelId="{84F9A2F4-21E1-4C32-BA8C-56EF7B8F2CF6}" type="presOf" srcId="{E8B22301-B196-4A90-A8D0-CD3EBFECBB0C}" destId="{5D8F5809-5E67-4F50-A9F7-7A9BD7D136B7}" srcOrd="1" destOrd="0" presId="urn:microsoft.com/office/officeart/2005/8/layout/process5"/>
    <dgm:cxn modelId="{A2F35AF8-9775-493C-B8E8-E1F36A8F0070}" type="presOf" srcId="{628B1768-4B3F-44BD-8D38-992BD094AD38}" destId="{ECA3CFEA-E037-4475-9C27-994C651AD7C8}" srcOrd="0" destOrd="0" presId="urn:microsoft.com/office/officeart/2005/8/layout/process5"/>
    <dgm:cxn modelId="{4F71AB14-1B18-4AB2-8121-161D107BC3D6}" type="presParOf" srcId="{C5D789F1-EACD-46F0-AF12-91C9DA7D6330}" destId="{B9022168-0DE2-4312-ABA9-7F4D2506306E}" srcOrd="0" destOrd="0" presId="urn:microsoft.com/office/officeart/2005/8/layout/process5"/>
    <dgm:cxn modelId="{C3E4054E-8655-467C-9E63-071C2DC3C227}" type="presParOf" srcId="{C5D789F1-EACD-46F0-AF12-91C9DA7D6330}" destId="{A1653E81-0AE9-476B-AE5F-1803919E4C35}" srcOrd="1" destOrd="0" presId="urn:microsoft.com/office/officeart/2005/8/layout/process5"/>
    <dgm:cxn modelId="{33C72DCE-0CA0-4FC0-82EA-7FDB56D8C0DF}" type="presParOf" srcId="{A1653E81-0AE9-476B-AE5F-1803919E4C35}" destId="{F24FB908-1A0E-4794-B9C8-12128E296165}" srcOrd="0" destOrd="0" presId="urn:microsoft.com/office/officeart/2005/8/layout/process5"/>
    <dgm:cxn modelId="{C12D18B4-606A-4A9C-9C0B-C570BDDF4210}" type="presParOf" srcId="{C5D789F1-EACD-46F0-AF12-91C9DA7D6330}" destId="{5AFAFDCD-51E5-4D83-B4C5-2D70D968B44F}" srcOrd="2" destOrd="0" presId="urn:microsoft.com/office/officeart/2005/8/layout/process5"/>
    <dgm:cxn modelId="{C5413A6E-F6A5-40B3-9121-01D27D61C50E}" type="presParOf" srcId="{C5D789F1-EACD-46F0-AF12-91C9DA7D6330}" destId="{1F18F7E0-79D5-4626-A81D-98727FB24584}" srcOrd="3" destOrd="0" presId="urn:microsoft.com/office/officeart/2005/8/layout/process5"/>
    <dgm:cxn modelId="{681E9E4A-687E-4B08-AB38-5ACC90DD4D4F}" type="presParOf" srcId="{1F18F7E0-79D5-4626-A81D-98727FB24584}" destId="{2A74EEA5-2F99-4227-86E5-47884FB55B4A}" srcOrd="0" destOrd="0" presId="urn:microsoft.com/office/officeart/2005/8/layout/process5"/>
    <dgm:cxn modelId="{A5CEDAF5-AC15-4D60-9832-7DC193D74CB1}" type="presParOf" srcId="{C5D789F1-EACD-46F0-AF12-91C9DA7D6330}" destId="{35E7304A-C82E-47B2-8064-4959BDE95257}" srcOrd="4" destOrd="0" presId="urn:microsoft.com/office/officeart/2005/8/layout/process5"/>
    <dgm:cxn modelId="{F451E74B-D4AA-468C-BA46-AFA34D3AB290}" type="presParOf" srcId="{C5D789F1-EACD-46F0-AF12-91C9DA7D6330}" destId="{043D17BC-A783-42B6-BF58-3717A1655A84}" srcOrd="5" destOrd="0" presId="urn:microsoft.com/office/officeart/2005/8/layout/process5"/>
    <dgm:cxn modelId="{0E3AA629-159C-47ED-AE81-AAD5EE732271}" type="presParOf" srcId="{043D17BC-A783-42B6-BF58-3717A1655A84}" destId="{1FC37F1D-97AD-4815-BC9D-D05F95282E4F}" srcOrd="0" destOrd="0" presId="urn:microsoft.com/office/officeart/2005/8/layout/process5"/>
    <dgm:cxn modelId="{F7B82128-D0FC-45DC-A372-03ACE4D16A0F}" type="presParOf" srcId="{C5D789F1-EACD-46F0-AF12-91C9DA7D6330}" destId="{266835FE-55B4-421B-A55A-50D03E297BED}" srcOrd="6" destOrd="0" presId="urn:microsoft.com/office/officeart/2005/8/layout/process5"/>
    <dgm:cxn modelId="{F162CF82-40B0-48F7-BD47-962CA490253C}" type="presParOf" srcId="{C5D789F1-EACD-46F0-AF12-91C9DA7D6330}" destId="{91DAAFEB-7817-49CF-85C4-9AF1909EE506}" srcOrd="7" destOrd="0" presId="urn:microsoft.com/office/officeart/2005/8/layout/process5"/>
    <dgm:cxn modelId="{1F796D47-0CA4-49BB-9EEA-4E53A2720D45}" type="presParOf" srcId="{91DAAFEB-7817-49CF-85C4-9AF1909EE506}" destId="{94A9CBC9-941D-4088-8087-69DA6BFD742C}" srcOrd="0" destOrd="0" presId="urn:microsoft.com/office/officeart/2005/8/layout/process5"/>
    <dgm:cxn modelId="{410CA532-3BDF-41DD-9B03-97829DFCC270}" type="presParOf" srcId="{C5D789F1-EACD-46F0-AF12-91C9DA7D6330}" destId="{3659CE03-8DC9-46A7-AD73-ED54E62C7F1B}" srcOrd="8" destOrd="0" presId="urn:microsoft.com/office/officeart/2005/8/layout/process5"/>
    <dgm:cxn modelId="{9FA2C7CD-71A0-45F4-AE14-03E3FAEE8990}" type="presParOf" srcId="{C5D789F1-EACD-46F0-AF12-91C9DA7D6330}" destId="{5177D778-8EA9-42BB-9675-CABE28DE9882}" srcOrd="9" destOrd="0" presId="urn:microsoft.com/office/officeart/2005/8/layout/process5"/>
    <dgm:cxn modelId="{4D71F2C2-ABE5-4CD9-A311-B890AB43BE8B}" type="presParOf" srcId="{5177D778-8EA9-42BB-9675-CABE28DE9882}" destId="{5D8F5809-5E67-4F50-A9F7-7A9BD7D136B7}" srcOrd="0" destOrd="0" presId="urn:microsoft.com/office/officeart/2005/8/layout/process5"/>
    <dgm:cxn modelId="{E1D4BF97-C849-4E55-9384-1C2DEF6EC792}" type="presParOf" srcId="{C5D789F1-EACD-46F0-AF12-91C9DA7D6330}" destId="{ECA3CFEA-E037-4475-9C27-994C651AD7C8}" srcOrd="10" destOrd="0" presId="urn:microsoft.com/office/officeart/2005/8/layout/process5"/>
  </dgm:cxnLst>
  <dgm:bg/>
  <dgm:whole>
    <a:ln w="19050"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22168-0DE2-4312-ABA9-7F4D2506306E}">
      <dsp:nvSpPr>
        <dsp:cNvPr id="0" name=""/>
        <dsp:cNvSpPr/>
      </dsp:nvSpPr>
      <dsp:spPr>
        <a:xfrm>
          <a:off x="68761" y="406019"/>
          <a:ext cx="973329" cy="583997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image</a:t>
          </a:r>
        </a:p>
      </dsp:txBody>
      <dsp:txXfrm>
        <a:off x="85866" y="423124"/>
        <a:ext cx="939119" cy="549787"/>
      </dsp:txXfrm>
    </dsp:sp>
    <dsp:sp modelId="{A1653E81-0AE9-476B-AE5F-1803919E4C35}">
      <dsp:nvSpPr>
        <dsp:cNvPr id="0" name=""/>
        <dsp:cNvSpPr/>
      </dsp:nvSpPr>
      <dsp:spPr>
        <a:xfrm>
          <a:off x="1113333" y="577325"/>
          <a:ext cx="171628" cy="24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1113333" y="625602"/>
        <a:ext cx="120140" cy="144831"/>
      </dsp:txXfrm>
    </dsp:sp>
    <dsp:sp modelId="{5AFAFDCD-51E5-4D83-B4C5-2D70D968B44F}">
      <dsp:nvSpPr>
        <dsp:cNvPr id="0" name=""/>
        <dsp:cNvSpPr/>
      </dsp:nvSpPr>
      <dsp:spPr>
        <a:xfrm>
          <a:off x="1365918" y="406019"/>
          <a:ext cx="973329" cy="5839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text</a:t>
          </a:r>
        </a:p>
      </dsp:txBody>
      <dsp:txXfrm>
        <a:off x="1383023" y="423124"/>
        <a:ext cx="939119" cy="549787"/>
      </dsp:txXfrm>
    </dsp:sp>
    <dsp:sp modelId="{1F18F7E0-79D5-4626-A81D-98727FB24584}">
      <dsp:nvSpPr>
        <dsp:cNvPr id="0" name=""/>
        <dsp:cNvSpPr/>
      </dsp:nvSpPr>
      <dsp:spPr>
        <a:xfrm>
          <a:off x="2410489" y="577325"/>
          <a:ext cx="171628" cy="24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2410489" y="625602"/>
        <a:ext cx="120140" cy="144831"/>
      </dsp:txXfrm>
    </dsp:sp>
    <dsp:sp modelId="{35E7304A-C82E-47B2-8064-4959BDE95257}">
      <dsp:nvSpPr>
        <dsp:cNvPr id="0" name=""/>
        <dsp:cNvSpPr/>
      </dsp:nvSpPr>
      <dsp:spPr>
        <a:xfrm>
          <a:off x="2663074" y="406019"/>
          <a:ext cx="973329" cy="5839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math</a:t>
          </a:r>
          <a:endParaRPr lang="hu-HU" sz="1500" kern="1200" dirty="0"/>
        </a:p>
      </dsp:txBody>
      <dsp:txXfrm>
        <a:off x="2680179" y="423124"/>
        <a:ext cx="939119" cy="549787"/>
      </dsp:txXfrm>
    </dsp:sp>
    <dsp:sp modelId="{043D17BC-A783-42B6-BF58-3717A1655A84}">
      <dsp:nvSpPr>
        <dsp:cNvPr id="0" name=""/>
        <dsp:cNvSpPr/>
      </dsp:nvSpPr>
      <dsp:spPr>
        <a:xfrm rot="5400000">
          <a:off x="3046566" y="1058150"/>
          <a:ext cx="206345" cy="24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3077324" y="1075670"/>
        <a:ext cx="144831" cy="144442"/>
      </dsp:txXfrm>
    </dsp:sp>
    <dsp:sp modelId="{266835FE-55B4-421B-A55A-50D03E297BED}">
      <dsp:nvSpPr>
        <dsp:cNvPr id="0" name=""/>
        <dsp:cNvSpPr/>
      </dsp:nvSpPr>
      <dsp:spPr>
        <a:xfrm>
          <a:off x="2663074" y="1379348"/>
          <a:ext cx="973329" cy="5839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diagram</a:t>
          </a:r>
        </a:p>
      </dsp:txBody>
      <dsp:txXfrm>
        <a:off x="2680179" y="1396453"/>
        <a:ext cx="939119" cy="549787"/>
      </dsp:txXfrm>
    </dsp:sp>
    <dsp:sp modelId="{91DAAFEB-7817-49CF-85C4-9AF1909EE506}">
      <dsp:nvSpPr>
        <dsp:cNvPr id="0" name=""/>
        <dsp:cNvSpPr/>
      </dsp:nvSpPr>
      <dsp:spPr>
        <a:xfrm rot="10800000">
          <a:off x="2420204" y="1550654"/>
          <a:ext cx="171628" cy="24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2471692" y="1598931"/>
        <a:ext cx="120140" cy="144831"/>
      </dsp:txXfrm>
    </dsp:sp>
    <dsp:sp modelId="{3659CE03-8DC9-46A7-AD73-ED54E62C7F1B}">
      <dsp:nvSpPr>
        <dsp:cNvPr id="0" name=""/>
        <dsp:cNvSpPr/>
      </dsp:nvSpPr>
      <dsp:spPr>
        <a:xfrm>
          <a:off x="1365918" y="1379348"/>
          <a:ext cx="973329" cy="5839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symbol</a:t>
          </a:r>
          <a:endParaRPr lang="hu-HU" sz="1500" kern="1200" dirty="0"/>
        </a:p>
      </dsp:txBody>
      <dsp:txXfrm>
        <a:off x="1383023" y="1396453"/>
        <a:ext cx="939119" cy="549787"/>
      </dsp:txXfrm>
    </dsp:sp>
    <dsp:sp modelId="{5177D778-8EA9-42BB-9675-CABE28DE9882}">
      <dsp:nvSpPr>
        <dsp:cNvPr id="0" name=""/>
        <dsp:cNvSpPr/>
      </dsp:nvSpPr>
      <dsp:spPr>
        <a:xfrm rot="10800000">
          <a:off x="1123048" y="1550654"/>
          <a:ext cx="171628" cy="241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1174536" y="1598931"/>
        <a:ext cx="120140" cy="144831"/>
      </dsp:txXfrm>
    </dsp:sp>
    <dsp:sp modelId="{ECA3CFEA-E037-4475-9C27-994C651AD7C8}">
      <dsp:nvSpPr>
        <dsp:cNvPr id="0" name=""/>
        <dsp:cNvSpPr/>
      </dsp:nvSpPr>
      <dsp:spPr>
        <a:xfrm>
          <a:off x="68761" y="1379348"/>
          <a:ext cx="973329" cy="5839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metadata</a:t>
          </a:r>
          <a:endParaRPr lang="hu-HU" sz="1500" kern="1200" dirty="0"/>
        </a:p>
      </dsp:txBody>
      <dsp:txXfrm>
        <a:off x="85866" y="1396453"/>
        <a:ext cx="939119" cy="54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57E06-6D32-F440-8120-F9ADDEB219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" y="498052"/>
            <a:ext cx="1909813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2018. November 00.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04029" y="4285851"/>
            <a:ext cx="3180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kern="1200" spc="200" baseline="0" dirty="0">
                <a:solidFill>
                  <a:srgbClr val="BACEE3"/>
                </a:solidFill>
                <a:effectLst/>
                <a:latin typeface="Ideal Sans Book" charset="0"/>
                <a:ea typeface="Ideal Sans Book" charset="0"/>
                <a:cs typeface="Ideal Sans Book" charset="0"/>
              </a:rPr>
              <a:t>2018</a:t>
            </a:r>
            <a:r>
              <a:rPr lang="en-US" sz="1100" b="1" i="1" kern="1200" spc="200" baseline="0" dirty="0">
                <a:solidFill>
                  <a:schemeClr val="tx1"/>
                </a:solidFill>
                <a:effectLst/>
                <a:latin typeface="Ideal Sans Book" charset="0"/>
                <a:ea typeface="Ideal Sans Book" charset="0"/>
                <a:cs typeface="Ideal Sans Book" charset="0"/>
              </a:rPr>
              <a:t> </a:t>
            </a:r>
            <a:r>
              <a:rPr lang="en-US" sz="1100" b="1" i="1" kern="1200" spc="200" baseline="0" dirty="0">
                <a:solidFill>
                  <a:srgbClr val="00386E"/>
                </a:solidFill>
                <a:effectLst/>
                <a:latin typeface="Ideal Sans Book" charset="0"/>
                <a:ea typeface="Ideal Sans Book" charset="0"/>
                <a:cs typeface="Ideal Sans Book" charset="0"/>
              </a:rPr>
              <a:t>HATÁRTALAN TUDOMÁNY</a:t>
            </a:r>
            <a:endParaRPr lang="hu-HU" sz="1100" b="1" i="1" spc="200" baseline="0" dirty="0">
              <a:solidFill>
                <a:srgbClr val="00386E"/>
              </a:solidFill>
              <a:latin typeface="Ideal Sans Book" charset="0"/>
              <a:ea typeface="Ideal Sans Book" charset="0"/>
              <a:cs typeface="Ideal San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67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4390221"/>
            <a:ext cx="926048" cy="6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927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4390221"/>
            <a:ext cx="926048" cy="6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" y="4390221"/>
            <a:ext cx="926048" cy="6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6" r:id="rId6"/>
    <p:sldLayoutId id="2147483672" r:id="rId7"/>
    <p:sldLayoutId id="2147483669" r:id="rId8"/>
    <p:sldLayoutId id="2147483670" r:id="rId9"/>
    <p:sldLayoutId id="2147483673" r:id="rId1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rotartalmak.h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2400" b="1" dirty="0"/>
              <a:t>Nyitott tananyagfejlesztés: fordulat a modell-alkotásból </a:t>
            </a:r>
            <a:br>
              <a:rPr lang="hu-HU" sz="2400" dirty="0"/>
            </a:br>
            <a:r>
              <a:rPr lang="hu-HU" sz="2400" b="1" dirty="0"/>
              <a:t>az innovatív iskolai gyakorlat felé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955923"/>
            <a:ext cx="4968875" cy="638081"/>
          </a:xfrm>
        </p:spPr>
        <p:txBody>
          <a:bodyPr/>
          <a:lstStyle/>
          <a:p>
            <a:pPr algn="ctr"/>
            <a:r>
              <a:rPr lang="hu-HU" dirty="0"/>
              <a:t>Benedek András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438939" y="3822605"/>
            <a:ext cx="5625548" cy="657320"/>
          </a:xfrm>
        </p:spPr>
        <p:txBody>
          <a:bodyPr/>
          <a:lstStyle/>
          <a:p>
            <a:r>
              <a:rPr lang="hu-HU" dirty="0"/>
              <a:t>MTA-BME Nyitott Tananyagfejlesztés Kutatócsoport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>
          <a:xfrm>
            <a:off x="5012291" y="4264025"/>
            <a:ext cx="2342666" cy="239950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 2019. november 15–16. 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3173924"/>
            <a:ext cx="329979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algn="ctr"/>
            <a:r>
              <a:rPr lang="hu-HU" dirty="0"/>
              <a:t> </a:t>
            </a:r>
            <a:r>
              <a:rPr lang="hu-HU" b="1" dirty="0"/>
              <a:t>MTA TANTÁRGY-PEDAGÓGIAI KUTATÁSI PROGRAM </a:t>
            </a:r>
            <a:endParaRPr lang="hu-HU" dirty="0"/>
          </a:p>
          <a:p>
            <a:pPr algn="ctr"/>
            <a:r>
              <a:rPr lang="hu-HU" dirty="0"/>
              <a:t>TERMÉSZETTUDOMÁNYI-MATEMATIKAI-INFORMATIKAI OKTATÁS MUNKACSOPORT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88235" y="4278155"/>
            <a:ext cx="289228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>
                <a:solidFill>
                  <a:srgbClr val="1E689A"/>
                </a:solidFill>
                <a:latin typeface="Constantia" panose="02030602050306030303" pitchFamily="18" charset="0"/>
              </a:rPr>
              <a:t>Mikro-tartalom források:</a:t>
            </a:r>
            <a:br>
              <a:rPr lang="hu-HU" sz="2000" dirty="0">
                <a:solidFill>
                  <a:srgbClr val="1E689A"/>
                </a:solidFill>
                <a:latin typeface="Constantia" panose="02030602050306030303" pitchFamily="18" charset="0"/>
              </a:rPr>
            </a:br>
            <a:r>
              <a:rPr lang="hu-HU" sz="2000" dirty="0">
                <a:solidFill>
                  <a:srgbClr val="1E689A"/>
                </a:solidFill>
                <a:latin typeface="Constantia" panose="02030602050306030303" pitchFamily="18" charset="0"/>
              </a:rPr>
              <a:t>Mérnöktanár és közgazdász-tanár képzés</a:t>
            </a:r>
            <a:br>
              <a:rPr lang="hu-HU" sz="2000" dirty="0">
                <a:solidFill>
                  <a:srgbClr val="1E689A"/>
                </a:solidFill>
                <a:latin typeface="Constantia" panose="02030602050306030303" pitchFamily="18" charset="0"/>
              </a:rPr>
            </a:br>
            <a:r>
              <a:rPr lang="hu-HU" sz="2000" dirty="0">
                <a:solidFill>
                  <a:srgbClr val="1E689A"/>
                </a:solidFill>
                <a:latin typeface="Constantia" panose="02030602050306030303" pitchFamily="18" charset="0"/>
              </a:rPr>
              <a:t>szakképző intézmények pedagógusai és tanulói</a:t>
            </a:r>
            <a:br>
              <a:rPr lang="hu-HU" dirty="0">
                <a:solidFill>
                  <a:srgbClr val="1E689A"/>
                </a:solidFill>
                <a:latin typeface="Constantia" panose="02030602050306030303" pitchFamily="18" charset="0"/>
              </a:rPr>
            </a:br>
            <a:endParaRPr lang="hu-HU" dirty="0">
              <a:solidFill>
                <a:srgbClr val="1E689A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rtalom hely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358652"/>
              </p:ext>
            </p:extLst>
          </p:nvPr>
        </p:nvGraphicFramePr>
        <p:xfrm>
          <a:off x="684213" y="1540566"/>
          <a:ext cx="3705166" cy="2369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Tartalom hely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4345">
            <a:off x="4895108" y="1524896"/>
            <a:ext cx="3982700" cy="22942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Kép 8"/>
          <p:cNvPicPr/>
          <p:nvPr/>
        </p:nvPicPr>
        <p:blipFill>
          <a:blip r:embed="rId8"/>
          <a:stretch/>
        </p:blipFill>
        <p:spPr>
          <a:xfrm>
            <a:off x="7434943" y="4466665"/>
            <a:ext cx="1548076" cy="5313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83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022168-0DE2-4312-ABA9-7F4D25063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>
                                            <p:graphicEl>
                                              <a:dgm id="{B9022168-0DE2-4312-ABA9-7F4D25063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>
                                            <p:graphicEl>
                                              <a:dgm id="{B9022168-0DE2-4312-ABA9-7F4D250630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653E81-0AE9-476B-AE5F-1803919E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>
                                            <p:graphicEl>
                                              <a:dgm id="{A1653E81-0AE9-476B-AE5F-1803919E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>
                                            <p:graphicEl>
                                              <a:dgm id="{A1653E81-0AE9-476B-AE5F-1803919E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FAFDCD-51E5-4D83-B4C5-2D70D968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>
                                            <p:graphicEl>
                                              <a:dgm id="{5AFAFDCD-51E5-4D83-B4C5-2D70D968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>
                                            <p:graphicEl>
                                              <a:dgm id="{5AFAFDCD-51E5-4D83-B4C5-2D70D968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18F7E0-79D5-4626-A81D-98727FB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>
                                            <p:graphicEl>
                                              <a:dgm id="{1F18F7E0-79D5-4626-A81D-98727FB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>
                                            <p:graphicEl>
                                              <a:dgm id="{1F18F7E0-79D5-4626-A81D-98727FB24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E7304A-C82E-47B2-8064-4959BDE95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>
                                            <p:graphicEl>
                                              <a:dgm id="{35E7304A-C82E-47B2-8064-4959BDE95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>
                                            <p:graphicEl>
                                              <a:dgm id="{35E7304A-C82E-47B2-8064-4959BDE95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3D17BC-A783-42B6-BF58-3717A165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>
                                            <p:graphicEl>
                                              <a:dgm id="{043D17BC-A783-42B6-BF58-3717A165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>
                                            <p:graphicEl>
                                              <a:dgm id="{043D17BC-A783-42B6-BF58-3717A165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6835FE-55B4-421B-A55A-50D03E297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7">
                                            <p:graphicEl>
                                              <a:dgm id="{266835FE-55B4-421B-A55A-50D03E297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7">
                                            <p:graphicEl>
                                              <a:dgm id="{266835FE-55B4-421B-A55A-50D03E297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DAAFEB-7817-49CF-85C4-9AF1909E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7">
                                            <p:graphicEl>
                                              <a:dgm id="{91DAAFEB-7817-49CF-85C4-9AF1909E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7">
                                            <p:graphicEl>
                                              <a:dgm id="{91DAAFEB-7817-49CF-85C4-9AF1909EE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59CE03-8DC9-46A7-AD73-ED54E62C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">
                                            <p:graphicEl>
                                              <a:dgm id="{3659CE03-8DC9-46A7-AD73-ED54E62C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7">
                                            <p:graphicEl>
                                              <a:dgm id="{3659CE03-8DC9-46A7-AD73-ED54E62C7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D778-8EA9-42BB-9675-CABE28DE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7">
                                            <p:graphicEl>
                                              <a:dgm id="{5177D778-8EA9-42BB-9675-CABE28DE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7">
                                            <p:graphicEl>
                                              <a:dgm id="{5177D778-8EA9-42BB-9675-CABE28DE9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A3CFEA-E037-4475-9C27-994C651AD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7">
                                            <p:graphicEl>
                                              <a:dgm id="{ECA3CFEA-E037-4475-9C27-994C651AD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7">
                                            <p:graphicEl>
                                              <a:dgm id="{ECA3CFEA-E037-4475-9C27-994C651AD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7074" y="303498"/>
            <a:ext cx="6449852" cy="742950"/>
          </a:xfrm>
        </p:spPr>
        <p:txBody>
          <a:bodyPr>
            <a:normAutofit/>
          </a:bodyPr>
          <a:lstStyle/>
          <a:p>
            <a:endParaRPr lang="hu-H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4332" r="2312"/>
          <a:stretch/>
        </p:blipFill>
        <p:spPr>
          <a:xfrm>
            <a:off x="613134" y="247067"/>
            <a:ext cx="7341669" cy="1598761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hu-HU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11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3179" b="3394"/>
          <a:stretch/>
        </p:blipFill>
        <p:spPr>
          <a:xfrm>
            <a:off x="871602" y="2192390"/>
            <a:ext cx="4896543" cy="107733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013"/>
          <a:stretch/>
        </p:blipFill>
        <p:spPr>
          <a:xfrm>
            <a:off x="1125347" y="3269723"/>
            <a:ext cx="6418453" cy="1063737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Kép 9"/>
          <p:cNvPicPr/>
          <p:nvPr/>
        </p:nvPicPr>
        <p:blipFill>
          <a:blip r:embed="rId5"/>
          <a:stretch/>
        </p:blipFill>
        <p:spPr>
          <a:xfrm>
            <a:off x="7434943" y="4466665"/>
            <a:ext cx="1548076" cy="531345"/>
          </a:xfrm>
          <a:prstGeom prst="rect">
            <a:avLst/>
          </a:prstGeom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 rot="19785368">
            <a:off x="6524554" y="2429362"/>
            <a:ext cx="2458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accent4">
                    <a:lumMod val="75000"/>
                  </a:schemeClr>
                </a:solidFill>
              </a:rPr>
              <a:t>mikropedia.hu</a:t>
            </a:r>
            <a:endParaRPr lang="hu-H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4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7" y="0"/>
            <a:ext cx="3115158" cy="481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3213"/>
            <a:ext cx="4037151" cy="197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54" y="2275886"/>
            <a:ext cx="3137842" cy="254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75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742950"/>
          </a:xfrm>
        </p:spPr>
        <p:txBody>
          <a:bodyPr/>
          <a:lstStyle/>
          <a:p>
            <a:r>
              <a:rPr lang="hu-HU" sz="2000" dirty="0">
                <a:solidFill>
                  <a:srgbClr val="00386E"/>
                </a:solidFill>
              </a:rPr>
              <a:t>MIKROPÉDIA tartalmi szolgáltatások (</a:t>
            </a:r>
            <a:r>
              <a:rPr lang="hu-HU" sz="1600" dirty="0" err="1">
                <a:solidFill>
                  <a:schemeClr val="accent4">
                    <a:lumMod val="50000"/>
                  </a:schemeClr>
                </a:solidFill>
              </a:rPr>
              <a:t>www.mikrotartalom.hu</a:t>
            </a:r>
            <a:r>
              <a:rPr lang="hu-HU" sz="2000" dirty="0">
                <a:solidFill>
                  <a:srgbClr val="00386E"/>
                </a:solidFill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02226" y="730270"/>
            <a:ext cx="5784574" cy="3657600"/>
          </a:xfrm>
        </p:spPr>
        <p:txBody>
          <a:bodyPr/>
          <a:lstStyle/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Mikro-tartalom kiemelhető előnézeti képe.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Mikro-tartalom, mint fájl megjelenítése.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Feltöltői és szerzői profil megjelenítése.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Leírás és oktatási információk.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Személyes mikro-tartalom katalógus létrehozása.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Mikro-tartalom gyűjtemény összeállítása.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Audió-állomány megjelenítés(narráció, hangeffektek).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Egyszerűsített értékelés és szavazás.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Saját feltöltések egységes nyilvántartása.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Kapcsolódás külső prezentációs szolgáltatásokhoz.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Kapcsolatfelvétel és külső tankönyv hivatkozások</a:t>
            </a:r>
            <a:r>
              <a:rPr lang="hu-HU" sz="1800" dirty="0"/>
              <a:t>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4294967295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hu-HU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13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9236"/>
            <a:ext cx="2198402" cy="34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54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spc="-1" dirty="0">
                <a:solidFill>
                  <a:srgbClr val="1C6190"/>
                </a:solidFill>
              </a:rPr>
              <a:t>Tanulói mikro-tartalmak beépülése </a:t>
            </a:r>
            <a:br>
              <a:rPr lang="hu-HU" sz="2400" spc="-1" dirty="0">
                <a:solidFill>
                  <a:srgbClr val="1C6190"/>
                </a:solidFill>
              </a:rPr>
            </a:br>
            <a:r>
              <a:rPr lang="hu-HU" sz="2400" spc="-1" dirty="0">
                <a:solidFill>
                  <a:srgbClr val="1C6190"/>
                </a:solidFill>
              </a:rPr>
              <a:t>a tanítási gyakorlatba  </a:t>
            </a:r>
            <a:br>
              <a:rPr lang="hu-HU" dirty="0">
                <a:solidFill>
                  <a:srgbClr val="1C6190"/>
                </a:solidFill>
              </a:rPr>
            </a:b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8114">
            <a:off x="184088" y="1583358"/>
            <a:ext cx="4127741" cy="205828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33" y="941841"/>
            <a:ext cx="4117837" cy="18521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33" y="3082961"/>
            <a:ext cx="4117837" cy="18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8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E5805D-288E-4419-B550-31382706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4" y="1021868"/>
            <a:ext cx="7048190" cy="3871383"/>
          </a:xfrm>
          <a:prstGeom prst="rect">
            <a:avLst/>
          </a:prstGeom>
        </p:spPr>
      </p:pic>
      <p:sp>
        <p:nvSpPr>
          <p:cNvPr id="87" name="CustomShape 1"/>
          <p:cNvSpPr/>
          <p:nvPr/>
        </p:nvSpPr>
        <p:spPr>
          <a:xfrm>
            <a:off x="457171" y="144787"/>
            <a:ext cx="8228437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3600" spc="-1" dirty="0">
                <a:solidFill>
                  <a:srgbClr val="FFFFFF"/>
                </a:solidFill>
                <a:latin typeface="Arial"/>
              </a:rPr>
              <a:t>9. Kollaborációs modell</a:t>
            </a:r>
            <a:endParaRPr lang="hu-HU" sz="3600" spc="-1" dirty="0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457171" y="1203631"/>
            <a:ext cx="8228437" cy="2982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87761">
              <a:spcBef>
                <a:spcPts val="1148"/>
              </a:spcBef>
              <a:buClr>
                <a:srgbClr val="000000"/>
              </a:buClr>
              <a:buSzPct val="45000"/>
            </a:pPr>
            <a:endParaRPr lang="hu-HU" sz="2600" spc="-1" dirty="0"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49359" y="4739522"/>
            <a:ext cx="8228437" cy="23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-1">
                <a:solidFill>
                  <a:srgbClr val="FFFFD7"/>
                </a:solidFill>
                <a:latin typeface="Arial"/>
              </a:rPr>
              <a:t>A szakmódszertani kutatások lehetőségei a szakképzési innovációban</a:t>
            </a:r>
          </a:p>
        </p:txBody>
      </p:sp>
      <p:sp>
        <p:nvSpPr>
          <p:cNvPr id="90" name="CustomShape 4"/>
          <p:cNvSpPr/>
          <p:nvPr/>
        </p:nvSpPr>
        <p:spPr>
          <a:xfrm>
            <a:off x="300683" y="234314"/>
            <a:ext cx="8228437" cy="6155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b="1" spc="-1" dirty="0">
                <a:solidFill>
                  <a:srgbClr val="3465A4"/>
                </a:solidFill>
                <a:latin typeface="+mj-lt"/>
              </a:rPr>
              <a:t>A szakmódszertani kutatások lehetőségei a szakképzési innovációban (Orosz Beáta)</a:t>
            </a:r>
          </a:p>
        </p:txBody>
      </p:sp>
      <p:pic>
        <p:nvPicPr>
          <p:cNvPr id="7" name="Kép 6"/>
          <p:cNvPicPr/>
          <p:nvPr/>
        </p:nvPicPr>
        <p:blipFill>
          <a:blip r:embed="rId3"/>
          <a:stretch/>
        </p:blipFill>
        <p:spPr>
          <a:xfrm>
            <a:off x="7434942" y="4439009"/>
            <a:ext cx="1548076" cy="531345"/>
          </a:xfrm>
          <a:prstGeom prst="rect">
            <a:avLst/>
          </a:prstGeom>
          <a:ln>
            <a:noFill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519">
            <a:off x="407474" y="1120791"/>
            <a:ext cx="2240184" cy="16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84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 A tanári véleményekből (2019)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>
            <a:off x="3081133" y="953699"/>
            <a:ext cx="6251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Megtanulhatják a diákok, hogyan kell a tananyag lényegét kiemelni.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Rövidített, tömör formában, színes ábrákkal, képekkel kiegészíteni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A vizuális típusú diákoknál a tananyag gyorsabb elsajátítása.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Tananyagok szintetizálásával, komplexé tételével jobban átláthatják a diákok a tantárgyak közötti logikai összefüggéseket, átfedéseket,</a:t>
            </a:r>
          </a:p>
          <a:p>
            <a:pPr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    =&gt;pénzügy, számvitel, gazdasági és jogi ismeretek, történelem,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Hatékonyabb a tanulásuk, jobban tudnak készülni a dolgozatokra.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solidFill>
                  <a:srgbClr val="00386E"/>
                </a:solidFill>
                <a:latin typeface="+mj-lt"/>
              </a:rPr>
              <a:t>Magabiztossá válnak, </a:t>
            </a:r>
            <a:r>
              <a:rPr lang="hu-HU" sz="1600" dirty="0">
                <a:solidFill>
                  <a:srgbClr val="00386E"/>
                </a:solidFill>
                <a:latin typeface="+mj-lt"/>
              </a:rPr>
              <a:t>jobb érzéssel, könnyebben sajátítják el a tananyagot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8" y="953699"/>
            <a:ext cx="2508301" cy="324061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71504" y="3721294"/>
            <a:ext cx="2435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200" b="1" dirty="0">
                <a:solidFill>
                  <a:schemeClr val="bg1"/>
                </a:solidFill>
                <a:latin typeface="+mj-lt"/>
              </a:rPr>
              <a:t>Szakmai nap, bemutató: 1/13.pv</a:t>
            </a:r>
          </a:p>
          <a:p>
            <a:pPr algn="ctr">
              <a:lnSpc>
                <a:spcPct val="100000"/>
              </a:lnSpc>
            </a:pPr>
            <a:r>
              <a:rPr lang="hu-HU" sz="1200" b="1" dirty="0">
                <a:solidFill>
                  <a:schemeClr val="bg1"/>
                </a:solidFill>
                <a:latin typeface="+mj-lt"/>
              </a:rPr>
              <a:t>         BME – 2019. május 29.</a:t>
            </a:r>
            <a:r>
              <a:rPr lang="hu-HU" sz="1200" b="1" spc="-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8" name="Kép 7"/>
          <p:cNvPicPr/>
          <p:nvPr/>
        </p:nvPicPr>
        <p:blipFill>
          <a:blip r:embed="rId3"/>
          <a:stretch/>
        </p:blipFill>
        <p:spPr>
          <a:xfrm>
            <a:off x="7425004" y="4474837"/>
            <a:ext cx="1548076" cy="5313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36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2168317" cy="432283"/>
          </a:xfrm>
        </p:spPr>
        <p:txBody>
          <a:bodyPr/>
          <a:lstStyle/>
          <a:p>
            <a:r>
              <a:rPr lang="hu-HU" sz="2400" dirty="0"/>
              <a:t>Referenciák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17</a:t>
            </a:fld>
            <a:endParaRPr lang="en-US"/>
          </a:p>
        </p:txBody>
      </p:sp>
      <p:sp>
        <p:nvSpPr>
          <p:cNvPr id="4" name="Szövegdoboz 3"/>
          <p:cNvSpPr txBox="1"/>
          <p:nvPr/>
        </p:nvSpPr>
        <p:spPr>
          <a:xfrm>
            <a:off x="596348" y="755375"/>
            <a:ext cx="839856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00386E"/>
                </a:solidFill>
                <a:latin typeface="+mj-lt"/>
              </a:rPr>
              <a:t> András Benedek, János Horváth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Cz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 (2016): New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methods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the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digital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environment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micro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contents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visual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case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studies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António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Moreira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Teixeira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And-rás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Szűcs, Ildikó Mázár (szerk.)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Re-Imaging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Environments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Proceedings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of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the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MTA-BME Nyitott Tananyagfejlesztés Kutatócsoport </a:t>
            </a:r>
          </a:p>
          <a:p>
            <a:r>
              <a:rPr lang="hu-HU" sz="1200" dirty="0">
                <a:solidFill>
                  <a:srgbClr val="00386E"/>
                </a:solidFill>
                <a:latin typeface="+mj-lt"/>
              </a:rPr>
              <a:t>European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Distance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E-Learning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Network 2016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Annual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Conference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 802 p. Budapest, 2016.06.14-2016.06.17. Budapest: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Euro-pean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Distance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E-Learning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Network (EDEN), 2016. pp. </a:t>
            </a:r>
          </a:p>
          <a:p>
            <a:r>
              <a:rPr lang="hu-HU" sz="1200" dirty="0">
                <a:solidFill>
                  <a:srgbClr val="00386E"/>
                </a:solidFill>
                <a:latin typeface="+mj-lt"/>
              </a:rPr>
              <a:t> András Benedek (2017): Visual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Open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Content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Development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Benedek András, Veszelszki Ágnes (szerk.)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Virtual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Reality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− Real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Visuality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Virtual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Visual,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Veridical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 198 p. Frankfurt am Main; New York; Berlin; Bern;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Bruxelles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; New York; Oxford; Wien: Peter Lang GmbH,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Internationaler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Verlag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der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Wissenschaften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2017. pp. 91-100. (Series Visual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; 7. ) (ISBN:978-3-631-73104-8) </a:t>
            </a:r>
          </a:p>
          <a:p>
            <a:r>
              <a:rPr lang="hu-HU" sz="1200" dirty="0">
                <a:solidFill>
                  <a:srgbClr val="00386E"/>
                </a:solidFill>
                <a:latin typeface="+mj-lt"/>
              </a:rPr>
              <a:t> András Benedek, György Molnár (2017): Open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content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development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ICT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environment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L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Gómez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Chova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A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López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Martínez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I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Candel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Torres (szerk.) INTED2017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Proceedings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: 11th International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Technology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Education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Development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Conference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 10106 p. Valencia: International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Association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of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Technology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Education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Development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(IATED), 2017. pp. 1883-1891. (ISBN:978-84-617-8491-2) </a:t>
            </a:r>
          </a:p>
          <a:p>
            <a:r>
              <a:rPr lang="en-US" sz="1200" dirty="0">
                <a:solidFill>
                  <a:srgbClr val="00386E"/>
                </a:solidFill>
                <a:latin typeface="+mj-lt"/>
              </a:rPr>
              <a:t> Benedek, </a:t>
            </a:r>
            <a:r>
              <a:rPr lang="en-US" sz="1200" dirty="0" err="1">
                <a:solidFill>
                  <a:srgbClr val="00386E"/>
                </a:solidFill>
                <a:latin typeface="+mj-lt"/>
              </a:rPr>
              <a:t>András</a:t>
            </a:r>
            <a:r>
              <a:rPr lang="en-US" sz="1200" dirty="0">
                <a:solidFill>
                  <a:srgbClr val="00386E"/>
                </a:solidFill>
                <a:latin typeface="+mj-lt"/>
              </a:rPr>
              <a:t> - </a:t>
            </a:r>
            <a:r>
              <a:rPr lang="en-US" sz="1200" dirty="0" err="1">
                <a:solidFill>
                  <a:srgbClr val="00386E"/>
                </a:solidFill>
                <a:latin typeface="+mj-lt"/>
              </a:rPr>
              <a:t>Nyíri</a:t>
            </a:r>
            <a:r>
              <a:rPr lang="en-US" sz="1200" dirty="0">
                <a:solidFill>
                  <a:srgbClr val="00386E"/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rgbClr val="00386E"/>
                </a:solidFill>
                <a:latin typeface="+mj-lt"/>
              </a:rPr>
              <a:t>Kristóf</a:t>
            </a:r>
            <a:r>
              <a:rPr lang="en-US" sz="1200" dirty="0">
                <a:solidFill>
                  <a:srgbClr val="00386E"/>
                </a:solidFill>
                <a:latin typeface="+mj-lt"/>
              </a:rPr>
              <a:t> (eds.) (2019): Vision Fulfilled: The Victory of the Pictorial Turn, Budapest, Hungarian Academy of Sciences, Budapest University of Technology and Economics (2019), 289 p. ISBN: 9789633133040 </a:t>
            </a:r>
          </a:p>
          <a:p>
            <a:r>
              <a:rPr lang="hu-HU" sz="1200" dirty="0">
                <a:solidFill>
                  <a:srgbClr val="00386E"/>
                </a:solidFill>
                <a:latin typeface="+mj-lt"/>
              </a:rPr>
              <a:t> Benedek, András; Nyíri, Kristóf (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eds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.) (2019): Image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Metaphor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the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New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Century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Budapest,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Hungarian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Academy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of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Sciences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Budapest University of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Technology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Economics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(2019), 263 p. ISBN: 9789633133071 </a:t>
            </a:r>
          </a:p>
          <a:p>
            <a:r>
              <a:rPr lang="hu-HU" sz="1200" dirty="0">
                <a:solidFill>
                  <a:srgbClr val="00386E"/>
                </a:solidFill>
                <a:latin typeface="+mj-lt"/>
              </a:rPr>
              <a:t> Benedek; András – Nyíri, Kristóf (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eds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.) (2019):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Learning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Technology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Historical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Perspective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, Budapest University of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Technology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200" dirty="0" err="1">
                <a:solidFill>
                  <a:srgbClr val="00386E"/>
                </a:solidFill>
                <a:latin typeface="+mj-lt"/>
              </a:rPr>
              <a:t>Economics</a:t>
            </a:r>
            <a:r>
              <a:rPr lang="hu-HU" sz="1200" dirty="0">
                <a:solidFill>
                  <a:srgbClr val="00386E"/>
                </a:solidFill>
                <a:latin typeface="+mj-lt"/>
              </a:rPr>
              <a:t> (2019), 203 p. ISBN: 9789633133064 </a:t>
            </a:r>
          </a:p>
          <a:p>
            <a:endParaRPr lang="hu-HU" dirty="0"/>
          </a:p>
        </p:txBody>
      </p:sp>
      <p:pic>
        <p:nvPicPr>
          <p:cNvPr id="5" name="Kép 4"/>
          <p:cNvPicPr/>
          <p:nvPr/>
        </p:nvPicPr>
        <p:blipFill>
          <a:blip r:embed="rId2"/>
          <a:stretch/>
        </p:blipFill>
        <p:spPr>
          <a:xfrm>
            <a:off x="7365368" y="4474837"/>
            <a:ext cx="1548076" cy="5313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6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87019" y="3269975"/>
            <a:ext cx="3786809" cy="1610139"/>
          </a:xfrm>
          <a:prstGeom prst="rect">
            <a:avLst/>
          </a:prstGeom>
          <a:solidFill>
            <a:srgbClr val="1C61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596348" y="3369365"/>
            <a:ext cx="267950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MTA-BME Nyitott  Tananyagfejlesztés Kutatócsoport</a:t>
            </a:r>
          </a:p>
          <a:p>
            <a:r>
              <a:rPr lang="hu-HU" dirty="0" err="1">
                <a:solidFill>
                  <a:schemeClr val="accent4">
                    <a:lumMod val="50000"/>
                  </a:schemeClr>
                </a:solidFill>
              </a:rPr>
              <a:t>ocd.bme.hu</a:t>
            </a:r>
            <a:endParaRPr lang="hu-HU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4">
                    <a:lumMod val="50000"/>
                  </a:schemeClr>
                </a:solidFill>
              </a:rPr>
              <a:t>benedek.a@eik.bme.hu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13" y="3867895"/>
            <a:ext cx="1934200" cy="53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85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13761"/>
            <a:ext cx="8064499" cy="856853"/>
          </a:xfrm>
        </p:spPr>
        <p:txBody>
          <a:bodyPr/>
          <a:lstStyle/>
          <a:p>
            <a:r>
              <a:rPr lang="hu-HU" dirty="0"/>
              <a:t>Stratégiai célok – előzmények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8" y="1192696"/>
            <a:ext cx="8418443" cy="3177899"/>
          </a:xfrm>
        </p:spPr>
        <p:txBody>
          <a:bodyPr/>
          <a:lstStyle/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2016-ban az EDEN (European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Distance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E-Learning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Network) Budapesten, a Műegyetemen tartott konferenciáján fogalmaztuk meg először (Benedek-Horváth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Cz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., 2016) a digitális környezetben mikro-tartalmakra és vizuális közlésekre alapozott új tartalomfejlesztési és megosztási módszerek (OCD – Open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Content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Development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)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oktatásinnovációs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lehetőségeit. </a:t>
            </a:r>
          </a:p>
          <a:p>
            <a:r>
              <a:rPr lang="hu-HU" sz="1800" dirty="0">
                <a:solidFill>
                  <a:srgbClr val="00386E"/>
                </a:solidFill>
                <a:latin typeface="+mj-lt"/>
              </a:rPr>
              <a:t>Az előző évek felsőoktatási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tananyag-digitalizációs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kutatásaira épülő új szakmódszertani innovációs modell elméleti (2016-2018), majd gyakorlati munkálataihoz (2018-2019) kínált orientációs kereteket az MTA Tantárgy-pedagógiai Kutatási Programja, melybe a műegyetemi szakmai tanárképzési hátterünkkel a szakképzés módszertani megújítási szándékával kapcsolódtunk be. </a:t>
            </a:r>
            <a:endParaRPr lang="en-US" sz="1800" dirty="0">
              <a:solidFill>
                <a:srgbClr val="00386E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1361660" y="4533971"/>
            <a:ext cx="581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Vizualitás – mikro-tartalom – </a:t>
            </a:r>
            <a:r>
              <a:rPr lang="hu-HU" sz="18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kollaboratív</a:t>
            </a:r>
            <a:r>
              <a:rPr lang="hu-H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fejlesztés</a:t>
            </a:r>
          </a:p>
        </p:txBody>
      </p:sp>
      <p:pic>
        <p:nvPicPr>
          <p:cNvPr id="6" name="Kép 5"/>
          <p:cNvPicPr/>
          <p:nvPr/>
        </p:nvPicPr>
        <p:blipFill>
          <a:blip r:embed="rId2"/>
          <a:stretch/>
        </p:blipFill>
        <p:spPr>
          <a:xfrm>
            <a:off x="7554212" y="4539489"/>
            <a:ext cx="1548076" cy="531345"/>
          </a:xfrm>
          <a:prstGeom prst="rect">
            <a:avLst/>
          </a:prstGeom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72" y="79099"/>
            <a:ext cx="1378214" cy="11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Koncepciónk kialakítása és megvitatása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  <p:sp>
        <p:nvSpPr>
          <p:cNvPr id="4" name="Téglalap 3"/>
          <p:cNvSpPr/>
          <p:nvPr/>
        </p:nvSpPr>
        <p:spPr>
          <a:xfrm>
            <a:off x="586409" y="790487"/>
            <a:ext cx="65001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386E"/>
                </a:solidFill>
                <a:latin typeface="+mj-lt"/>
              </a:rPr>
              <a:t>Az első két év modellalkotási szakaszát, jelentős, mintegy tucatnyi nagy nemzetközi oktatási K+F témájú konferencia (EDEN, EDULEARN, ICERI, ECER, ICL, VLL) munkájába történő bekapcsolódással az adott tematika fejlődését is a vitasorozatban jól dokumentált módon befejeztük (Benedek, 2017,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Benedek-Molnár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, 2018, 2019).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386E"/>
                </a:solidFill>
                <a:latin typeface="+mj-lt"/>
              </a:rPr>
              <a:t>Az elmúlt évben szervezett nemzetközi konferenciánkon a fejlesztésünkhöz közvetlenül kapcsolódó képi tanulás közel egy évtizedes elméleti-konstrukciós vitaszakaszát is lezártuk, három angol nyelvű kötet (Vision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Fullfield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,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Learning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and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Technology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Historical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Perspective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, Image and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Metaphor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in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the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 New </a:t>
            </a:r>
            <a:r>
              <a:rPr lang="hu-HU" sz="1800" dirty="0" err="1">
                <a:solidFill>
                  <a:srgbClr val="00386E"/>
                </a:solidFill>
                <a:latin typeface="+mj-lt"/>
              </a:rPr>
              <a:t>Century</a:t>
            </a:r>
            <a:r>
              <a:rPr lang="hu-HU" sz="1800" dirty="0">
                <a:solidFill>
                  <a:srgbClr val="00386E"/>
                </a:solidFill>
                <a:latin typeface="+mj-lt"/>
              </a:rPr>
              <a:t>) idei megjelenésével dokumentáltunk (Benedek, Nyíri, 2019).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258">
            <a:off x="6687740" y="1675653"/>
            <a:ext cx="2317888" cy="25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3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2018/2019  - Fordulat: innovációs folyamatok a gyakorlatban – kényszerek/késztetések/korlátok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765313" y="1570383"/>
            <a:ext cx="7235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Partneriskolai hálózat kialakítása – szervezeti változások – szerkezeti váltások – tartalmi hiányok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Módszertani megújulás iránti fokozódó igény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Tanárhiány – túlterhelés – fluktuáció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Szakmai pedagógusképzésbe integrált  új módszertan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Szakmai pedagógusképzésben innovációs képzési jelenlét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Tanulói fejlesztések/tanár-diák kollaboráció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386E"/>
                </a:solidFill>
                <a:latin typeface="+mj-lt"/>
              </a:rPr>
              <a:t>Mikro-tartalom címkézés és archiválási „kihívások”</a:t>
            </a:r>
          </a:p>
        </p:txBody>
      </p:sp>
      <p:pic>
        <p:nvPicPr>
          <p:cNvPr id="6" name="Kép 5"/>
          <p:cNvPicPr/>
          <p:nvPr/>
        </p:nvPicPr>
        <p:blipFill>
          <a:blip r:embed="rId2"/>
          <a:stretch/>
        </p:blipFill>
        <p:spPr>
          <a:xfrm>
            <a:off x="7355430" y="4449581"/>
            <a:ext cx="1548076" cy="531345"/>
          </a:xfrm>
          <a:prstGeom prst="rect">
            <a:avLst/>
          </a:prstGeom>
          <a:ln>
            <a:noFill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022">
            <a:off x="7046273" y="1993968"/>
            <a:ext cx="1909454" cy="9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2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Tervezett eredmények – tények és törekvések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5247" y="1269396"/>
            <a:ext cx="3887788" cy="3110706"/>
          </a:xfrm>
        </p:spPr>
        <p:txBody>
          <a:bodyPr/>
          <a:lstStyle/>
          <a:p>
            <a:r>
              <a:rPr lang="hu-HU" sz="2000" dirty="0">
                <a:solidFill>
                  <a:srgbClr val="00386E"/>
                </a:solidFill>
                <a:latin typeface="+mj-lt"/>
              </a:rPr>
              <a:t>Projektünk szempontjából lényeges a tanárképzés és továbbképzés megújítása, valamint olyan konstrukciós feladatok megoldása, melyek a tanulási egységeket, kimeneti követelményekhez illeszkedővé és a </a:t>
            </a:r>
            <a:r>
              <a:rPr lang="hu-HU" sz="2000" dirty="0" err="1">
                <a:solidFill>
                  <a:srgbClr val="00386E"/>
                </a:solidFill>
                <a:latin typeface="+mj-lt"/>
              </a:rPr>
              <a:t>multimodális</a:t>
            </a:r>
            <a:r>
              <a:rPr lang="hu-HU" sz="2000" dirty="0">
                <a:solidFill>
                  <a:srgbClr val="00386E"/>
                </a:solidFill>
                <a:latin typeface="+mj-lt"/>
              </a:rPr>
              <a:t> tanulást lehetővé tévő mikro-tartalom kialakításaihoz kapcsolja. </a:t>
            </a:r>
            <a:endParaRPr lang="en-US" sz="2000" dirty="0">
              <a:solidFill>
                <a:srgbClr val="00386E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1" y="1060675"/>
            <a:ext cx="4182097" cy="3110400"/>
          </a:xfrm>
        </p:spPr>
        <p:txBody>
          <a:bodyPr/>
          <a:lstStyle/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Kutatócsoport – 21 fő/ 13 intézmény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Gyakorló pedagógus: 11 fő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Doktorandusz hallgató: 4 fő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Publikációk: 27 (6+10)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Előadások: 26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Továbbképzések: 6 – (76 pedagógus)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Közbülső eredmények: HUNGLE, MIKROPÉDIA, OCD képzési program. mikro-tartalmak halmaza (300-400)</a:t>
            </a:r>
          </a:p>
          <a:p>
            <a:r>
              <a:rPr lang="hu-HU" sz="1800" dirty="0">
                <a:solidFill>
                  <a:srgbClr val="00386E"/>
                </a:solidFill>
                <a:latin typeface="Constantia" panose="02030602050306030303" pitchFamily="18" charset="0"/>
              </a:rPr>
              <a:t>Felhő-technológia alkalmazás (MTA)</a:t>
            </a:r>
            <a:endParaRPr lang="en-US" sz="1800" dirty="0">
              <a:solidFill>
                <a:srgbClr val="00386E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  <p:pic>
        <p:nvPicPr>
          <p:cNvPr id="6" name="Kép 5"/>
          <p:cNvPicPr/>
          <p:nvPr/>
        </p:nvPicPr>
        <p:blipFill>
          <a:blip r:embed="rId3"/>
          <a:stretch/>
        </p:blipFill>
        <p:spPr>
          <a:xfrm>
            <a:off x="7385247" y="4515904"/>
            <a:ext cx="1548076" cy="531345"/>
          </a:xfrm>
          <a:prstGeom prst="rect">
            <a:avLst/>
          </a:prstGeom>
          <a:ln>
            <a:noFill/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1" y="3824114"/>
            <a:ext cx="1223135" cy="122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90565" y="115552"/>
            <a:ext cx="822843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spc="-1" dirty="0">
                <a:solidFill>
                  <a:srgbClr val="1C6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Szakképzési tantervek „evolúciója” </a:t>
            </a:r>
          </a:p>
        </p:txBody>
      </p:sp>
      <p:sp>
        <p:nvSpPr>
          <p:cNvPr id="6" name="Jobbra nyíl 5"/>
          <p:cNvSpPr/>
          <p:nvPr/>
        </p:nvSpPr>
        <p:spPr bwMode="auto">
          <a:xfrm>
            <a:off x="0" y="318850"/>
            <a:ext cx="9102288" cy="117789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7" tIns="37029" rIns="74057" bIns="37029" numCol="1" rtlCol="0" anchor="t" anchorCtr="0" compatLnSpc="1">
            <a:prstTxWarp prst="textNoShape">
              <a:avLst/>
            </a:prstTxWarp>
          </a:bodyPr>
          <a:lstStyle/>
          <a:p>
            <a:pPr defTabSz="740573" fontAlgn="base">
              <a:spcBef>
                <a:spcPct val="0"/>
              </a:spcBef>
              <a:spcAft>
                <a:spcPct val="0"/>
              </a:spcAft>
            </a:pPr>
            <a:endParaRPr lang="hu-HU" sz="2900" b="1">
              <a:latin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74867" y="625094"/>
            <a:ext cx="1632937" cy="65955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2013. </a:t>
            </a:r>
          </a:p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szept. 01.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429110" y="625095"/>
            <a:ext cx="1632937" cy="65955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</a:t>
            </a:r>
          </a:p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szept. 01.</a:t>
            </a:r>
          </a:p>
        </p:txBody>
      </p:sp>
      <p:sp>
        <p:nvSpPr>
          <p:cNvPr id="9" name="Lekerekített téglalapbuborék 8"/>
          <p:cNvSpPr/>
          <p:nvPr/>
        </p:nvSpPr>
        <p:spPr bwMode="auto">
          <a:xfrm>
            <a:off x="0" y="1382546"/>
            <a:ext cx="2112591" cy="3222682"/>
          </a:xfrm>
          <a:prstGeom prst="wedgeRoundRectCallout">
            <a:avLst>
              <a:gd name="adj1" fmla="val -3601"/>
              <a:gd name="adj2" fmla="val -5553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7" tIns="37029" rIns="74057" bIns="37029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358 db szakképzési kerettanterv</a:t>
            </a:r>
          </a:p>
          <a:p>
            <a:endParaRPr lang="hu-HU" sz="1300" dirty="0">
              <a:solidFill>
                <a:schemeClr val="bg1"/>
              </a:solidFill>
            </a:endParaRPr>
          </a:p>
          <a:p>
            <a:r>
              <a:rPr lang="hu-HU" sz="1300" dirty="0">
                <a:solidFill>
                  <a:schemeClr val="bg1"/>
                </a:solidFill>
              </a:rPr>
              <a:t>1.</a:t>
            </a:r>
            <a:r>
              <a:rPr lang="hu-HU" sz="1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Szakiskolában</a:t>
            </a:r>
            <a:r>
              <a:rPr lang="hu-HU" sz="1300" u="sng" dirty="0">
                <a:solidFill>
                  <a:schemeClr val="bg1"/>
                </a:solidFill>
              </a:rPr>
              <a:t> </a:t>
            </a:r>
            <a:r>
              <a:rPr lang="hu-HU" sz="1300" dirty="0">
                <a:solidFill>
                  <a:schemeClr val="bg1"/>
                </a:solidFill>
              </a:rPr>
              <a:t>oktatható szakképesítések</a:t>
            </a:r>
          </a:p>
          <a:p>
            <a:r>
              <a:rPr lang="hu-HU" sz="1300" dirty="0">
                <a:solidFill>
                  <a:schemeClr val="bg1"/>
                </a:solidFill>
              </a:rPr>
              <a:t>2</a:t>
            </a:r>
            <a:r>
              <a:rPr lang="hu-HU" sz="1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Szakközépiskolai </a:t>
            </a:r>
            <a:r>
              <a:rPr lang="hu-HU" sz="1300" dirty="0">
                <a:solidFill>
                  <a:schemeClr val="bg1"/>
                </a:solidFill>
              </a:rPr>
              <a:t>oktatható szakképesítések</a:t>
            </a:r>
          </a:p>
          <a:p>
            <a:r>
              <a:rPr lang="hu-HU" sz="1300" dirty="0">
                <a:solidFill>
                  <a:schemeClr val="bg1"/>
                </a:solidFill>
              </a:rPr>
              <a:t>3. ráépülések </a:t>
            </a:r>
          </a:p>
          <a:p>
            <a:r>
              <a:rPr lang="hu-HU" sz="1300" dirty="0">
                <a:solidFill>
                  <a:schemeClr val="bg1"/>
                </a:solidFill>
              </a:rPr>
              <a:t>4. speciális szakiskolában oktatható szakképesítésekről</a:t>
            </a:r>
          </a:p>
          <a:p>
            <a:r>
              <a:rPr lang="hu-HU" sz="1300" dirty="0">
                <a:solidFill>
                  <a:schemeClr val="bg1"/>
                </a:solidFill>
              </a:rPr>
              <a:t>5. iskolarendszeren kívül oktatható szakképesítések</a:t>
            </a:r>
          </a:p>
          <a:p>
            <a:pPr eaLnBrk="1" hangingPunct="1"/>
            <a:endParaRPr lang="hu-HU" sz="1600" b="1" dirty="0"/>
          </a:p>
        </p:txBody>
      </p:sp>
      <p:sp>
        <p:nvSpPr>
          <p:cNvPr id="10" name="Lekerekített téglalapbuborék 9"/>
          <p:cNvSpPr/>
          <p:nvPr/>
        </p:nvSpPr>
        <p:spPr bwMode="auto">
          <a:xfrm>
            <a:off x="2137082" y="1475537"/>
            <a:ext cx="2539808" cy="2731344"/>
          </a:xfrm>
          <a:prstGeom prst="wedgeRoundRectCallout">
            <a:avLst>
              <a:gd name="adj1" fmla="val -1613"/>
              <a:gd name="adj2" fmla="val -6027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7" tIns="37029" rIns="74057" bIns="3702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425 db szakképzési kerettanterv</a:t>
            </a:r>
          </a:p>
          <a:p>
            <a:pPr algn="ctr" eaLnBrk="1" hangingPunct="1"/>
            <a:endParaRPr lang="hu-HU" sz="1600" dirty="0"/>
          </a:p>
          <a:p>
            <a:pPr marL="72000" indent="-72000">
              <a:buAutoNum type="arabicPeriod"/>
            </a:pPr>
            <a:r>
              <a:rPr lang="hu-HU" sz="1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Szakközépiskolában</a:t>
            </a:r>
            <a:r>
              <a:rPr lang="hu-HU" sz="1300" dirty="0">
                <a:solidFill>
                  <a:schemeClr val="bg1"/>
                </a:solidFill>
              </a:rPr>
              <a:t> oktatható szakképesítések </a:t>
            </a:r>
          </a:p>
          <a:p>
            <a:pPr marL="72000" indent="-72000">
              <a:buAutoNum type="arabicPeriod"/>
            </a:pPr>
            <a:r>
              <a:rPr lang="hu-HU" sz="1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Szakgimnáziumban </a:t>
            </a:r>
            <a:r>
              <a:rPr lang="hu-HU" sz="1300" dirty="0">
                <a:solidFill>
                  <a:schemeClr val="bg1"/>
                </a:solidFill>
              </a:rPr>
              <a:t>oktatható szakképesítések</a:t>
            </a:r>
          </a:p>
          <a:p>
            <a:pPr marL="72000" indent="-72000">
              <a:buAutoNum type="arabicPeriod"/>
            </a:pPr>
            <a:r>
              <a:rPr lang="hu-HU" sz="1300" dirty="0">
                <a:solidFill>
                  <a:schemeClr val="bg1"/>
                </a:solidFill>
              </a:rPr>
              <a:t> A szakképesítés-ráépülések szakképzési kerettantervei (szakközépiskola, szakgimnázium)</a:t>
            </a:r>
          </a:p>
          <a:p>
            <a:endParaRPr lang="hu-HU" sz="11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963578" y="625095"/>
            <a:ext cx="1632937" cy="65955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2018. </a:t>
            </a:r>
          </a:p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szept. 01.</a:t>
            </a:r>
          </a:p>
        </p:txBody>
      </p:sp>
      <p:sp>
        <p:nvSpPr>
          <p:cNvPr id="12" name="Lekerekített téglalapbuborék 11"/>
          <p:cNvSpPr/>
          <p:nvPr/>
        </p:nvSpPr>
        <p:spPr bwMode="auto">
          <a:xfrm>
            <a:off x="4701380" y="1462833"/>
            <a:ext cx="2540681" cy="2744049"/>
          </a:xfrm>
          <a:prstGeom prst="wedgeRoundRectCallout">
            <a:avLst>
              <a:gd name="adj1" fmla="val -7544"/>
              <a:gd name="adj2" fmla="val -5908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7" tIns="37029" rIns="74057" bIns="37029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 db szakképzési kerettanterv</a:t>
            </a:r>
          </a:p>
          <a:p>
            <a:pPr algn="ctr" eaLnBrk="1" hangingPunct="1"/>
            <a:endParaRPr lang="hu-HU" sz="1600" dirty="0"/>
          </a:p>
          <a:p>
            <a:r>
              <a:rPr lang="hu-HU" sz="1300" dirty="0">
                <a:solidFill>
                  <a:schemeClr val="bg1"/>
                </a:solidFill>
              </a:rPr>
              <a:t> 1.</a:t>
            </a:r>
            <a:r>
              <a:rPr lang="hu-HU" sz="1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Szakközépiskolában</a:t>
            </a:r>
            <a:r>
              <a:rPr lang="hu-H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300" dirty="0">
                <a:solidFill>
                  <a:schemeClr val="bg1"/>
                </a:solidFill>
              </a:rPr>
              <a:t>oktatható szakképesítések </a:t>
            </a:r>
          </a:p>
          <a:p>
            <a:r>
              <a:rPr lang="hu-HU" sz="1300" dirty="0">
                <a:solidFill>
                  <a:schemeClr val="bg1"/>
                </a:solidFill>
              </a:rPr>
              <a:t>2. </a:t>
            </a:r>
            <a:r>
              <a:rPr lang="hu-HU" sz="13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Szakgimnáziumban </a:t>
            </a:r>
            <a:r>
              <a:rPr lang="hu-HU" sz="1300" dirty="0">
                <a:solidFill>
                  <a:schemeClr val="bg1"/>
                </a:solidFill>
              </a:rPr>
              <a:t>oktatható szakképesítések kerettantervei</a:t>
            </a:r>
          </a:p>
          <a:p>
            <a:r>
              <a:rPr lang="hu-HU" sz="1300" dirty="0">
                <a:solidFill>
                  <a:schemeClr val="bg1"/>
                </a:solidFill>
              </a:rPr>
              <a:t>3. A szakképesítés-ráépülések szakképzési kerettanterve</a:t>
            </a:r>
          </a:p>
          <a:p>
            <a:endParaRPr lang="hu-HU" sz="1100" dirty="0"/>
          </a:p>
          <a:p>
            <a:pPr algn="ctr" eaLnBrk="1" hangingPunct="1"/>
            <a:endParaRPr lang="hu-HU" sz="1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045179" y="625095"/>
            <a:ext cx="1632937" cy="659557"/>
          </a:xfrm>
          <a:prstGeom prst="rect">
            <a:avLst/>
          </a:prstGeom>
          <a:noFill/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</a:t>
            </a:r>
          </a:p>
          <a:p>
            <a:pPr algn="ctr"/>
            <a:r>
              <a:rPr lang="hu-H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szept. 01.</a:t>
            </a:r>
          </a:p>
        </p:txBody>
      </p:sp>
      <p:sp>
        <p:nvSpPr>
          <p:cNvPr id="14" name="Lekerekített téglalapbuborék 13"/>
          <p:cNvSpPr/>
          <p:nvPr/>
        </p:nvSpPr>
        <p:spPr bwMode="auto">
          <a:xfrm>
            <a:off x="7266551" y="1542673"/>
            <a:ext cx="1835736" cy="2664209"/>
          </a:xfrm>
          <a:prstGeom prst="wedgeRoundRectCallout">
            <a:avLst>
              <a:gd name="adj1" fmla="val -10143"/>
              <a:gd name="adj2" fmla="val -6227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057" tIns="37029" rIns="74057" bIns="37029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 db alapszakma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Technikum</a:t>
            </a: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(54-es szint)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 db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Szakképző iskola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(34-es szint)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 db </a:t>
            </a:r>
          </a:p>
        </p:txBody>
      </p:sp>
      <p:pic>
        <p:nvPicPr>
          <p:cNvPr id="15" name="Kép 14"/>
          <p:cNvPicPr/>
          <p:nvPr/>
        </p:nvPicPr>
        <p:blipFill>
          <a:blip r:embed="rId2"/>
          <a:stretch/>
        </p:blipFill>
        <p:spPr>
          <a:xfrm>
            <a:off x="7410381" y="4504375"/>
            <a:ext cx="1548076" cy="531345"/>
          </a:xfrm>
          <a:prstGeom prst="rect">
            <a:avLst/>
          </a:prstGeom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981739" y="4605228"/>
            <a:ext cx="2798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Navigare</a:t>
            </a:r>
            <a:r>
              <a:rPr lang="hu-HU" sz="16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necesse est…</a:t>
            </a:r>
          </a:p>
        </p:txBody>
      </p:sp>
    </p:spTree>
    <p:extLst>
      <p:ext uri="{BB962C8B-B14F-4D97-AF65-F5344CB8AC3E}">
        <p14:creationId xmlns:p14="http://schemas.microsoft.com/office/powerpoint/2010/main" val="244074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926" y="302545"/>
            <a:ext cx="8138335" cy="681085"/>
          </a:xfrm>
        </p:spPr>
        <p:txBody>
          <a:bodyPr/>
          <a:lstStyle/>
          <a:p>
            <a:pPr algn="ctr"/>
            <a:r>
              <a:rPr lang="hu-HU" sz="1800" dirty="0"/>
              <a:t>Változás iskolai szinten</a:t>
            </a:r>
            <a:br>
              <a:rPr lang="hu-HU" sz="1800" dirty="0"/>
            </a:br>
            <a:r>
              <a:rPr lang="hu-HU" sz="1800" dirty="0"/>
              <a:t>Példa: 2 éves képzés, szakgimnáziumi kerettanterv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4294967295"/>
          </p:nvPr>
        </p:nvSpPr>
        <p:spPr>
          <a:xfrm>
            <a:off x="225853" y="734221"/>
            <a:ext cx="4531328" cy="3422531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sz="1600" dirty="0"/>
          </a:p>
          <a:p>
            <a:endParaRPr lang="hu-HU" dirty="0"/>
          </a:p>
          <a:p>
            <a:endParaRPr lang="hu-HU" dirty="0"/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1-1 tananyagra készültek,</a:t>
            </a: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Év végi javítások motiválására</a:t>
            </a: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Létszám: 34 fő,</a:t>
            </a: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2017. május-június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4845001" y="1797845"/>
            <a:ext cx="3737936" cy="2468238"/>
          </a:xfrm>
        </p:spPr>
        <p:txBody>
          <a:bodyPr>
            <a:normAutofit fontScale="92500" lnSpcReduction="20000"/>
          </a:bodyPr>
          <a:lstStyle/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>
              <a:solidFill>
                <a:srgbClr val="1C6190"/>
              </a:solidFill>
            </a:endParaRP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OKJ-s szóbeli vizsgára,</a:t>
            </a: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Minden szóbeli tételhez,</a:t>
            </a: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Létszám: 33 fő,</a:t>
            </a:r>
          </a:p>
          <a:p>
            <a:r>
              <a:rPr lang="hu-HU" dirty="0">
                <a:solidFill>
                  <a:srgbClr val="1C6190"/>
                </a:solidFill>
                <a:latin typeface="Constantia" panose="02030602050306030303" pitchFamily="18" charset="0"/>
              </a:rPr>
              <a:t>2018. április</a:t>
            </a:r>
          </a:p>
        </p:txBody>
      </p:sp>
      <p:sp>
        <p:nvSpPr>
          <p:cNvPr id="7" name="Ellipszis 6"/>
          <p:cNvSpPr/>
          <p:nvPr/>
        </p:nvSpPr>
        <p:spPr>
          <a:xfrm>
            <a:off x="374926" y="1143460"/>
            <a:ext cx="3202149" cy="954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1/13.p</a:t>
            </a:r>
          </a:p>
          <a:p>
            <a:pPr algn="ctr"/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2016/2017. tanév</a:t>
            </a:r>
          </a:p>
        </p:txBody>
      </p:sp>
      <p:sp>
        <p:nvSpPr>
          <p:cNvPr id="8" name="Ellipszis 7"/>
          <p:cNvSpPr/>
          <p:nvPr/>
        </p:nvSpPr>
        <p:spPr>
          <a:xfrm>
            <a:off x="4876998" y="1139088"/>
            <a:ext cx="2965795" cy="954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2/14.p</a:t>
            </a:r>
          </a:p>
          <a:p>
            <a:pPr algn="ctr"/>
            <a:r>
              <a:rPr lang="hu-H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r>
              <a:rPr lang="hu-HU" sz="1600" b="1" dirty="0">
                <a:solidFill>
                  <a:schemeClr val="bg1"/>
                </a:solidFill>
              </a:rPr>
              <a:t>. tanév</a:t>
            </a:r>
          </a:p>
        </p:txBody>
      </p:sp>
      <p:pic>
        <p:nvPicPr>
          <p:cNvPr id="9" name="Kép 8"/>
          <p:cNvPicPr/>
          <p:nvPr/>
        </p:nvPicPr>
        <p:blipFill>
          <a:blip r:embed="rId2"/>
          <a:stretch/>
        </p:blipFill>
        <p:spPr>
          <a:xfrm>
            <a:off x="2888336" y="4534111"/>
            <a:ext cx="3492380" cy="434842"/>
          </a:xfrm>
          <a:prstGeom prst="rect">
            <a:avLst/>
          </a:prstGeom>
          <a:ln>
            <a:noFill/>
          </a:ln>
        </p:spPr>
      </p:pic>
      <p:pic>
        <p:nvPicPr>
          <p:cNvPr id="10" name="Kép 9"/>
          <p:cNvPicPr/>
          <p:nvPr/>
        </p:nvPicPr>
        <p:blipFill>
          <a:blip r:embed="rId3"/>
          <a:stretch/>
        </p:blipFill>
        <p:spPr>
          <a:xfrm>
            <a:off x="7554212" y="4539489"/>
            <a:ext cx="1548076" cy="531345"/>
          </a:xfrm>
          <a:prstGeom prst="rect">
            <a:avLst/>
          </a:prstGeom>
          <a:ln>
            <a:noFill/>
          </a:ln>
        </p:spPr>
      </p:pic>
      <p:sp>
        <p:nvSpPr>
          <p:cNvPr id="6" name="Lefelé nyíl 5"/>
          <p:cNvSpPr/>
          <p:nvPr/>
        </p:nvSpPr>
        <p:spPr>
          <a:xfrm>
            <a:off x="6162159" y="2093339"/>
            <a:ext cx="439603" cy="665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hu-HU"/>
          </a:p>
        </p:txBody>
      </p:sp>
      <p:sp>
        <p:nvSpPr>
          <p:cNvPr id="11" name="Lefelé nyíl 10"/>
          <p:cNvSpPr/>
          <p:nvPr/>
        </p:nvSpPr>
        <p:spPr>
          <a:xfrm>
            <a:off x="6799585" y="1937881"/>
            <a:ext cx="41471" cy="31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hu-HU"/>
          </a:p>
        </p:txBody>
      </p:sp>
      <p:sp>
        <p:nvSpPr>
          <p:cNvPr id="12" name="Lefelé nyíl 11"/>
          <p:cNvSpPr/>
          <p:nvPr/>
        </p:nvSpPr>
        <p:spPr>
          <a:xfrm>
            <a:off x="1756200" y="2093340"/>
            <a:ext cx="439603" cy="665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057" tIns="37029" rIns="74057" bIns="37029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981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4" y="303213"/>
            <a:ext cx="7356544" cy="452161"/>
          </a:xfrm>
        </p:spPr>
        <p:txBody>
          <a:bodyPr/>
          <a:lstStyle/>
          <a:p>
            <a:r>
              <a:rPr lang="hu-HU" spc="-1" dirty="0">
                <a:solidFill>
                  <a:srgbClr val="1C6190"/>
                </a:solidFill>
                <a:latin typeface="Constantia" panose="02030602050306030303" pitchFamily="18" charset="0"/>
              </a:rPr>
              <a:t>8. számú módszertani füzet </a:t>
            </a:r>
            <a:br>
              <a:rPr lang="hu-HU" spc="-1" dirty="0">
                <a:solidFill>
                  <a:srgbClr val="1C6190"/>
                </a:solidFill>
                <a:latin typeface="Constantia" panose="02030602050306030303" pitchFamily="18" charset="0"/>
              </a:rPr>
            </a:br>
            <a:br>
              <a:rPr lang="hu-HU" spc="-1" dirty="0">
                <a:solidFill>
                  <a:srgbClr val="1C6190"/>
                </a:solidFill>
                <a:latin typeface="Constantia" panose="02030602050306030303" pitchFamily="18" charset="0"/>
              </a:rPr>
            </a:br>
            <a:r>
              <a:rPr lang="hu-HU" sz="2000" spc="-1" dirty="0">
                <a:solidFill>
                  <a:srgbClr val="00386E"/>
                </a:solidFill>
                <a:latin typeface="Constantia" panose="02030602050306030303" pitchFamily="18" charset="0"/>
              </a:rPr>
              <a:t>Mikro-tartalmak alkalmazása  módszerek iskolai szemmel - 2019. május</a:t>
            </a:r>
            <a:br>
              <a:rPr lang="hu-HU" spc="-1" dirty="0">
                <a:solidFill>
                  <a:srgbClr val="0066CC"/>
                </a:solidFill>
                <a:latin typeface="Constantia" panose="02030602050306030303" pitchFamily="18" charset="0"/>
              </a:rPr>
            </a:br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8</a:t>
            </a:fld>
            <a:endParaRPr lang="en-US"/>
          </a:p>
        </p:txBody>
      </p:sp>
      <p:sp>
        <p:nvSpPr>
          <p:cNvPr id="4" name="Téglalap 3"/>
          <p:cNvSpPr/>
          <p:nvPr/>
        </p:nvSpPr>
        <p:spPr>
          <a:xfrm>
            <a:off x="3041375" y="1649895"/>
            <a:ext cx="518748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047" indent="-370286">
              <a:spcBef>
                <a:spcPts val="1148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hu-HU" sz="1600" spc="-1" dirty="0">
                <a:solidFill>
                  <a:srgbClr val="00386E"/>
                </a:solidFill>
                <a:latin typeface="Constantia" panose="02030602050306030303" pitchFamily="18" charset="0"/>
              </a:rPr>
              <a:t>Intézmény rövid bemutatása, - kompetenciamérések, képzési háló, 3+1 kerettantervek,</a:t>
            </a:r>
          </a:p>
          <a:p>
            <a:pPr marL="458047" indent="-370286">
              <a:spcBef>
                <a:spcPts val="1148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hu-HU" sz="1600" spc="-1" dirty="0" err="1">
                <a:solidFill>
                  <a:srgbClr val="00386E"/>
                </a:solidFill>
                <a:latin typeface="Constantia" panose="02030602050306030303" pitchFamily="18" charset="0"/>
              </a:rPr>
              <a:t>Dobozy</a:t>
            </a:r>
            <a:r>
              <a:rPr lang="hu-HU" sz="1600" spc="-1" dirty="0">
                <a:solidFill>
                  <a:srgbClr val="00386E"/>
                </a:solidFill>
                <a:latin typeface="Constantia" panose="02030602050306030303" pitchFamily="18" charset="0"/>
              </a:rPr>
              <a:t> Gyöngyi: Mikro-tartalmak alkalmazása az adózás tantárgyak oktatásánál, </a:t>
            </a:r>
          </a:p>
          <a:p>
            <a:pPr marL="458047" indent="-370286">
              <a:spcBef>
                <a:spcPts val="1148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hu-HU" sz="1600" spc="-1" dirty="0">
                <a:solidFill>
                  <a:srgbClr val="00386E"/>
                </a:solidFill>
                <a:latin typeface="Constantia" panose="02030602050306030303" pitchFamily="18" charset="0"/>
              </a:rPr>
              <a:t>Horváth Attila Gáborné: Mikro-tartalmak alkalmazásának tapasztalatai a szakgimnáziumi oktatásban,</a:t>
            </a:r>
          </a:p>
          <a:p>
            <a:pPr marL="458047" indent="-370286">
              <a:spcBef>
                <a:spcPts val="1148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hu-HU" sz="1600" spc="-1" dirty="0">
                <a:solidFill>
                  <a:srgbClr val="00386E"/>
                </a:solidFill>
                <a:latin typeface="Constantia" panose="02030602050306030303" pitchFamily="18" charset="0"/>
              </a:rPr>
              <a:t>Kutasi Gyöngyvér: Digitális tananyagfejlesztés a szakgimnáziumi oktatásban.</a:t>
            </a:r>
          </a:p>
        </p:txBody>
      </p:sp>
      <p:pic>
        <p:nvPicPr>
          <p:cNvPr id="5" name="Kép 4"/>
          <p:cNvPicPr/>
          <p:nvPr/>
        </p:nvPicPr>
        <p:blipFill>
          <a:blip r:embed="rId2"/>
          <a:stretch/>
        </p:blipFill>
        <p:spPr>
          <a:xfrm>
            <a:off x="7454821" y="4517579"/>
            <a:ext cx="1548076" cy="531345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7078">
            <a:off x="998450" y="2005198"/>
            <a:ext cx="1727162" cy="252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59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Mikro-tartalmak: címkézés – keresés – archiválás – tematikák konstruálása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44" y="1111212"/>
            <a:ext cx="4739968" cy="305548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rot="19948284">
            <a:off x="-137906" y="21155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360" algn="ctr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u-HU" sz="1800" b="1" u="sng" dirty="0">
                <a:solidFill>
                  <a:srgbClr val="1C6190"/>
                </a:solidFill>
                <a:latin typeface="+mj-lt"/>
              </a:rPr>
              <a:t>Nyitott tananyagmegosztás  </a:t>
            </a:r>
            <a:r>
              <a:rPr lang="hu-HU" sz="1800" b="1" u="sng" dirty="0" err="1">
                <a:solidFill>
                  <a:srgbClr val="1C6190"/>
                </a:solidFill>
                <a:latin typeface="+mj-lt"/>
                <a:hlinkClick r:id="rId3"/>
              </a:rPr>
              <a:t>www.mikrotartalom.hu</a:t>
            </a:r>
            <a:r>
              <a:rPr lang="hu-HU" sz="1800" b="1" dirty="0" err="1">
                <a:solidFill>
                  <a:srgbClr val="1C6190"/>
                </a:solidFill>
                <a:latin typeface="+mj-lt"/>
              </a:rPr>
              <a:t>-cimkézve</a:t>
            </a:r>
            <a:r>
              <a:rPr lang="hu-HU" sz="1800" b="1" dirty="0">
                <a:solidFill>
                  <a:srgbClr val="1C6190"/>
                </a:solidFill>
                <a:latin typeface="+mj-lt"/>
              </a:rPr>
              <a:t>: képzés, szakma, tantárgy </a:t>
            </a:r>
            <a:r>
              <a:rPr lang="hu-HU" sz="1800" b="1" u="sng" dirty="0">
                <a:solidFill>
                  <a:srgbClr val="1C6190"/>
                </a:solidFill>
                <a:latin typeface="+mj-lt"/>
              </a:rPr>
              <a:t>  </a:t>
            </a:r>
          </a:p>
        </p:txBody>
      </p:sp>
      <p:pic>
        <p:nvPicPr>
          <p:cNvPr id="6" name="Kép 5"/>
          <p:cNvPicPr/>
          <p:nvPr/>
        </p:nvPicPr>
        <p:blipFill>
          <a:blip r:embed="rId4"/>
          <a:stretch/>
        </p:blipFill>
        <p:spPr>
          <a:xfrm>
            <a:off x="7434943" y="4466665"/>
            <a:ext cx="1548076" cy="5313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047448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1458</TotalTime>
  <Words>1245</Words>
  <Application>Microsoft Office PowerPoint</Application>
  <PresentationFormat>Diavetítés a képernyőre (16:9 oldalarány)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Franklin Gothic Book</vt:lpstr>
      <vt:lpstr>Ideal Sans Book</vt:lpstr>
      <vt:lpstr>Times New Roman</vt:lpstr>
      <vt:lpstr>Wingdings</vt:lpstr>
      <vt:lpstr>MTÜ - előadás PowerPoint sablon 2017 - színhelyes</vt:lpstr>
      <vt:lpstr>Nyitott tananyagfejlesztés: fordulat a modell-alkotásból  az innovatív iskolai gyakorlat felé </vt:lpstr>
      <vt:lpstr>Stratégiai célok – előzmények</vt:lpstr>
      <vt:lpstr>Koncepciónk kialakítása és megvitatása</vt:lpstr>
      <vt:lpstr>2018/2019  - Fordulat: innovációs folyamatok a gyakorlatban – kényszerek/késztetések/korlátok </vt:lpstr>
      <vt:lpstr>Tervezett eredmények – tények és törekvések</vt:lpstr>
      <vt:lpstr>PowerPoint-bemutató</vt:lpstr>
      <vt:lpstr>Változás iskolai szinten Példa: 2 éves képzés, szakgimnáziumi kerettanterv</vt:lpstr>
      <vt:lpstr>8. számú módszertani füzet   Mikro-tartalmak alkalmazása  módszerek iskolai szemmel - 2019. május </vt:lpstr>
      <vt:lpstr>Mikro-tartalmak: címkézés – keresés – archiválás – tematikák konstruálása</vt:lpstr>
      <vt:lpstr>Mikro-tartalom források: Mérnöktanár és közgazdász-tanár képzés szakképző intézmények pedagógusai és tanulói </vt:lpstr>
      <vt:lpstr>PowerPoint-bemutató</vt:lpstr>
      <vt:lpstr>PowerPoint-bemutató</vt:lpstr>
      <vt:lpstr>MIKROPÉDIA tartalmi szolgáltatások (www.mikrotartalom.hu)</vt:lpstr>
      <vt:lpstr>Tanulói mikro-tartalmak beépülése  a tanítási gyakorlatba   </vt:lpstr>
      <vt:lpstr>PowerPoint-bemutató</vt:lpstr>
      <vt:lpstr> A tanári véleményekből (2019)</vt:lpstr>
      <vt:lpstr>Referenciák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Edina</cp:lastModifiedBy>
  <cp:revision>33</cp:revision>
  <dcterms:created xsi:type="dcterms:W3CDTF">2017-09-14T13:52:50Z</dcterms:created>
  <dcterms:modified xsi:type="dcterms:W3CDTF">2019-11-25T12:51:21Z</dcterms:modified>
</cp:coreProperties>
</file>