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1" r:id="rId2"/>
    <p:sldId id="260" r:id="rId3"/>
    <p:sldId id="265" r:id="rId4"/>
    <p:sldId id="336" r:id="rId5"/>
    <p:sldId id="352" r:id="rId6"/>
    <p:sldId id="356" r:id="rId7"/>
    <p:sldId id="354" r:id="rId8"/>
    <p:sldId id="358" r:id="rId9"/>
    <p:sldId id="359" r:id="rId10"/>
    <p:sldId id="357" r:id="rId11"/>
    <p:sldId id="361" r:id="rId12"/>
    <p:sldId id="338" r:id="rId13"/>
    <p:sldId id="355" r:id="rId14"/>
    <p:sldId id="360" r:id="rId15"/>
    <p:sldId id="266" r:id="rId16"/>
    <p:sldId id="264" r:id="rId1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863"/>
    <a:srgbClr val="0128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51" autoAdjust="0"/>
    <p:restoredTop sz="92950" autoAdjust="0"/>
  </p:normalViewPr>
  <p:slideViewPr>
    <p:cSldViewPr snapToGrid="0" snapToObjects="1">
      <p:cViewPr varScale="1">
        <p:scale>
          <a:sx n="69" d="100"/>
          <a:sy n="69" d="100"/>
        </p:scale>
        <p:origin x="9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7T07:24:38.9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7T07:24:50.0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7T07:24:50.7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7T07:24:51.7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7T07:24:39.9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7T07:24:40.2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24575,'-6'0'0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7T07:24:48.0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7T07:24:40.8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7T07:24:41.2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7T07:24:48.8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7T07:24:49.1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7T07:24:49.6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A3DF3-B660-4B7A-9A12-C36B3A3FFE89}" type="datetimeFigureOut">
              <a:rPr lang="hu-HU" smtClean="0"/>
              <a:t>2022.07.11.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A19B0-19EA-4182-B1D8-8CA6FD24F1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294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3891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7E9BA1-882C-4D65-9F30-04354616121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090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7E9BA1-882C-4D65-9F30-04354616121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738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2BA84-5ADF-4D90-8472-003A7A816DA5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19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2BA84-5ADF-4D90-8472-003A7A816DA5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9781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2BA84-5ADF-4D90-8472-003A7A816DA5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0845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7E45EC-E857-984F-8379-10CA33E70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2B867FF-3DD2-3745-B706-AC701B7DF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7AE546B-4E7E-E547-9D80-07E655B0E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2022.07.11.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75290C3-6C58-2E4A-8424-D73D86FA8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A29E28C-056B-A645-B058-2EE956BA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0683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545467-4FEB-AC4B-86DB-3FD3F146F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65892B6-EF09-3B46-9ED5-497097EED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A5E4A4E-8912-334F-8D89-2FBF158CF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2022.07.11.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98BD7A6-876F-734E-B813-5A6BA17F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104CC0E-6CBB-D64C-BF1B-08A795AE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9480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E1133CCC-AF07-184C-876D-D74B91AD39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7878B64-CD80-C241-9481-92B2ED863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1819BC4-C938-874F-97B6-78FEC0934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2022.07.11.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D6C2461-B42C-554E-9291-357E9E2FC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E423E59-173B-0743-85AA-4E16C640B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9271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5994400" y="2286000"/>
            <a:ext cx="5892800" cy="1143000"/>
          </a:xfrm>
        </p:spPr>
        <p:txBody>
          <a:bodyPr anchor="t">
            <a:noAutofit/>
          </a:bodyPr>
          <a:lstStyle>
            <a:lvl1pPr algn="l">
              <a:defRPr sz="33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5994400" y="3886200"/>
            <a:ext cx="5791200" cy="914400"/>
          </a:xfrm>
        </p:spPr>
        <p:txBody>
          <a:bodyPr wrap="square" anchor="t"/>
          <a:lstStyle>
            <a:lvl1pPr marL="385754" indent="-385754" algn="l">
              <a:spcAft>
                <a:spcPts val="45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496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FE9060-7EEE-4A44-8102-3682CBE96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04336AF-62CC-C443-B562-71A31CC0F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8537EEE-B4E7-5E4E-87BA-CF4C0F2D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2022.07.11.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023910D-698C-364E-AE93-62930A6D1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F666EDC-A796-E049-AD2B-7E0CC39F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1341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2E0768-69DD-F748-9589-AFBF48F6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509AE6D-5FCA-024A-8930-77A63BB93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320CDD8-8E72-0D49-8265-1819EBC45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2022.07.11.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EB66E96-9F74-C842-879A-7FAC5A724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A509121-0443-5546-8EB3-FC0433F98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3395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8D64E7-9DF5-7849-B50B-F4CFDF41F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82EC89-DE48-4B49-8494-8EF55975D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AAC62C9-535D-674C-BAB1-9FFC0069C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3E2C7C6-B91C-7545-89A2-4D87534A1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2022.07.11.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7F536E3-9EC2-7C42-A5A6-DD946AAE1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9239D36-2F9D-5E47-A91D-CB4ECF4DF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6759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6E212D-EFC9-E843-AEF9-4697F4354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0F4C0F8-A495-6242-8F9E-34A6AEED9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12D6E2A-C35D-C240-AAB7-324EE81F6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81330E7-B625-424C-8217-22573F56F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3F22E5C-A586-AB40-A686-186F5106AD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86070531-A794-454B-AC6D-98AB51FBE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2022.07.11.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7F4896FC-7628-F84A-834A-87FC631E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F095E2F2-F3BA-7F41-BB1C-6346416B4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148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8C240B-11F8-B34C-8BFB-1FE5AB553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5954971-DEEB-3244-8632-9615BD209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2022.07.11.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5F868A1-5A8C-274D-AC44-95414589A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4375EDA-CE8D-2542-9A84-592CB860A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3035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DCA46F65-79E5-6640-BB8A-88AC37447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2022.07.11.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76F9CD8-62E8-A344-8837-0E8848ADD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FE744F3-F316-EC4D-A357-B10CF610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759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121203-76E8-CF48-AFDD-C08BD94A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58C0D2F-119B-5D42-8A65-746B723B3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CCF4AF3-AB8F-4F40-A5BC-5938AF9E1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B2DC796-CB61-4641-A562-F133196FE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2022.07.11.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E6BC2EB-A5D4-9649-BCCF-DB7FB6472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6E71873-612B-FD46-98D9-5EE27F46F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083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C57719-3DA3-F840-BF88-A98938D7E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86DB84D-E331-2D4D-B110-8579350ED1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4F07BD4-77ED-A24F-8126-77639250F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353D5D8-8518-BF43-A85D-494896B74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2022.07.11.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1E4CF2F-3330-B147-93CE-BCEE7C9CF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F91B097-73EA-454C-9770-E7201C41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913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BF4A4A6-0F8B-8C48-B454-E43C26D0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55834CF-022D-E94D-8E0A-E917ADE6B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EF9CCE1-DE1B-C447-A4F1-CA789A4E58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98268-C1E1-5C45-A952-D7B95B0AE97A}" type="datetimeFigureOut">
              <a:rPr lang="hu-HU" smtClean="0"/>
              <a:t>2022.07.11.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7C2F029-7EC5-EF46-8DEA-E7DAC381D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0E9C6E1-4BD7-454B-90C2-FAB8A2FC1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22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customXml" Target="../ink/ink9.xml"/><Relationship Id="rId3" Type="http://schemas.openxmlformats.org/officeDocument/2006/relationships/customXml" Target="../ink/ink1.xml"/><Relationship Id="rId7" Type="http://schemas.openxmlformats.org/officeDocument/2006/relationships/image" Target="../media/image7.png"/><Relationship Id="rId12" Type="http://schemas.openxmlformats.org/officeDocument/2006/relationships/customXml" Target="../ink/ink8.xml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12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3.xml"/><Relationship Id="rId11" Type="http://schemas.openxmlformats.org/officeDocument/2006/relationships/customXml" Target="../ink/ink7.xml"/><Relationship Id="rId5" Type="http://schemas.openxmlformats.org/officeDocument/2006/relationships/customXml" Target="../ink/ink2.xml"/><Relationship Id="rId15" Type="http://schemas.openxmlformats.org/officeDocument/2006/relationships/customXml" Target="../ink/ink11.xml"/><Relationship Id="rId10" Type="http://schemas.openxmlformats.org/officeDocument/2006/relationships/customXml" Target="../ink/ink6.xml"/><Relationship Id="rId4" Type="http://schemas.openxmlformats.org/officeDocument/2006/relationships/image" Target="../media/image6.png"/><Relationship Id="rId9" Type="http://schemas.openxmlformats.org/officeDocument/2006/relationships/customXml" Target="../ink/ink5.xml"/><Relationship Id="rId14" Type="http://schemas.openxmlformats.org/officeDocument/2006/relationships/customXml" Target="../ink/ink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85062A64-5065-284B-A303-8CD270874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8966"/>
            <a:ext cx="12192000" cy="6858000"/>
          </a:xfr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7526A6D4-531E-7D43-81CA-954398D2809F}"/>
              </a:ext>
            </a:extLst>
          </p:cNvPr>
          <p:cNvSpPr txBox="1">
            <a:spLocks/>
          </p:cNvSpPr>
          <p:nvPr/>
        </p:nvSpPr>
        <p:spPr>
          <a:xfrm>
            <a:off x="0" y="2474241"/>
            <a:ext cx="9608234" cy="2028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33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 of experiment</a:t>
            </a:r>
            <a:r>
              <a:rPr lang="hu-HU" sz="3300" b="1" spc="3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</a:t>
            </a:r>
            <a:r>
              <a:rPr lang="en-GB" sz="33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design </a:t>
            </a:r>
            <a:endParaRPr lang="hu-HU" sz="3300" b="1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hu-HU" sz="33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GB" sz="33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kills</a:t>
            </a:r>
            <a:r>
              <a:rPr lang="hu-HU" sz="33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33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systems thinking</a:t>
            </a:r>
          </a:p>
          <a:p>
            <a:pPr>
              <a:lnSpc>
                <a:spcPct val="100000"/>
              </a:lnSpc>
            </a:pPr>
            <a:endParaRPr lang="hu-HU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GB" sz="23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MTA-ELTE Research Group on Inquiry-based Chemistry Education</a:t>
            </a: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B46220C8-18AF-4FD2-A0E3-B402C4421CA8}"/>
              </a:ext>
            </a:extLst>
          </p:cNvPr>
          <p:cNvSpPr txBox="1">
            <a:spLocks/>
          </p:cNvSpPr>
          <p:nvPr/>
        </p:nvSpPr>
        <p:spPr>
          <a:xfrm>
            <a:off x="723898" y="4383759"/>
            <a:ext cx="7833248" cy="1079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4000"/>
              </a:lnSpc>
            </a:pPr>
            <a:r>
              <a:rPr lang="hu-HU" sz="22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Dr. Luca Szalay and Dr. Zoltán Tóth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881288BA-6D9D-4519-B627-D3320E1CCA2E}"/>
              </a:ext>
            </a:extLst>
          </p:cNvPr>
          <p:cNvSpPr txBox="1">
            <a:spLocks/>
          </p:cNvSpPr>
          <p:nvPr/>
        </p:nvSpPr>
        <p:spPr>
          <a:xfrm>
            <a:off x="723899" y="5742823"/>
            <a:ext cx="7365636" cy="726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hu-HU" sz="2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ECRICE 2022, Weizmann Institute, Israel, 12. 07. 2022.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97D8DC7-0E7B-449B-9698-A7A9C1825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838" y="402508"/>
            <a:ext cx="1116698" cy="183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80D76C62-1110-ED87-70BF-D22C56957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017" y="5141818"/>
            <a:ext cx="1523810" cy="15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82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716320-A4E6-480F-BDE1-E0C72A189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852" y="0"/>
            <a:ext cx="8551524" cy="548680"/>
          </a:xfrm>
        </p:spPr>
        <p:txBody>
          <a:bodyPr>
            <a:normAutofit/>
          </a:bodyPr>
          <a:lstStyle/>
          <a:p>
            <a:r>
              <a:rPr lang="hu-HU" sz="32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III.4. </a:t>
            </a:r>
            <a:r>
              <a:rPr lang="en-GB" sz="32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Statistical</a:t>
            </a:r>
            <a:r>
              <a:rPr lang="hu-HU" sz="32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dirty="0" err="1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methods</a:t>
            </a:r>
            <a:endParaRPr lang="hu-HU" sz="3200" dirty="0">
              <a:solidFill>
                <a:srgbClr val="01286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7F63BFC-AF5A-4E93-B6AB-CE4F79BB1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18324"/>
            <a:ext cx="12037255" cy="6453336"/>
          </a:xfrm>
        </p:spPr>
        <p:txBody>
          <a:bodyPr>
            <a:noAutofit/>
          </a:bodyPr>
          <a:lstStyle/>
          <a:p>
            <a:r>
              <a:rPr lang="hu-HU" sz="2400" b="1" dirty="0"/>
              <a:t>S</a:t>
            </a:r>
            <a:r>
              <a:rPr lang="en-US" sz="2400" b="1" dirty="0" err="1"/>
              <a:t>tructured</a:t>
            </a:r>
            <a:r>
              <a:rPr lang="en-US" sz="2400" b="1" dirty="0"/>
              <a:t> </a:t>
            </a:r>
            <a:r>
              <a:rPr lang="hu-HU" sz="2400" b="1" dirty="0" err="1"/>
              <a:t>paper</a:t>
            </a:r>
            <a:r>
              <a:rPr lang="hu-HU" sz="2400" b="1" dirty="0"/>
              <a:t> and </a:t>
            </a:r>
            <a:r>
              <a:rPr lang="hu-HU" sz="2400" b="1" dirty="0" err="1"/>
              <a:t>pencil</a:t>
            </a:r>
            <a:r>
              <a:rPr lang="hu-HU" sz="2400" b="1" dirty="0"/>
              <a:t> </a:t>
            </a:r>
            <a:r>
              <a:rPr lang="en-US" sz="2400" b="1" dirty="0"/>
              <a:t>test</a:t>
            </a:r>
            <a:r>
              <a:rPr lang="hu-HU" sz="2400" b="1" dirty="0"/>
              <a:t>s</a:t>
            </a:r>
            <a:r>
              <a:rPr lang="en-US" sz="2400" b="1" dirty="0"/>
              <a:t> (T0</a:t>
            </a:r>
            <a:r>
              <a:rPr lang="hu-HU" sz="2400" b="1" dirty="0"/>
              <a:t>+T1</a:t>
            </a:r>
            <a:r>
              <a:rPr lang="en-US" sz="2400" b="1" dirty="0"/>
              <a:t>)</a:t>
            </a:r>
            <a:r>
              <a:rPr lang="hu-HU" sz="2400" b="1" dirty="0"/>
              <a:t>;</a:t>
            </a:r>
            <a:r>
              <a:rPr lang="en-US" sz="2400" b="1" dirty="0"/>
              <a:t> </a:t>
            </a:r>
            <a:r>
              <a:rPr lang="hu-HU" sz="2400" b="1" dirty="0" err="1"/>
              <a:t>tas</a:t>
            </a:r>
            <a:r>
              <a:rPr lang="en-US" sz="2400" b="1" dirty="0" err="1"/>
              <a:t>ks</a:t>
            </a:r>
            <a:r>
              <a:rPr lang="en-US" sz="2400" b="1" dirty="0"/>
              <a:t> intending to measure</a:t>
            </a:r>
            <a:r>
              <a:rPr lang="hu-HU" sz="2400" b="1" dirty="0"/>
              <a:t>:</a:t>
            </a:r>
          </a:p>
          <a:p>
            <a:pPr marL="0" indent="0">
              <a:buNone/>
            </a:pPr>
            <a:r>
              <a:rPr lang="hu-HU" sz="2400" b="1" dirty="0"/>
              <a:t>  </a:t>
            </a:r>
            <a:r>
              <a:rPr lang="en-US" sz="2400" b="1" dirty="0"/>
              <a:t>disciplinary content knowledge (DCK</a:t>
            </a:r>
            <a:r>
              <a:rPr lang="hu-HU" sz="2400" b="1" dirty="0"/>
              <a:t>, 9 </a:t>
            </a:r>
            <a:r>
              <a:rPr lang="hu-HU" sz="2400" b="1" dirty="0" err="1"/>
              <a:t>items</a:t>
            </a:r>
            <a:r>
              <a:rPr lang="en-US" sz="2400" b="1" dirty="0"/>
              <a:t>) </a:t>
            </a:r>
            <a:r>
              <a:rPr lang="hu-HU" sz="2400" b="1" dirty="0"/>
              <a:t>+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experimental design skills (EDS</a:t>
            </a:r>
            <a:r>
              <a:rPr lang="hu-HU" sz="2400" b="1" dirty="0">
                <a:solidFill>
                  <a:srgbClr val="FF0000"/>
                </a:solidFill>
              </a:rPr>
              <a:t>, </a:t>
            </a:r>
            <a:r>
              <a:rPr lang="hu-HU" sz="2400" b="1" dirty="0"/>
              <a:t>9 </a:t>
            </a:r>
            <a:r>
              <a:rPr lang="hu-HU" sz="2400" b="1" dirty="0" err="1"/>
              <a:t>items</a:t>
            </a:r>
            <a:r>
              <a:rPr lang="hu-HU" sz="24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r>
              <a:rPr lang="en-GB" sz="2400" b="1" dirty="0"/>
              <a:t>Analysis of covariance </a:t>
            </a:r>
            <a:r>
              <a:rPr lang="en-GB" sz="2400" dirty="0"/>
              <a:t>(ANCOVA) of the SPSS Statistics software</a:t>
            </a:r>
            <a:endParaRPr lang="hu-HU" sz="2400" b="1" dirty="0">
              <a:solidFill>
                <a:srgbClr val="FF0000"/>
              </a:solidFill>
            </a:endParaRPr>
          </a:p>
          <a:p>
            <a:r>
              <a:rPr lang="hu-HU" sz="2400" b="1" dirty="0"/>
              <a:t>Independent </a:t>
            </a:r>
            <a:r>
              <a:rPr lang="en-GB" sz="2400" b="1" dirty="0"/>
              <a:t>variables</a:t>
            </a:r>
            <a:r>
              <a:rPr lang="hu-HU" sz="2400" b="1" dirty="0"/>
              <a:t> (</a:t>
            </a:r>
            <a:r>
              <a:rPr lang="en-GB" sz="2400" b="1" dirty="0"/>
              <a:t>parameters):</a:t>
            </a:r>
          </a:p>
          <a:p>
            <a:pPr lvl="1"/>
            <a:r>
              <a:rPr lang="en-GB" dirty="0"/>
              <a:t>Groups (3 types of instruction methods</a:t>
            </a:r>
            <a:r>
              <a:rPr lang="hu-HU" dirty="0"/>
              <a:t>: Group 1, Group 2, Group 3) </a:t>
            </a:r>
          </a:p>
          <a:p>
            <a:pPr lvl="1"/>
            <a:r>
              <a:rPr lang="en-GB" dirty="0"/>
              <a:t>School ranking</a:t>
            </a:r>
            <a:r>
              <a:rPr lang="hu-HU" dirty="0"/>
              <a:t> (3 </a:t>
            </a:r>
            <a:r>
              <a:rPr lang="en-GB" dirty="0"/>
              <a:t> categories</a:t>
            </a:r>
            <a:r>
              <a:rPr lang="hu-HU" dirty="0"/>
              <a:t>: </a:t>
            </a:r>
            <a:r>
              <a:rPr lang="hu-HU" dirty="0" err="1"/>
              <a:t>relatively</a:t>
            </a:r>
            <a:r>
              <a:rPr lang="hu-HU" dirty="0"/>
              <a:t> </a:t>
            </a:r>
            <a:r>
              <a:rPr lang="en-GB" dirty="0"/>
              <a:t>high, medium and low ranking </a:t>
            </a:r>
            <a:r>
              <a:rPr lang="hu-HU" dirty="0" err="1"/>
              <a:t>schools</a:t>
            </a:r>
            <a:r>
              <a:rPr lang="hu-HU" dirty="0"/>
              <a:t>)</a:t>
            </a:r>
          </a:p>
          <a:p>
            <a:pPr lvl="1"/>
            <a:r>
              <a:rPr lang="en-GB" dirty="0"/>
              <a:t>Mother’s education </a:t>
            </a:r>
            <a:r>
              <a:rPr lang="hu-HU" dirty="0"/>
              <a:t>(2</a:t>
            </a:r>
            <a:r>
              <a:rPr lang="en-GB" dirty="0"/>
              <a:t> categories</a:t>
            </a:r>
            <a:r>
              <a:rPr lang="hu-HU" dirty="0"/>
              <a:t>: </a:t>
            </a:r>
            <a:r>
              <a:rPr lang="en-GB" dirty="0"/>
              <a:t>mother ha</a:t>
            </a:r>
            <a:r>
              <a:rPr lang="hu-HU" dirty="0"/>
              <a:t>s/has </a:t>
            </a:r>
            <a:r>
              <a:rPr lang="hu-HU" dirty="0" err="1"/>
              <a:t>not</a:t>
            </a:r>
            <a:r>
              <a:rPr lang="hu-HU" dirty="0"/>
              <a:t> </a:t>
            </a:r>
            <a:r>
              <a:rPr lang="hu-HU" dirty="0" err="1"/>
              <a:t>got</a:t>
            </a:r>
            <a:r>
              <a:rPr lang="hu-HU" dirty="0"/>
              <a:t> a </a:t>
            </a:r>
            <a:r>
              <a:rPr lang="en-GB" dirty="0"/>
              <a:t>degree</a:t>
            </a:r>
            <a:r>
              <a:rPr lang="hu-HU" dirty="0"/>
              <a:t> in </a:t>
            </a:r>
            <a:r>
              <a:rPr lang="hu-HU" dirty="0" err="1"/>
              <a:t>higher</a:t>
            </a:r>
            <a:r>
              <a:rPr lang="hu-HU" dirty="0"/>
              <a:t> </a:t>
            </a:r>
            <a:r>
              <a:rPr lang="hu-HU" dirty="0" err="1"/>
              <a:t>education</a:t>
            </a:r>
            <a:r>
              <a:rPr lang="hu-HU" dirty="0"/>
              <a:t>)</a:t>
            </a:r>
          </a:p>
          <a:p>
            <a:pPr lvl="1"/>
            <a:r>
              <a:rPr lang="en-GB" dirty="0"/>
              <a:t>Gender of the student </a:t>
            </a:r>
            <a:r>
              <a:rPr lang="hu-HU" dirty="0"/>
              <a:t>(2</a:t>
            </a:r>
            <a:r>
              <a:rPr lang="en-GB" dirty="0"/>
              <a:t> categories</a:t>
            </a:r>
            <a:r>
              <a:rPr lang="hu-HU" dirty="0"/>
              <a:t>: boys, </a:t>
            </a:r>
            <a:r>
              <a:rPr lang="hu-HU" dirty="0" err="1"/>
              <a:t>girls</a:t>
            </a:r>
            <a:r>
              <a:rPr lang="hu-HU" dirty="0"/>
              <a:t>)</a:t>
            </a:r>
          </a:p>
          <a:p>
            <a:r>
              <a:rPr lang="hu-HU" sz="2400" b="1" dirty="0"/>
              <a:t>C</a:t>
            </a:r>
            <a:r>
              <a:rPr lang="en-GB" sz="2400" b="1" dirty="0"/>
              <a:t>ovaria</a:t>
            </a:r>
            <a:r>
              <a:rPr lang="hu-HU" sz="2400" b="1" dirty="0" err="1"/>
              <a:t>nt</a:t>
            </a:r>
            <a:r>
              <a:rPr lang="hu-HU" sz="2400" b="1" dirty="0"/>
              <a:t>: </a:t>
            </a:r>
            <a:r>
              <a:rPr lang="en-GB" sz="2400" dirty="0"/>
              <a:t>Result of </a:t>
            </a:r>
            <a:r>
              <a:rPr lang="hu-HU" sz="2400" dirty="0"/>
              <a:t>Test 0 (</a:t>
            </a:r>
            <a:r>
              <a:rPr lang="en-GB" sz="2400" dirty="0"/>
              <a:t>continuous variable</a:t>
            </a:r>
            <a:r>
              <a:rPr lang="hu-HU" sz="2400" dirty="0"/>
              <a:t>)</a:t>
            </a:r>
          </a:p>
          <a:p>
            <a:r>
              <a:rPr lang="hu-HU" sz="2400" b="1" dirty="0"/>
              <a:t>No </a:t>
            </a:r>
            <a:r>
              <a:rPr lang="hu-HU" sz="2400" b="1" dirty="0" err="1"/>
              <a:t>significant</a:t>
            </a:r>
            <a:r>
              <a:rPr lang="hu-HU" sz="2400" b="1" dirty="0"/>
              <a:t> </a:t>
            </a:r>
            <a:r>
              <a:rPr lang="hu-HU" sz="2400" b="1" dirty="0" err="1"/>
              <a:t>difference</a:t>
            </a:r>
            <a:r>
              <a:rPr lang="hu-HU" sz="2400" b="1" dirty="0"/>
              <a:t> </a:t>
            </a:r>
            <a:r>
              <a:rPr lang="hu-HU" sz="2400" b="1" dirty="0" err="1"/>
              <a:t>among</a:t>
            </a:r>
            <a:r>
              <a:rPr lang="hu-HU" sz="2400" b="1" dirty="0"/>
              <a:t> </a:t>
            </a:r>
            <a:r>
              <a:rPr lang="hu-HU" sz="2400" b="1" dirty="0" err="1"/>
              <a:t>the</a:t>
            </a:r>
            <a:r>
              <a:rPr lang="hu-HU" sz="2400" b="1" dirty="0"/>
              <a:t> 3 </a:t>
            </a:r>
            <a:r>
              <a:rPr lang="hu-HU" sz="2400" b="1" dirty="0" err="1"/>
              <a:t>groups</a:t>
            </a:r>
            <a:r>
              <a:rPr lang="hu-HU" sz="2400" b="1" dirty="0"/>
              <a:t> </a:t>
            </a:r>
            <a:r>
              <a:rPr lang="hu-HU" sz="2400" b="1" dirty="0" err="1"/>
              <a:t>on</a:t>
            </a:r>
            <a:r>
              <a:rPr lang="en-GB" sz="2400" b="1" dirty="0"/>
              <a:t> T0</a:t>
            </a:r>
            <a:r>
              <a:rPr lang="hu-HU" sz="2400" b="1" baseline="-25000" dirty="0"/>
              <a:t>DCK</a:t>
            </a:r>
            <a:r>
              <a:rPr lang="hu-HU" sz="2400" b="1" dirty="0"/>
              <a:t>, </a:t>
            </a:r>
            <a:r>
              <a:rPr lang="en-GB" sz="2400" b="1" dirty="0"/>
              <a:t> </a:t>
            </a:r>
            <a:r>
              <a:rPr lang="hu-HU" sz="2400" b="1" dirty="0" err="1"/>
              <a:t>on</a:t>
            </a:r>
            <a:r>
              <a:rPr lang="hu-HU" sz="2400" b="1" dirty="0"/>
              <a:t> </a:t>
            </a:r>
            <a:r>
              <a:rPr lang="en-GB" sz="2400" b="1" dirty="0"/>
              <a:t>T0</a:t>
            </a:r>
            <a:r>
              <a:rPr lang="hu-HU" sz="2400" b="1" baseline="-25000" dirty="0"/>
              <a:t>EDS</a:t>
            </a:r>
            <a:r>
              <a:rPr lang="hu-HU" sz="2400" b="1" dirty="0"/>
              <a:t>, and in </a:t>
            </a:r>
            <a:r>
              <a:rPr lang="hu-HU" sz="2400" b="1" dirty="0" err="1"/>
              <a:t>any</a:t>
            </a:r>
            <a:r>
              <a:rPr lang="hu-HU" sz="2400" b="1" dirty="0"/>
              <a:t> of </a:t>
            </a:r>
            <a:r>
              <a:rPr lang="hu-HU" sz="2400" b="1" dirty="0" err="1"/>
              <a:t>the</a:t>
            </a:r>
            <a:r>
              <a:rPr lang="hu-HU" sz="2400" b="1" dirty="0"/>
              <a:t> </a:t>
            </a:r>
            <a:r>
              <a:rPr lang="hu-HU" sz="2400" b="1" dirty="0" err="1"/>
              <a:t>parameters</a:t>
            </a:r>
            <a:r>
              <a:rPr lang="hu-HU" sz="2400" b="1" dirty="0"/>
              <a:t>.</a:t>
            </a:r>
          </a:p>
          <a:p>
            <a:r>
              <a:rPr lang="en-GB" sz="2400" b="1" dirty="0"/>
              <a:t>Dependent variable</a:t>
            </a:r>
            <a:r>
              <a:rPr lang="hu-HU" sz="2400" b="1" dirty="0"/>
              <a:t>s</a:t>
            </a:r>
            <a:r>
              <a:rPr lang="en-GB" sz="2400" b="1" dirty="0"/>
              <a:t>: </a:t>
            </a:r>
            <a:r>
              <a:rPr lang="hu-HU" sz="2400" b="1" dirty="0">
                <a:solidFill>
                  <a:srgbClr val="FF0000"/>
                </a:solidFill>
              </a:rPr>
              <a:t>percents of </a:t>
            </a:r>
            <a:r>
              <a:rPr lang="en-GB" sz="2400" b="1" dirty="0">
                <a:solidFill>
                  <a:srgbClr val="FF0000"/>
                </a:solidFill>
              </a:rPr>
              <a:t>students’ </a:t>
            </a:r>
            <a:r>
              <a:rPr lang="hu-HU" sz="2400" b="1" dirty="0" err="1">
                <a:solidFill>
                  <a:srgbClr val="FF0000"/>
                </a:solidFill>
              </a:rPr>
              <a:t>scores</a:t>
            </a:r>
            <a:r>
              <a:rPr lang="hu-HU" sz="2400" b="1" dirty="0">
                <a:solidFill>
                  <a:srgbClr val="FF0000"/>
                </a:solidFill>
              </a:rPr>
              <a:t> (%) </a:t>
            </a:r>
            <a:r>
              <a:rPr lang="en-GB" sz="2400" b="1" dirty="0">
                <a:solidFill>
                  <a:srgbClr val="FF0000"/>
                </a:solidFill>
              </a:rPr>
              <a:t>in the </a:t>
            </a:r>
            <a:r>
              <a:rPr lang="hu-HU" sz="2400" b="1" dirty="0">
                <a:solidFill>
                  <a:srgbClr val="FF0000"/>
                </a:solidFill>
              </a:rPr>
              <a:t>t</a:t>
            </a:r>
            <a:r>
              <a:rPr lang="en-GB" sz="2400" b="1" dirty="0" err="1">
                <a:solidFill>
                  <a:srgbClr val="FF0000"/>
                </a:solidFill>
              </a:rPr>
              <a:t>est</a:t>
            </a:r>
            <a:r>
              <a:rPr lang="hu-HU" sz="2400" b="1" dirty="0">
                <a:solidFill>
                  <a:srgbClr val="FF0000"/>
                </a:solidFill>
              </a:rPr>
              <a:t>s (</a:t>
            </a:r>
            <a:r>
              <a:rPr lang="hu-HU" sz="2400" b="1" dirty="0" err="1">
                <a:solidFill>
                  <a:srgbClr val="FF0000"/>
                </a:solidFill>
              </a:rPr>
              <a:t>on</a:t>
            </a:r>
            <a:r>
              <a:rPr lang="hu-HU" sz="2400" b="1" dirty="0">
                <a:solidFill>
                  <a:srgbClr val="FF0000"/>
                </a:solidFill>
              </a:rPr>
              <a:t> DCK and EDS </a:t>
            </a:r>
            <a:r>
              <a:rPr lang="hu-HU" sz="2400" b="1" dirty="0" err="1">
                <a:solidFill>
                  <a:srgbClr val="FF0000"/>
                </a:solidFill>
              </a:rPr>
              <a:t>tasks</a:t>
            </a:r>
            <a:r>
              <a:rPr lang="hu-HU" sz="2400" b="1" dirty="0">
                <a:solidFill>
                  <a:srgbClr val="FF0000"/>
                </a:solidFill>
              </a:rPr>
              <a:t>) </a:t>
            </a:r>
            <a:r>
              <a:rPr lang="en-GB" sz="2400" dirty="0"/>
              <a:t>analysed as continuous variables.</a:t>
            </a:r>
            <a:endParaRPr lang="hu-HU" sz="2400" dirty="0"/>
          </a:p>
          <a:p>
            <a:r>
              <a:rPr lang="en-GB" sz="2400" b="1" dirty="0">
                <a:solidFill>
                  <a:srgbClr val="FF0000"/>
                </a:solidFill>
              </a:rPr>
              <a:t>Partial eta</a:t>
            </a:r>
            <a:r>
              <a:rPr lang="hu-HU" sz="2400" b="1" dirty="0">
                <a:solidFill>
                  <a:srgbClr val="FF0000"/>
                </a:solidFill>
              </a:rPr>
              <a:t>-</a:t>
            </a:r>
            <a:r>
              <a:rPr lang="hu-HU" sz="2400" b="1" dirty="0" err="1">
                <a:solidFill>
                  <a:srgbClr val="FF0000"/>
                </a:solidFill>
              </a:rPr>
              <a:t>squared</a:t>
            </a:r>
            <a:r>
              <a:rPr lang="en-GB" sz="2400" b="1" dirty="0">
                <a:solidFill>
                  <a:srgbClr val="FF0000"/>
                </a:solidFill>
              </a:rPr>
              <a:t> (</a:t>
            </a:r>
            <a:r>
              <a:rPr lang="en-GB" sz="2400" b="1" i="1" dirty="0">
                <a:solidFill>
                  <a:srgbClr val="FF0000"/>
                </a:solidFill>
              </a:rPr>
              <a:t>PES</a:t>
            </a:r>
            <a:r>
              <a:rPr lang="en-GB" sz="2400" b="1" dirty="0">
                <a:solidFill>
                  <a:srgbClr val="FF0000"/>
                </a:solidFill>
              </a:rPr>
              <a:t>) </a:t>
            </a:r>
            <a:r>
              <a:rPr lang="en-GB" sz="2400" dirty="0"/>
              <a:t>was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/>
              <a:t>used as a measure of the </a:t>
            </a:r>
            <a:r>
              <a:rPr lang="en-GB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effect size</a:t>
            </a:r>
            <a:r>
              <a:rPr lang="hu-HU" sz="2400" b="1" dirty="0">
                <a:solidFill>
                  <a:srgbClr val="FF0000"/>
                </a:solidFill>
              </a:rPr>
              <a:t>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662537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716320-A4E6-480F-BDE1-E0C72A189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852" y="4863"/>
            <a:ext cx="8551524" cy="548680"/>
          </a:xfrm>
        </p:spPr>
        <p:txBody>
          <a:bodyPr>
            <a:normAutofit/>
          </a:bodyPr>
          <a:lstStyle/>
          <a:p>
            <a:r>
              <a:rPr lang="hu-HU" sz="32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III.5. </a:t>
            </a:r>
            <a:r>
              <a:rPr lang="hu-HU" sz="3200" dirty="0" err="1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Partial</a:t>
            </a:r>
            <a:r>
              <a:rPr lang="hu-HU" sz="32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dirty="0" err="1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eta-squared</a:t>
            </a:r>
            <a:r>
              <a:rPr lang="hu-HU" sz="32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i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(PES)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7F63BFC-AF5A-4E93-B6AB-CE4F79BB1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941" y="878242"/>
            <a:ext cx="10349346" cy="57794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FF0000"/>
                </a:solidFill>
              </a:rPr>
              <a:t>Partial eta</a:t>
            </a:r>
            <a:r>
              <a:rPr lang="hu-HU" sz="2400" b="1" dirty="0">
                <a:solidFill>
                  <a:srgbClr val="FF0000"/>
                </a:solidFill>
              </a:rPr>
              <a:t>-</a:t>
            </a:r>
            <a:r>
              <a:rPr lang="hu-HU" sz="2400" b="1" dirty="0" err="1">
                <a:solidFill>
                  <a:srgbClr val="FF0000"/>
                </a:solidFill>
              </a:rPr>
              <a:t>squared</a:t>
            </a:r>
            <a:r>
              <a:rPr lang="en-GB" sz="2400" b="1" dirty="0">
                <a:solidFill>
                  <a:srgbClr val="FF0000"/>
                </a:solidFill>
              </a:rPr>
              <a:t> (</a:t>
            </a:r>
            <a:r>
              <a:rPr lang="en-GB" sz="2400" b="1" i="1" dirty="0">
                <a:solidFill>
                  <a:srgbClr val="FF0000"/>
                </a:solidFill>
              </a:rPr>
              <a:t>PES</a:t>
            </a:r>
            <a:r>
              <a:rPr lang="en-GB" sz="2400" b="1" dirty="0">
                <a:solidFill>
                  <a:srgbClr val="FF0000"/>
                </a:solidFill>
              </a:rPr>
              <a:t>) </a:t>
            </a:r>
            <a:r>
              <a:rPr lang="en-GB" sz="2400" dirty="0"/>
              <a:t>was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/>
              <a:t>used as a measure of the </a:t>
            </a:r>
            <a:r>
              <a:rPr lang="en-GB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effect size</a:t>
            </a:r>
            <a:r>
              <a:rPr lang="hu-HU" sz="2400" b="1" dirty="0">
                <a:solidFill>
                  <a:srgbClr val="FF0000"/>
                </a:solidFill>
              </a:rPr>
              <a:t>.</a:t>
            </a:r>
          </a:p>
          <a:p>
            <a:r>
              <a:rPr lang="en-US" sz="2400" dirty="0">
                <a:solidFill>
                  <a:srgbClr val="000000"/>
                </a:solidFill>
                <a:effectLst/>
              </a:rPr>
              <a:t>The formula to calculate Partial eta squared is as follows:</a:t>
            </a:r>
            <a:endParaRPr lang="en-US" sz="2400" dirty="0"/>
          </a:p>
          <a:p>
            <a:r>
              <a:rPr lang="en-US" sz="2400" b="1" dirty="0">
                <a:solidFill>
                  <a:srgbClr val="000000"/>
                </a:solidFill>
                <a:effectLst/>
              </a:rPr>
              <a:t>Partial eta squared = </a:t>
            </a:r>
            <a:r>
              <a:rPr lang="en-US" sz="2400" b="1" dirty="0" err="1">
                <a:solidFill>
                  <a:srgbClr val="000000"/>
                </a:solidFill>
                <a:effectLst/>
              </a:rPr>
              <a:t>SS</a:t>
            </a:r>
            <a:r>
              <a:rPr lang="en-US" sz="2400" b="1" baseline="-25000" dirty="0" err="1">
                <a:solidFill>
                  <a:srgbClr val="000000"/>
                </a:solidFill>
                <a:effectLst/>
              </a:rPr>
              <a:t>effect</a:t>
            </a:r>
            <a:r>
              <a:rPr lang="en-US" sz="2400" b="1" dirty="0">
                <a:solidFill>
                  <a:srgbClr val="000000"/>
                </a:solidFill>
                <a:effectLst/>
              </a:rPr>
              <a:t> / (</a:t>
            </a:r>
            <a:r>
              <a:rPr lang="en-US" sz="2400" b="1" dirty="0" err="1">
                <a:solidFill>
                  <a:srgbClr val="000000"/>
                </a:solidFill>
                <a:effectLst/>
              </a:rPr>
              <a:t>SS</a:t>
            </a:r>
            <a:r>
              <a:rPr lang="en-US" sz="2400" b="1" baseline="-25000" dirty="0" err="1">
                <a:solidFill>
                  <a:srgbClr val="000000"/>
                </a:solidFill>
                <a:effectLst/>
              </a:rPr>
              <a:t>effect</a:t>
            </a:r>
            <a:r>
              <a:rPr lang="en-US" sz="2400" b="1" baseline="-2500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effectLst/>
              </a:rPr>
              <a:t>SS</a:t>
            </a:r>
            <a:r>
              <a:rPr lang="en-US" sz="2400" b="1" baseline="-25000" dirty="0" err="1">
                <a:solidFill>
                  <a:srgbClr val="000000"/>
                </a:solidFill>
                <a:effectLst/>
              </a:rPr>
              <a:t>error</a:t>
            </a:r>
            <a:r>
              <a:rPr lang="en-US" sz="2400" b="1" dirty="0">
                <a:solidFill>
                  <a:srgbClr val="000000"/>
                </a:solidFill>
                <a:effectLst/>
              </a:rPr>
              <a:t>)</a:t>
            </a:r>
            <a:endParaRPr lang="en-US" sz="2400" dirty="0"/>
          </a:p>
          <a:p>
            <a:r>
              <a:rPr lang="en-US" sz="2400" dirty="0">
                <a:solidFill>
                  <a:srgbClr val="000000"/>
                </a:solidFill>
                <a:effectLst/>
              </a:rPr>
              <a:t>where:</a:t>
            </a:r>
            <a:endParaRPr lang="en-US" sz="2400" dirty="0"/>
          </a:p>
          <a:p>
            <a:pPr lvl="1"/>
            <a:r>
              <a:rPr lang="en-US" b="1" dirty="0" err="1">
                <a:solidFill>
                  <a:srgbClr val="000000"/>
                </a:solidFill>
                <a:effectLst/>
              </a:rPr>
              <a:t>SS</a:t>
            </a:r>
            <a:r>
              <a:rPr lang="en-US" b="1" baseline="-25000" dirty="0" err="1">
                <a:solidFill>
                  <a:srgbClr val="000000"/>
                </a:solidFill>
                <a:effectLst/>
              </a:rPr>
              <a:t>effect</a:t>
            </a:r>
            <a:r>
              <a:rPr lang="en-US" b="1" dirty="0">
                <a:solidFill>
                  <a:srgbClr val="000000"/>
                </a:solidFill>
                <a:effectLst/>
              </a:rPr>
              <a:t>:</a:t>
            </a:r>
            <a:r>
              <a:rPr lang="en-US" dirty="0">
                <a:solidFill>
                  <a:srgbClr val="000000"/>
                </a:solidFill>
                <a:effectLst/>
              </a:rPr>
              <a:t> The sum of squares of an effect for one variable.</a:t>
            </a:r>
            <a:endParaRPr lang="en-US" dirty="0"/>
          </a:p>
          <a:p>
            <a:pPr lvl="1"/>
            <a:r>
              <a:rPr lang="en-US" b="1" dirty="0" err="1">
                <a:solidFill>
                  <a:srgbClr val="000000"/>
                </a:solidFill>
                <a:effectLst/>
              </a:rPr>
              <a:t>SS</a:t>
            </a:r>
            <a:r>
              <a:rPr lang="en-US" b="1" baseline="-25000" dirty="0" err="1">
                <a:solidFill>
                  <a:srgbClr val="000000"/>
                </a:solidFill>
                <a:effectLst/>
              </a:rPr>
              <a:t>error</a:t>
            </a:r>
            <a:r>
              <a:rPr lang="en-US" b="1" dirty="0">
                <a:solidFill>
                  <a:srgbClr val="000000"/>
                </a:solidFill>
                <a:effectLst/>
              </a:rPr>
              <a:t>:</a:t>
            </a:r>
            <a:r>
              <a:rPr lang="en-US" dirty="0">
                <a:solidFill>
                  <a:srgbClr val="000000"/>
                </a:solidFill>
                <a:effectLst/>
              </a:rPr>
              <a:t> The sum of squares error in the ANOVA model.</a:t>
            </a:r>
            <a:endParaRPr lang="en-US" dirty="0"/>
          </a:p>
          <a:p>
            <a:r>
              <a:rPr lang="en-US" sz="2400" dirty="0">
                <a:solidFill>
                  <a:srgbClr val="000000"/>
                </a:solidFill>
                <a:effectLst/>
              </a:rPr>
              <a:t>The value for Partial eta squared ranges from 0 to 1, where values closer to 1 indicate a higher proportion of variance that can be explained by a given variable in the model after accounting for variance explained by other variables in the model.</a:t>
            </a:r>
            <a:endParaRPr lang="en-US" sz="2400" dirty="0"/>
          </a:p>
          <a:p>
            <a:r>
              <a:rPr lang="en-US" sz="2400" dirty="0">
                <a:solidFill>
                  <a:srgbClr val="000000"/>
                </a:solidFill>
                <a:effectLst/>
              </a:rPr>
              <a:t>The following rules of thumb are used to interpret values for Partial eta squared:</a:t>
            </a:r>
            <a:endParaRPr lang="en-US" sz="2400" dirty="0"/>
          </a:p>
          <a:p>
            <a:pPr lvl="1"/>
            <a:r>
              <a:rPr lang="en-US" b="1" dirty="0">
                <a:solidFill>
                  <a:srgbClr val="000000"/>
                </a:solidFill>
                <a:effectLst/>
              </a:rPr>
              <a:t>.01:</a:t>
            </a:r>
            <a:r>
              <a:rPr lang="en-US" dirty="0">
                <a:solidFill>
                  <a:srgbClr val="000000"/>
                </a:solidFill>
                <a:effectLst/>
              </a:rPr>
              <a:t> Small effect size</a:t>
            </a:r>
            <a:endParaRPr lang="en-US" dirty="0"/>
          </a:p>
          <a:p>
            <a:pPr lvl="1"/>
            <a:r>
              <a:rPr lang="en-US" b="1" dirty="0">
                <a:solidFill>
                  <a:srgbClr val="000000"/>
                </a:solidFill>
                <a:effectLst/>
              </a:rPr>
              <a:t>.06:</a:t>
            </a:r>
            <a:r>
              <a:rPr lang="en-US" dirty="0">
                <a:solidFill>
                  <a:srgbClr val="000000"/>
                </a:solidFill>
                <a:effectLst/>
              </a:rPr>
              <a:t> Medium effect size</a:t>
            </a:r>
            <a:endParaRPr lang="en-US" dirty="0"/>
          </a:p>
          <a:p>
            <a:pPr lvl="1"/>
            <a:r>
              <a:rPr lang="en-US" b="1" dirty="0">
                <a:solidFill>
                  <a:srgbClr val="000000"/>
                </a:solidFill>
                <a:effectLst/>
              </a:rPr>
              <a:t>.14 or higher:</a:t>
            </a:r>
            <a:r>
              <a:rPr lang="en-US" dirty="0">
                <a:solidFill>
                  <a:srgbClr val="000000"/>
                </a:solidFill>
                <a:effectLst/>
              </a:rPr>
              <a:t> Large effect 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184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E533312-5E2B-4140-9081-4A7CAA414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301538" cy="1265771"/>
          </a:xfrm>
        </p:spPr>
        <p:txBody>
          <a:bodyPr>
            <a:noAutofit/>
          </a:bodyPr>
          <a:lstStyle/>
          <a:p>
            <a:r>
              <a:rPr lang="hu-HU" sz="32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IV.1. E</a:t>
            </a:r>
            <a:r>
              <a:rPr lang="en-GB" sz="3200" dirty="0" err="1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ffect</a:t>
            </a:r>
            <a:r>
              <a:rPr lang="hu-HU" sz="32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GB" sz="32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GB" sz="3200" i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PES</a:t>
            </a:r>
            <a:r>
              <a:rPr lang="en-GB" sz="32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of the assumed parameters </a:t>
            </a:r>
            <a:r>
              <a:rPr lang="hu-HU" sz="32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hu-HU" sz="3200" dirty="0" err="1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32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dirty="0" err="1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covariant</a:t>
            </a:r>
            <a:r>
              <a:rPr lang="hu-HU" sz="32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32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the students’ scores </a:t>
            </a:r>
            <a:r>
              <a:rPr lang="hu-HU" sz="32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US" sz="32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estimated mean scores </a:t>
            </a:r>
            <a:r>
              <a:rPr lang="hu-HU" sz="32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(%)</a:t>
            </a:r>
            <a:endParaRPr lang="en-GB" sz="3200" dirty="0">
              <a:solidFill>
                <a:srgbClr val="01286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4" name="Táblázat 4">
            <a:extLst>
              <a:ext uri="{FF2B5EF4-FFF2-40B4-BE49-F238E27FC236}">
                <a16:creationId xmlns:a16="http://schemas.microsoft.com/office/drawing/2014/main" id="{CAFE112A-4E91-4513-9934-DD710BB48F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8325974"/>
              </p:ext>
            </p:extLst>
          </p:nvPr>
        </p:nvGraphicFramePr>
        <p:xfrm>
          <a:off x="899903" y="1176417"/>
          <a:ext cx="9324814" cy="2383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2306">
                  <a:extLst>
                    <a:ext uri="{9D8B030D-6E8A-4147-A177-3AD203B41FA5}">
                      <a16:colId xmlns:a16="http://schemas.microsoft.com/office/drawing/2014/main" val="3035277346"/>
                    </a:ext>
                  </a:extLst>
                </a:gridCol>
                <a:gridCol w="1397708">
                  <a:extLst>
                    <a:ext uri="{9D8B030D-6E8A-4147-A177-3AD203B41FA5}">
                      <a16:colId xmlns:a16="http://schemas.microsoft.com/office/drawing/2014/main" val="1521210617"/>
                    </a:ext>
                  </a:extLst>
                </a:gridCol>
                <a:gridCol w="1414462">
                  <a:extLst>
                    <a:ext uri="{9D8B030D-6E8A-4147-A177-3AD203B41FA5}">
                      <a16:colId xmlns:a16="http://schemas.microsoft.com/office/drawing/2014/main" val="2353362349"/>
                    </a:ext>
                  </a:extLst>
                </a:gridCol>
                <a:gridCol w="1328738">
                  <a:extLst>
                    <a:ext uri="{9D8B030D-6E8A-4147-A177-3AD203B41FA5}">
                      <a16:colId xmlns:a16="http://schemas.microsoft.com/office/drawing/2014/main" val="343204755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92414265"/>
                    </a:ext>
                  </a:extLst>
                </a:gridCol>
              </a:tblGrid>
              <a:tr h="3709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 err="1">
                          <a:latin typeface="+mn-lt"/>
                        </a:rPr>
                        <a:t>Parameter</a:t>
                      </a:r>
                      <a:r>
                        <a:rPr lang="hu-HU" sz="2000" dirty="0">
                          <a:latin typeface="+mn-lt"/>
                        </a:rPr>
                        <a:t>/</a:t>
                      </a:r>
                      <a:r>
                        <a:rPr lang="hu-HU" sz="2000" dirty="0" err="1">
                          <a:latin typeface="+mn-lt"/>
                        </a:rPr>
                        <a:t>covariant</a:t>
                      </a:r>
                      <a:r>
                        <a:rPr lang="hu-HU" sz="2000" dirty="0">
                          <a:latin typeface="+mn-lt"/>
                        </a:rPr>
                        <a:t>↓      </a:t>
                      </a:r>
                      <a:r>
                        <a:rPr lang="hu-HU" sz="2000" i="1" dirty="0">
                          <a:latin typeface="+mn-lt"/>
                        </a:rPr>
                        <a:t>PES→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T0</a:t>
                      </a:r>
                      <a:r>
                        <a:rPr lang="hu-HU" sz="2000" b="1" kern="1200" baseline="-25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DCK</a:t>
                      </a:r>
                      <a:endParaRPr lang="hu-HU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</a:t>
                      </a:r>
                      <a:r>
                        <a:rPr lang="hu-HU" sz="2000" b="1" kern="1200" baseline="-25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DCK</a:t>
                      </a:r>
                      <a:endParaRPr lang="hu-HU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T0</a:t>
                      </a:r>
                      <a:r>
                        <a:rPr lang="hu-HU" sz="2000" b="1" kern="1200" baseline="-25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EDS</a:t>
                      </a:r>
                      <a:endParaRPr lang="hu-HU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</a:t>
                      </a:r>
                      <a:r>
                        <a:rPr lang="hu-HU" sz="2000" b="1" kern="1200" baseline="-25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EDS</a:t>
                      </a:r>
                      <a:endParaRPr lang="hu-HU" sz="20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675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noProof="0" dirty="0">
                          <a:latin typeface="+mn-lt"/>
                        </a:rPr>
                        <a:t>Group</a:t>
                      </a:r>
                      <a:r>
                        <a:rPr lang="hu-HU" sz="2000" b="1" noProof="0" dirty="0">
                          <a:latin typeface="+mn-lt"/>
                        </a:rPr>
                        <a:t> (</a:t>
                      </a:r>
                      <a:r>
                        <a:rPr lang="hu-HU" sz="2000" b="1" noProof="0" dirty="0" err="1">
                          <a:latin typeface="+mn-lt"/>
                        </a:rPr>
                        <a:t>effect</a:t>
                      </a:r>
                      <a:r>
                        <a:rPr lang="hu-HU" sz="2000" b="1" noProof="0" dirty="0">
                          <a:latin typeface="+mn-lt"/>
                        </a:rPr>
                        <a:t> of </a:t>
                      </a:r>
                      <a:r>
                        <a:rPr lang="hu-HU" sz="2000" b="1" noProof="0" dirty="0" err="1">
                          <a:latin typeface="+mn-lt"/>
                        </a:rPr>
                        <a:t>intervention</a:t>
                      </a:r>
                      <a:r>
                        <a:rPr lang="hu-HU" sz="2000" b="1" noProof="0" dirty="0">
                          <a:latin typeface="+mn-lt"/>
                        </a:rPr>
                        <a:t>)</a:t>
                      </a:r>
                      <a:endParaRPr lang="en-GB" sz="2000" b="1" noProof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0,011*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 dirty="0">
                          <a:solidFill>
                            <a:srgbClr val="00B05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0,037*</a:t>
                      </a:r>
                      <a:endParaRPr lang="hu-HU" sz="200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4882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School ranking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0,050*</a:t>
                      </a:r>
                      <a:endParaRPr lang="hu-HU" sz="2000" b="1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0,063*</a:t>
                      </a:r>
                      <a:endParaRPr lang="hu-HU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0,103*</a:t>
                      </a:r>
                      <a:endParaRPr lang="hu-HU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0,015*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651946"/>
                  </a:ext>
                </a:extLst>
              </a:tr>
              <a:tr h="345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Mother’s 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0,021*</a:t>
                      </a:r>
                      <a:endParaRPr lang="hu-HU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0,006*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1493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0,008*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7489583"/>
                  </a:ext>
                </a:extLst>
              </a:tr>
              <a:tr h="4025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T0</a:t>
                      </a:r>
                      <a:r>
                        <a:rPr lang="hu-HU" sz="2000" b="1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DCK</a:t>
                      </a:r>
                      <a:r>
                        <a:rPr lang="hu-HU" sz="20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hu-HU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T0</a:t>
                      </a:r>
                      <a:r>
                        <a:rPr lang="hu-HU" sz="2000" b="1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EDS</a:t>
                      </a:r>
                      <a:endParaRPr lang="hu-HU" sz="2000" b="1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0,049*</a:t>
                      </a:r>
                      <a:endParaRPr lang="hu-HU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0,074*</a:t>
                      </a:r>
                      <a:endParaRPr lang="hu-HU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414597"/>
                  </a:ext>
                </a:extLst>
              </a:tr>
            </a:tbl>
          </a:graphicData>
        </a:graphic>
      </p:graphicFrame>
      <p:sp>
        <p:nvSpPr>
          <p:cNvPr id="6" name="Szövegdoboz 5">
            <a:extLst>
              <a:ext uri="{FF2B5EF4-FFF2-40B4-BE49-F238E27FC236}">
                <a16:creationId xmlns:a16="http://schemas.microsoft.com/office/drawing/2014/main" id="{710DF7FC-2367-4DFA-9E8B-64BB4840105A}"/>
              </a:ext>
            </a:extLst>
          </p:cNvPr>
          <p:cNvSpPr txBox="1"/>
          <p:nvPr/>
        </p:nvSpPr>
        <p:spPr>
          <a:xfrm>
            <a:off x="912897" y="6143760"/>
            <a:ext cx="9731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*</a:t>
            </a:r>
            <a:r>
              <a:rPr lang="hu-HU" sz="2000" b="1" dirty="0"/>
              <a:t>p&lt;0.01 (</a:t>
            </a:r>
            <a:r>
              <a:rPr lang="en-GB" sz="2000" b="1" dirty="0"/>
              <a:t>Note: These are preliminary results, before the </a:t>
            </a:r>
            <a:r>
              <a:rPr lang="en-GB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teachers’ marks </a:t>
            </a:r>
            <a:r>
              <a:rPr lang="hu-HU" sz="20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en-GB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changed to ensure that a unified marking process, free from individual teachers’ decisions </a:t>
            </a:r>
            <a:r>
              <a:rPr lang="hu-HU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n-GB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used</a:t>
            </a:r>
            <a:r>
              <a:rPr lang="hu-HU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hu-HU" sz="2000" b="1" dirty="0"/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FFEF4597-D1F5-493B-B7BE-F89547CFCD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777008"/>
              </p:ext>
            </p:extLst>
          </p:nvPr>
        </p:nvGraphicFramePr>
        <p:xfrm>
          <a:off x="912896" y="3727020"/>
          <a:ext cx="9324815" cy="2376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7297">
                  <a:extLst>
                    <a:ext uri="{9D8B030D-6E8A-4147-A177-3AD203B41FA5}">
                      <a16:colId xmlns:a16="http://schemas.microsoft.com/office/drawing/2014/main" val="4238573388"/>
                    </a:ext>
                  </a:extLst>
                </a:gridCol>
                <a:gridCol w="1824398">
                  <a:extLst>
                    <a:ext uri="{9D8B030D-6E8A-4147-A177-3AD203B41FA5}">
                      <a16:colId xmlns:a16="http://schemas.microsoft.com/office/drawing/2014/main" val="1872949280"/>
                    </a:ext>
                  </a:extLst>
                </a:gridCol>
                <a:gridCol w="1703120">
                  <a:extLst>
                    <a:ext uri="{9D8B030D-6E8A-4147-A177-3AD203B41FA5}">
                      <a16:colId xmlns:a16="http://schemas.microsoft.com/office/drawing/2014/main" val="1786586553"/>
                    </a:ext>
                  </a:extLst>
                </a:gridCol>
              </a:tblGrid>
              <a:tr h="439989">
                <a:tc>
                  <a:txBody>
                    <a:bodyPr/>
                    <a:lstStyle/>
                    <a:p>
                      <a:r>
                        <a:rPr lang="hu-HU" sz="2000" b="1" i="0" kern="1200" dirty="0" err="1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Estimated</a:t>
                      </a:r>
                      <a:r>
                        <a:rPr lang="hu-HU" sz="2000" b="1" i="0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hu-HU" sz="2000" b="1" i="0" kern="1200" dirty="0" err="1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mean</a:t>
                      </a:r>
                      <a:r>
                        <a:rPr lang="hu-HU" sz="2000" b="1" i="0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hu-HU" sz="2000" b="1" i="0" kern="1200" dirty="0" err="1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scores</a:t>
                      </a:r>
                      <a:r>
                        <a:rPr lang="hu-HU" sz="2000" b="1" i="0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hu-HU" sz="2000" b="1" i="0" kern="1200" dirty="0" err="1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on</a:t>
                      </a:r>
                      <a:r>
                        <a:rPr lang="hu-HU" sz="2000" b="1" i="0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T1 (%)</a:t>
                      </a:r>
                      <a:r>
                        <a:rPr lang="hu-HU" sz="2000" dirty="0">
                          <a:latin typeface="+mn-lt"/>
                        </a:rPr>
                        <a:t>↓        </a:t>
                      </a:r>
                      <a:r>
                        <a:rPr lang="hu-HU" sz="2000" i="1" dirty="0">
                          <a:latin typeface="+mn-lt"/>
                        </a:rPr>
                        <a:t>PES→</a:t>
                      </a:r>
                      <a:endParaRPr lang="en-GB" sz="2000" b="1" i="0" kern="1200" noProof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971914"/>
                  </a:ext>
                </a:extLst>
              </a:tr>
              <a:tr h="439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Group 1 </a:t>
                      </a:r>
                      <a:endParaRPr lang="en-GB" sz="2000" b="1" kern="12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47,1%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49,1%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9951154"/>
                  </a:ext>
                </a:extLst>
              </a:tr>
              <a:tr h="439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Group 2</a:t>
                      </a:r>
                      <a:endParaRPr lang="en-GB" sz="2000" b="1" kern="12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43,8%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47,2%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5630185"/>
                  </a:ext>
                </a:extLst>
              </a:tr>
              <a:tr h="349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Group 3</a:t>
                      </a:r>
                      <a:endParaRPr lang="en-GB" sz="2000" b="1" kern="12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48,9%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 dirty="0">
                          <a:solidFill>
                            <a:srgbClr val="00B05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57,0%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08259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Sign</a:t>
                      </a:r>
                      <a:r>
                        <a:rPr lang="hu-HU" sz="2000" b="1" kern="1200" noProof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ificant</a:t>
                      </a:r>
                      <a:r>
                        <a:rPr lang="en-US" sz="2000" b="1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hu-HU" sz="2000" b="1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2000" b="1" kern="1200" noProof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iff</a:t>
                      </a:r>
                      <a:r>
                        <a:rPr lang="hu-HU" sz="2000" b="1" kern="1200" noProof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erence</a:t>
                      </a:r>
                      <a:r>
                        <a:rPr lang="hu-HU" sz="2000" b="1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among Groups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– 3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– 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1347560"/>
                  </a:ext>
                </a:extLst>
              </a:tr>
              <a:tr h="238320">
                <a:tc vMerge="1">
                  <a:txBody>
                    <a:bodyPr/>
                    <a:lstStyle/>
                    <a:p>
                      <a:endParaRPr lang="en-GB" sz="2000" b="1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u-H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– 3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331862"/>
                  </a:ext>
                </a:extLst>
              </a:tr>
            </a:tbl>
          </a:graphicData>
        </a:graphic>
      </p:graphicFrame>
      <p:sp>
        <p:nvSpPr>
          <p:cNvPr id="8" name="Szövegdoboz 7">
            <a:extLst>
              <a:ext uri="{FF2B5EF4-FFF2-40B4-BE49-F238E27FC236}">
                <a16:creationId xmlns:a16="http://schemas.microsoft.com/office/drawing/2014/main" id="{7A69A904-9B97-FDE3-E932-3D2F5BF3464D}"/>
              </a:ext>
            </a:extLst>
          </p:cNvPr>
          <p:cNvSpPr txBox="1"/>
          <p:nvPr/>
        </p:nvSpPr>
        <p:spPr>
          <a:xfrm>
            <a:off x="10458450" y="1146656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i="1" dirty="0"/>
              <a:t>N</a:t>
            </a:r>
            <a:r>
              <a:rPr lang="hu-HU" sz="2400" dirty="0"/>
              <a:t>=886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3B68F2EB-3E4A-43A4-B939-8B1B179E2CD3}"/>
              </a:ext>
            </a:extLst>
          </p:cNvPr>
          <p:cNvSpPr txBox="1"/>
          <p:nvPr/>
        </p:nvSpPr>
        <p:spPr>
          <a:xfrm>
            <a:off x="10458451" y="414186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i="1" dirty="0"/>
              <a:t>N</a:t>
            </a:r>
            <a:r>
              <a:rPr lang="hu-HU" sz="2400" baseline="-25000" dirty="0"/>
              <a:t>1</a:t>
            </a:r>
            <a:r>
              <a:rPr lang="hu-HU" sz="2400" dirty="0"/>
              <a:t>=300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B22444CE-A6F3-CF2F-6E28-627E55FADB98}"/>
              </a:ext>
            </a:extLst>
          </p:cNvPr>
          <p:cNvSpPr txBox="1"/>
          <p:nvPr/>
        </p:nvSpPr>
        <p:spPr>
          <a:xfrm>
            <a:off x="10458451" y="4603525"/>
            <a:ext cx="1107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i="1" dirty="0"/>
              <a:t>N</a:t>
            </a:r>
            <a:r>
              <a:rPr lang="hu-HU" sz="2400" baseline="-25000" dirty="0"/>
              <a:t>2</a:t>
            </a:r>
            <a:r>
              <a:rPr lang="hu-HU" sz="2400" dirty="0"/>
              <a:t>=296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A9E9318-416C-7CA1-AFDB-595C3ED56BF8}"/>
              </a:ext>
            </a:extLst>
          </p:cNvPr>
          <p:cNvSpPr txBox="1"/>
          <p:nvPr/>
        </p:nvSpPr>
        <p:spPr>
          <a:xfrm>
            <a:off x="10458450" y="4996993"/>
            <a:ext cx="1328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i="1" dirty="0"/>
              <a:t>N</a:t>
            </a:r>
            <a:r>
              <a:rPr lang="hu-HU" sz="2400" baseline="-25000" dirty="0"/>
              <a:t>3</a:t>
            </a:r>
            <a:r>
              <a:rPr lang="hu-HU" sz="2400" dirty="0"/>
              <a:t>=290</a:t>
            </a:r>
          </a:p>
        </p:txBody>
      </p:sp>
    </p:spTree>
    <p:extLst>
      <p:ext uri="{BB962C8B-B14F-4D97-AF65-F5344CB8AC3E}">
        <p14:creationId xmlns:p14="http://schemas.microsoft.com/office/powerpoint/2010/main" val="1440286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777960" y="206952"/>
            <a:ext cx="11336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IV.2 </a:t>
            </a:r>
            <a:r>
              <a:rPr lang="hu-HU" sz="32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GB" sz="3200" dirty="0" err="1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ffect</a:t>
            </a:r>
            <a:r>
              <a:rPr lang="en-GB" sz="32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dirty="0" err="1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</a:t>
            </a:r>
            <a:r>
              <a:rPr lang="hu-HU" sz="32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dirty="0" err="1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attitudes</a:t>
            </a:r>
            <a:endParaRPr lang="hu-HU" sz="32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1" y="646331"/>
            <a:ext cx="1219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100" dirty="0">
                <a:solidFill>
                  <a:srgbClr val="01286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endParaRPr lang="hu-HU" sz="2200" dirty="0">
              <a:solidFill>
                <a:srgbClr val="01286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6782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ECRICE 2022, Weizmann Institute, Israel, 12. 07. 2022.</a:t>
            </a:r>
            <a:endParaRPr lang="hu-HU" sz="12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69372E34-8153-60C5-21F6-3840CBCEF898}"/>
              </a:ext>
            </a:extLst>
          </p:cNvPr>
          <p:cNvSpPr txBox="1"/>
          <p:nvPr/>
        </p:nvSpPr>
        <p:spPr>
          <a:xfrm>
            <a:off x="248570" y="1420660"/>
            <a:ext cx="1185539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had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point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Likert-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scale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attitude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questions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end of T0 and T1 tests.</a:t>
            </a:r>
          </a:p>
          <a:p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Changes</a:t>
            </a:r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</a:t>
            </a:r>
            <a:r>
              <a:rPr lang="hu-HU" sz="2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grade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attitudes</a:t>
            </a:r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end of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project: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Grades in science/chemistry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u-HU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↓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‘Enjoyment of subject’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u-HU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↓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‘Importance of experiments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’: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↓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‘Preference of step-by-step experiments’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-  (no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significant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endParaRPr lang="hu-H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However</a:t>
            </a:r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‘Enjoyment of subject’ </a:t>
            </a:r>
            <a:r>
              <a:rPr lang="hu-HU" sz="24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decreased</a:t>
            </a:r>
            <a:r>
              <a:rPr lang="hu-HU" sz="24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less in </a:t>
            </a:r>
            <a:r>
              <a:rPr lang="hu-HU" sz="24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 3 </a:t>
            </a:r>
            <a:r>
              <a:rPr lang="hu-HU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Group 2 (</a:t>
            </a:r>
            <a:r>
              <a:rPr lang="hu-HU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compared</a:t>
            </a:r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Group 1).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‘Preference of step-by-step experiments’</a:t>
            </a:r>
            <a:r>
              <a:rPr lang="hu-HU" sz="24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seems</a:t>
            </a:r>
            <a:r>
              <a:rPr lang="hu-HU" sz="24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hu-HU" sz="24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 less </a:t>
            </a:r>
            <a:r>
              <a:rPr lang="hu-HU" sz="24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strong</a:t>
            </a:r>
            <a:r>
              <a:rPr lang="hu-HU" sz="24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Group 3 </a:t>
            </a:r>
            <a:r>
              <a:rPr lang="hu-HU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Group 2 (</a:t>
            </a:r>
            <a:r>
              <a:rPr lang="hu-HU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compared</a:t>
            </a:r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Group 1).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215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777960" y="206952"/>
            <a:ext cx="113361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V. </a:t>
            </a:r>
            <a:r>
              <a:rPr lang="en-GB" sz="32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Discussion</a:t>
            </a:r>
            <a:r>
              <a:rPr lang="hu-HU" sz="32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32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conclusion</a:t>
            </a:r>
            <a:r>
              <a:rPr lang="hu-HU" sz="32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and p</a:t>
            </a:r>
            <a:r>
              <a:rPr lang="en-GB" sz="3200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lans</a:t>
            </a:r>
            <a:endParaRPr lang="en-GB" sz="3200" dirty="0">
              <a:solidFill>
                <a:srgbClr val="0128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sz="32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6782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ECRICE 2022, Weizmann Institute, Israel, 12. 07. 2022.</a:t>
            </a:r>
            <a:endParaRPr lang="hu-HU" sz="12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69372E34-8153-60C5-21F6-3840CBCEF898}"/>
              </a:ext>
            </a:extLst>
          </p:cNvPr>
          <p:cNvSpPr txBox="1"/>
          <p:nvPr/>
        </p:nvSpPr>
        <p:spPr>
          <a:xfrm>
            <a:off x="77893" y="1058563"/>
            <a:ext cx="121920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/>
              <a:t>S</a:t>
            </a:r>
            <a:r>
              <a:rPr lang="en-US" sz="2400" b="1" dirty="0" err="1"/>
              <a:t>ocial</a:t>
            </a:r>
            <a:r>
              <a:rPr lang="en-US" sz="2400" b="1" dirty="0"/>
              <a:t> variables </a:t>
            </a:r>
            <a:r>
              <a:rPr lang="hu-HU" sz="2400" i="1" dirty="0"/>
              <a:t>(</a:t>
            </a:r>
            <a:r>
              <a:rPr lang="hu-HU" sz="2400" dirty="0" err="1"/>
              <a:t>represented</a:t>
            </a:r>
            <a:r>
              <a:rPr lang="hu-HU" sz="2400" dirty="0"/>
              <a:t> </a:t>
            </a:r>
            <a:r>
              <a:rPr lang="hu-HU" sz="2400" dirty="0" err="1"/>
              <a:t>by</a:t>
            </a:r>
            <a:r>
              <a:rPr lang="hu-HU" sz="2400" dirty="0"/>
              <a:t> </a:t>
            </a:r>
            <a:r>
              <a:rPr lang="en-GB" sz="2400" dirty="0"/>
              <a:t> mother’s </a:t>
            </a:r>
            <a:r>
              <a:rPr lang="hu-HU" sz="2400" dirty="0" err="1"/>
              <a:t>degree</a:t>
            </a:r>
            <a:r>
              <a:rPr lang="hu-HU" sz="2400" dirty="0"/>
              <a:t> in </a:t>
            </a:r>
            <a:r>
              <a:rPr lang="hu-HU" sz="2400" dirty="0" err="1"/>
              <a:t>higher</a:t>
            </a:r>
            <a:r>
              <a:rPr lang="hu-HU" sz="2400" dirty="0"/>
              <a:t> </a:t>
            </a:r>
            <a:r>
              <a:rPr lang="en-GB" sz="2400" dirty="0"/>
              <a:t>education</a:t>
            </a:r>
            <a:r>
              <a:rPr lang="hu-HU" sz="2400" dirty="0"/>
              <a:t>):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dirty="0" err="1"/>
              <a:t>did</a:t>
            </a:r>
            <a:r>
              <a:rPr lang="hu-HU" sz="2400" dirty="0"/>
              <a:t> </a:t>
            </a:r>
            <a:r>
              <a:rPr lang="hu-HU" sz="2400" dirty="0" err="1"/>
              <a:t>not</a:t>
            </a:r>
            <a:r>
              <a:rPr lang="hu-HU" sz="2400" dirty="0"/>
              <a:t> </a:t>
            </a:r>
            <a:r>
              <a:rPr lang="hu-HU" sz="2400" dirty="0" err="1"/>
              <a:t>have</a:t>
            </a:r>
            <a:r>
              <a:rPr lang="hu-HU" sz="2400" dirty="0"/>
              <a:t> a</a:t>
            </a:r>
            <a:r>
              <a:rPr lang="en-GB" sz="2400" dirty="0"/>
              <a:t> significant effect on the students’ achievement on </a:t>
            </a:r>
            <a:r>
              <a:rPr lang="hu-HU" sz="2400" dirty="0" err="1"/>
              <a:t>the</a:t>
            </a:r>
            <a:r>
              <a:rPr lang="hu-HU" sz="2400" dirty="0"/>
              <a:t> EDS </a:t>
            </a:r>
            <a:r>
              <a:rPr lang="hu-HU" sz="2400" dirty="0" err="1"/>
              <a:t>scores</a:t>
            </a:r>
            <a:r>
              <a:rPr lang="hu-HU" sz="2400" dirty="0"/>
              <a:t>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dirty="0" err="1"/>
              <a:t>reason</a:t>
            </a:r>
            <a:r>
              <a:rPr lang="hu-HU" sz="2400" dirty="0"/>
              <a:t>: </a:t>
            </a:r>
            <a:r>
              <a:rPr lang="hu-HU" sz="2400" dirty="0" err="1"/>
              <a:t>students</a:t>
            </a:r>
            <a:r>
              <a:rPr lang="hu-HU" sz="2400" dirty="0"/>
              <a:t> </a:t>
            </a:r>
            <a:r>
              <a:rPr lang="hu-HU" sz="2400" dirty="0" err="1"/>
              <a:t>carefully</a:t>
            </a:r>
            <a:r>
              <a:rPr lang="hu-HU" sz="2400" dirty="0"/>
              <a:t> </a:t>
            </a:r>
            <a:r>
              <a:rPr lang="hu-HU" sz="2400" dirty="0" err="1"/>
              <a:t>selected</a:t>
            </a:r>
            <a:r>
              <a:rPr lang="hu-HU" sz="2400" dirty="0"/>
              <a:t> </a:t>
            </a:r>
            <a:r>
              <a:rPr lang="hu-HU" sz="2400" dirty="0" err="1"/>
              <a:t>by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schools</a:t>
            </a:r>
            <a:r>
              <a:rPr lang="hu-HU" sz="2400" dirty="0"/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 err="1">
                <a:solidFill>
                  <a:srgbClr val="FF0000"/>
                </a:solidFill>
              </a:rPr>
              <a:t>School</a:t>
            </a:r>
            <a:r>
              <a:rPr lang="en-US" sz="2400" b="1" dirty="0">
                <a:solidFill>
                  <a:srgbClr val="FF0000"/>
                </a:solidFill>
              </a:rPr>
              <a:t> variables </a:t>
            </a:r>
            <a:r>
              <a:rPr lang="hu-HU" sz="2400" dirty="0"/>
              <a:t>(</a:t>
            </a:r>
            <a:r>
              <a:rPr lang="hu-HU" sz="2400" dirty="0" err="1"/>
              <a:t>represented</a:t>
            </a:r>
            <a:r>
              <a:rPr lang="hu-HU" sz="2400" dirty="0"/>
              <a:t> </a:t>
            </a:r>
            <a:r>
              <a:rPr lang="hu-HU" sz="2400" dirty="0" err="1"/>
              <a:t>by</a:t>
            </a:r>
            <a:r>
              <a:rPr lang="hu-HU" sz="2400" dirty="0"/>
              <a:t> s</a:t>
            </a:r>
            <a:r>
              <a:rPr lang="en-GB" sz="2400" dirty="0" err="1"/>
              <a:t>chool</a:t>
            </a:r>
            <a:r>
              <a:rPr lang="en-GB" sz="2400" dirty="0"/>
              <a:t> ranking</a:t>
            </a:r>
            <a:r>
              <a:rPr lang="hu-HU" sz="2400" dirty="0"/>
              <a:t>):</a:t>
            </a:r>
            <a:endParaRPr lang="hu-HU" sz="2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/>
              <a:t> </a:t>
            </a:r>
            <a:r>
              <a:rPr lang="hu-HU" sz="2400" b="1" dirty="0"/>
              <a:t>had </a:t>
            </a:r>
            <a:r>
              <a:rPr lang="en-GB" sz="2400" b="1" dirty="0"/>
              <a:t>a s</a:t>
            </a:r>
            <a:r>
              <a:rPr lang="hu-HU" sz="2400" b="1" dirty="0" err="1"/>
              <a:t>trong</a:t>
            </a:r>
            <a:r>
              <a:rPr lang="en-GB" sz="2400" b="1" dirty="0"/>
              <a:t> effect on </a:t>
            </a:r>
            <a:r>
              <a:rPr lang="hu-HU" sz="2400" b="1" dirty="0" err="1"/>
              <a:t>the</a:t>
            </a:r>
            <a:r>
              <a:rPr lang="hu-HU" sz="2400" b="1" dirty="0"/>
              <a:t> EDS </a:t>
            </a:r>
            <a:r>
              <a:rPr lang="hu-HU" sz="2400" b="1" dirty="0" err="1"/>
              <a:t>scores</a:t>
            </a:r>
            <a:r>
              <a:rPr lang="hu-HU" sz="2400" b="1" dirty="0"/>
              <a:t> </a:t>
            </a:r>
            <a:r>
              <a:rPr lang="hu-HU" sz="2400" b="1" dirty="0" err="1"/>
              <a:t>on</a:t>
            </a:r>
            <a:r>
              <a:rPr lang="hu-HU" sz="2400" b="1" dirty="0"/>
              <a:t> T0, </a:t>
            </a:r>
            <a:r>
              <a:rPr lang="hu-HU" sz="2400" b="1" dirty="0" err="1"/>
              <a:t>but</a:t>
            </a:r>
            <a:r>
              <a:rPr lang="hu-HU" sz="2400" b="1" dirty="0"/>
              <a:t> </a:t>
            </a:r>
            <a:r>
              <a:rPr lang="hu-HU" sz="2400" b="1" dirty="0" err="1"/>
              <a:t>it</a:t>
            </a:r>
            <a:r>
              <a:rPr lang="hu-HU" sz="2400" b="1" dirty="0"/>
              <a:t> </a:t>
            </a:r>
            <a:r>
              <a:rPr lang="hu-HU" sz="2400" b="1" dirty="0" err="1"/>
              <a:t>decreased</a:t>
            </a:r>
            <a:r>
              <a:rPr lang="hu-HU" sz="2400" b="1" dirty="0"/>
              <a:t> </a:t>
            </a:r>
            <a:r>
              <a:rPr lang="hu-HU" sz="2400" b="1" dirty="0" err="1"/>
              <a:t>by</a:t>
            </a:r>
            <a:r>
              <a:rPr lang="hu-HU" sz="2400" b="1" dirty="0"/>
              <a:t> </a:t>
            </a:r>
            <a:r>
              <a:rPr lang="hu-HU" sz="2400" b="1" dirty="0" err="1"/>
              <a:t>the</a:t>
            </a:r>
            <a:r>
              <a:rPr lang="hu-HU" sz="2400" b="1" dirty="0"/>
              <a:t> end of </a:t>
            </a:r>
            <a:r>
              <a:rPr lang="hu-HU" sz="2400" b="1" dirty="0" err="1"/>
              <a:t>the</a:t>
            </a:r>
            <a:r>
              <a:rPr lang="hu-HU" sz="2400" b="1" dirty="0"/>
              <a:t> </a:t>
            </a:r>
            <a:r>
              <a:rPr lang="hu-HU" sz="2400" b="1" dirty="0" err="1"/>
              <a:t>year</a:t>
            </a:r>
            <a:r>
              <a:rPr lang="hu-HU" sz="2400" b="1" dirty="0"/>
              <a:t>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dirty="0"/>
              <a:t> had an </a:t>
            </a:r>
            <a:r>
              <a:rPr lang="hu-HU" sz="2400" dirty="0" err="1"/>
              <a:t>effect</a:t>
            </a:r>
            <a:r>
              <a:rPr lang="hu-HU" sz="2400" dirty="0"/>
              <a:t> </a:t>
            </a:r>
            <a:r>
              <a:rPr lang="hu-HU" sz="2400" dirty="0" err="1"/>
              <a:t>on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DCK </a:t>
            </a:r>
            <a:r>
              <a:rPr lang="hu-HU" sz="2400" dirty="0" err="1"/>
              <a:t>scores</a:t>
            </a:r>
            <a:r>
              <a:rPr lang="hu-HU" sz="2400" dirty="0"/>
              <a:t> and </a:t>
            </a:r>
            <a:r>
              <a:rPr lang="hu-HU" sz="2400" dirty="0" err="1"/>
              <a:t>it</a:t>
            </a:r>
            <a:r>
              <a:rPr lang="hu-HU" sz="2400" dirty="0"/>
              <a:t> got </a:t>
            </a:r>
            <a:r>
              <a:rPr lang="hu-HU" sz="2400" dirty="0" err="1"/>
              <a:t>stronger</a:t>
            </a:r>
            <a:r>
              <a:rPr lang="hu-HU" sz="2400" dirty="0"/>
              <a:t> </a:t>
            </a:r>
            <a:r>
              <a:rPr lang="hu-HU" sz="2400" dirty="0" err="1"/>
              <a:t>by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end of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year</a:t>
            </a:r>
            <a:r>
              <a:rPr lang="hu-HU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/>
              <a:t>D</a:t>
            </a:r>
            <a:r>
              <a:rPr lang="en-GB" sz="2400" b="1" dirty="0" err="1"/>
              <a:t>irect</a:t>
            </a:r>
            <a:r>
              <a:rPr lang="en-GB" sz="2400" b="1" dirty="0"/>
              <a:t> teaching of experimental design</a:t>
            </a:r>
            <a:r>
              <a:rPr lang="hu-HU" sz="2400" b="1" dirty="0"/>
              <a:t> </a:t>
            </a:r>
            <a:r>
              <a:rPr lang="hu-HU" sz="2400" b="1" dirty="0" err="1"/>
              <a:t>by</a:t>
            </a:r>
            <a:r>
              <a:rPr lang="hu-HU" sz="2400" b="1" dirty="0"/>
              <a:t> </a:t>
            </a:r>
            <a:r>
              <a:rPr lang="hu-HU" sz="2400" b="1" dirty="0" err="1">
                <a:highlight>
                  <a:srgbClr val="FFFF00"/>
                </a:highlight>
              </a:rPr>
              <a:t>using</a:t>
            </a:r>
            <a:r>
              <a:rPr lang="hu-HU" sz="2400" b="1" dirty="0">
                <a:highlight>
                  <a:srgbClr val="FFFF00"/>
                </a:highlight>
              </a:rPr>
              <a:t> </a:t>
            </a:r>
            <a:r>
              <a:rPr lang="hu-HU" sz="2400" b="1" dirty="0" err="1">
                <a:highlight>
                  <a:srgbClr val="FFFF00"/>
                </a:highlight>
              </a:rPr>
              <a:t>the</a:t>
            </a:r>
            <a:r>
              <a:rPr lang="hu-HU" sz="2400" b="1" dirty="0">
                <a:highlight>
                  <a:srgbClr val="FFFF00"/>
                </a:highlight>
              </a:rPr>
              <a:t> </a:t>
            </a:r>
            <a:r>
              <a:rPr lang="hu-HU" sz="2400" b="1" dirty="0" err="1">
                <a:highlight>
                  <a:srgbClr val="FFFF00"/>
                </a:highlight>
              </a:rPr>
              <a:t>scheme</a:t>
            </a:r>
            <a:r>
              <a:rPr lang="hu-HU" sz="2400" b="1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b="1" dirty="0" err="1">
                <a:solidFill>
                  <a:srgbClr val="00B050"/>
                </a:solidFill>
              </a:rPr>
              <a:t>seems</a:t>
            </a:r>
            <a:r>
              <a:rPr lang="hu-HU" sz="2400" b="1" dirty="0">
                <a:solidFill>
                  <a:srgbClr val="00B050"/>
                </a:solidFill>
              </a:rPr>
              <a:t> </a:t>
            </a:r>
            <a:r>
              <a:rPr lang="hu-HU" sz="2400" b="1" dirty="0" err="1">
                <a:solidFill>
                  <a:srgbClr val="00B050"/>
                </a:solidFill>
              </a:rPr>
              <a:t>to</a:t>
            </a:r>
            <a:r>
              <a:rPr lang="hu-HU" sz="2400" b="1" dirty="0">
                <a:solidFill>
                  <a:srgbClr val="00B050"/>
                </a:solidFill>
              </a:rPr>
              <a:t> </a:t>
            </a:r>
            <a:r>
              <a:rPr lang="hu-HU" sz="2400" b="1" dirty="0" err="1">
                <a:solidFill>
                  <a:srgbClr val="00B050"/>
                </a:solidFill>
              </a:rPr>
              <a:t>work</a:t>
            </a:r>
            <a:r>
              <a:rPr lang="hu-HU" sz="2400" b="1" dirty="0">
                <a:solidFill>
                  <a:srgbClr val="00B050"/>
                </a:solidFill>
              </a:rPr>
              <a:t> in </a:t>
            </a:r>
            <a:r>
              <a:rPr lang="hu-HU" sz="2400" b="1" dirty="0" err="1">
                <a:solidFill>
                  <a:srgbClr val="00B050"/>
                </a:solidFill>
              </a:rPr>
              <a:t>the</a:t>
            </a:r>
            <a:r>
              <a:rPr lang="hu-HU" sz="2400" b="1" dirty="0">
                <a:solidFill>
                  <a:srgbClr val="00B050"/>
                </a:solidFill>
              </a:rPr>
              <a:t> </a:t>
            </a:r>
            <a:r>
              <a:rPr lang="hu-HU" sz="2400" b="1" dirty="0" err="1">
                <a:solidFill>
                  <a:srgbClr val="00B050"/>
                </a:solidFill>
              </a:rPr>
              <a:t>case</a:t>
            </a:r>
            <a:r>
              <a:rPr lang="hu-HU" sz="2400" b="1" dirty="0">
                <a:solidFill>
                  <a:srgbClr val="00B050"/>
                </a:solidFill>
              </a:rPr>
              <a:t> of Group 3 </a:t>
            </a:r>
            <a:r>
              <a:rPr lang="hu-HU" sz="2400" b="1" dirty="0">
                <a:solidFill>
                  <a:srgbClr val="00B050"/>
                </a:solidFill>
                <a:cs typeface="Calibri" panose="020F0502020204030204" pitchFamily="34" charset="0"/>
              </a:rPr>
              <a:t>→ has </a:t>
            </a:r>
            <a:r>
              <a:rPr lang="hu-HU" sz="2400" b="1" dirty="0" err="1">
                <a:solidFill>
                  <a:srgbClr val="00B050"/>
                </a:solidFill>
                <a:cs typeface="Calibri" panose="020F0502020204030204" pitchFamily="34" charset="0"/>
              </a:rPr>
              <a:t>to</a:t>
            </a:r>
            <a:r>
              <a:rPr lang="hu-HU" sz="2400" b="1" dirty="0">
                <a:solidFill>
                  <a:srgbClr val="00B050"/>
                </a:solidFill>
                <a:cs typeface="Calibri" panose="020F0502020204030204" pitchFamily="34" charset="0"/>
              </a:rPr>
              <a:t> be </a:t>
            </a:r>
            <a:r>
              <a:rPr lang="hu-HU" sz="2400" b="1" dirty="0" err="1">
                <a:solidFill>
                  <a:srgbClr val="00B050"/>
                </a:solidFill>
                <a:cs typeface="Calibri" panose="020F0502020204030204" pitchFamily="34" charset="0"/>
              </a:rPr>
              <a:t>continued</a:t>
            </a:r>
            <a:r>
              <a:rPr lang="hu-HU" sz="2400" b="1" dirty="0">
                <a:solidFill>
                  <a:srgbClr val="00B050"/>
                </a:solidFill>
                <a:cs typeface="Calibri" panose="020F0502020204030204" pitchFamily="34" charset="0"/>
              </a:rPr>
              <a:t> in </a:t>
            </a:r>
            <a:r>
              <a:rPr lang="hu-HU" sz="2400" b="1" dirty="0" err="1">
                <a:solidFill>
                  <a:srgbClr val="00B050"/>
                </a:solidFill>
                <a:cs typeface="Calibri" panose="020F0502020204030204" pitchFamily="34" charset="0"/>
              </a:rPr>
              <a:t>the</a:t>
            </a:r>
            <a:r>
              <a:rPr lang="hu-HU" sz="2400" b="1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cs typeface="Calibri" panose="020F0502020204030204" pitchFamily="34" charset="0"/>
              </a:rPr>
              <a:t>next</a:t>
            </a:r>
            <a:r>
              <a:rPr lang="hu-HU" sz="2400" b="1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cs typeface="Calibri" panose="020F0502020204030204" pitchFamily="34" charset="0"/>
              </a:rPr>
              <a:t>school</a:t>
            </a:r>
            <a:r>
              <a:rPr lang="hu-HU" sz="2400" b="1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cs typeface="Calibri" panose="020F0502020204030204" pitchFamily="34" charset="0"/>
              </a:rPr>
              <a:t>year</a:t>
            </a:r>
            <a:r>
              <a:rPr lang="hu-HU" sz="2400" b="1" dirty="0">
                <a:solidFill>
                  <a:srgbClr val="00B050"/>
                </a:solidFill>
                <a:cs typeface="Calibri" panose="020F0502020204030204" pitchFamily="34" charset="0"/>
              </a:rPr>
              <a:t>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b="1" dirty="0" err="1">
                <a:solidFill>
                  <a:srgbClr val="FF0000"/>
                </a:solidFill>
                <a:cs typeface="Calibri" panose="020F0502020204030204" pitchFamily="34" charset="0"/>
              </a:rPr>
              <a:t>does</a:t>
            </a:r>
            <a:r>
              <a:rPr lang="hu-HU" sz="24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cs typeface="Calibri" panose="020F0502020204030204" pitchFamily="34" charset="0"/>
              </a:rPr>
              <a:t>not</a:t>
            </a:r>
            <a:r>
              <a:rPr lang="hu-HU" sz="24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cs typeface="Calibri" panose="020F0502020204030204" pitchFamily="34" charset="0"/>
              </a:rPr>
              <a:t>seem</a:t>
            </a:r>
            <a:r>
              <a:rPr lang="hu-HU" sz="24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cs typeface="Calibri" panose="020F0502020204030204" pitchFamily="34" charset="0"/>
              </a:rPr>
              <a:t>to</a:t>
            </a:r>
            <a:r>
              <a:rPr lang="hu-HU" sz="24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cs typeface="Calibri" panose="020F0502020204030204" pitchFamily="34" charset="0"/>
              </a:rPr>
              <a:t>work</a:t>
            </a:r>
            <a:r>
              <a:rPr lang="hu-HU" sz="24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hu-HU" sz="2400" b="1" dirty="0">
                <a:solidFill>
                  <a:srgbClr val="FF0000"/>
                </a:solidFill>
              </a:rPr>
              <a:t>in </a:t>
            </a:r>
            <a:r>
              <a:rPr lang="hu-HU" sz="2400" b="1" dirty="0" err="1">
                <a:solidFill>
                  <a:srgbClr val="FF0000"/>
                </a:solidFill>
              </a:rPr>
              <a:t>the</a:t>
            </a:r>
            <a:r>
              <a:rPr lang="hu-HU" sz="2400" b="1" dirty="0">
                <a:solidFill>
                  <a:srgbClr val="FF0000"/>
                </a:solidFill>
              </a:rPr>
              <a:t> </a:t>
            </a:r>
            <a:r>
              <a:rPr lang="hu-HU" sz="2400" b="1" dirty="0" err="1">
                <a:solidFill>
                  <a:srgbClr val="FF0000"/>
                </a:solidFill>
              </a:rPr>
              <a:t>case</a:t>
            </a:r>
            <a:r>
              <a:rPr lang="hu-HU" sz="2400" b="1" dirty="0">
                <a:solidFill>
                  <a:srgbClr val="FF0000"/>
                </a:solidFill>
              </a:rPr>
              <a:t> of Group 2 </a:t>
            </a:r>
            <a:r>
              <a:rPr lang="hu-HU" sz="2400" b="1" dirty="0">
                <a:cs typeface="Calibri" panose="020F0502020204030204" pitchFamily="34" charset="0"/>
              </a:rPr>
              <a:t>→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b="1" dirty="0" err="1">
                <a:cs typeface="Calibri" panose="020F0502020204030204" pitchFamily="34" charset="0"/>
              </a:rPr>
              <a:t>explanation</a:t>
            </a:r>
            <a:r>
              <a:rPr lang="hu-HU" sz="2400" b="1" dirty="0">
                <a:cs typeface="Calibri" panose="020F0502020204030204" pitchFamily="34" charset="0"/>
              </a:rPr>
              <a:t> is </a:t>
            </a:r>
            <a:r>
              <a:rPr lang="hu-HU" sz="2400" b="1" dirty="0" err="1">
                <a:cs typeface="Calibri" panose="020F0502020204030204" pitchFamily="34" charset="0"/>
              </a:rPr>
              <a:t>needed</a:t>
            </a:r>
            <a:r>
              <a:rPr lang="hu-HU" sz="2400" b="1" dirty="0">
                <a:cs typeface="Calibri" panose="020F0502020204030204" pitchFamily="34" charset="0"/>
              </a:rPr>
              <a:t>, </a:t>
            </a:r>
            <a:r>
              <a:rPr lang="hu-HU" sz="2400" b="1" dirty="0" err="1">
                <a:cs typeface="Calibri" panose="020F0502020204030204" pitchFamily="34" charset="0"/>
              </a:rPr>
              <a:t>what</a:t>
            </a:r>
            <a:r>
              <a:rPr lang="hu-HU" sz="2400" b="1" dirty="0">
                <a:cs typeface="Calibri" panose="020F0502020204030204" pitchFamily="34" charset="0"/>
              </a:rPr>
              <a:t> </a:t>
            </a:r>
            <a:r>
              <a:rPr lang="hu-HU" sz="2400" b="1" dirty="0" err="1">
                <a:cs typeface="Calibri" panose="020F0502020204030204" pitchFamily="34" charset="0"/>
              </a:rPr>
              <a:t>they</a:t>
            </a:r>
            <a:r>
              <a:rPr lang="hu-HU" sz="2400" b="1" dirty="0">
                <a:cs typeface="Calibri" panose="020F0502020204030204" pitchFamily="34" charset="0"/>
              </a:rPr>
              <a:t> </a:t>
            </a:r>
            <a:r>
              <a:rPr lang="hu-HU" sz="2400" b="1" dirty="0" err="1">
                <a:cs typeface="Calibri" panose="020F0502020204030204" pitchFamily="34" charset="0"/>
              </a:rPr>
              <a:t>learn</a:t>
            </a:r>
            <a:r>
              <a:rPr lang="hu-HU" sz="2400" b="1" dirty="0">
                <a:cs typeface="Calibri" panose="020F0502020204030204" pitchFamily="34" charset="0"/>
              </a:rPr>
              <a:t> </a:t>
            </a:r>
            <a:r>
              <a:rPr lang="hu-HU" sz="2400" b="1" dirty="0" err="1">
                <a:cs typeface="Calibri" panose="020F0502020204030204" pitchFamily="34" charset="0"/>
              </a:rPr>
              <a:t>while</a:t>
            </a:r>
            <a:r>
              <a:rPr lang="hu-HU" sz="2400" b="1" dirty="0">
                <a:cs typeface="Calibri" panose="020F0502020204030204" pitchFamily="34" charset="0"/>
              </a:rPr>
              <a:t> </a:t>
            </a:r>
            <a:r>
              <a:rPr lang="hu-HU" sz="2400" b="1" dirty="0" err="1">
                <a:cs typeface="Calibri" panose="020F0502020204030204" pitchFamily="34" charset="0"/>
              </a:rPr>
              <a:t>using</a:t>
            </a:r>
            <a:r>
              <a:rPr lang="hu-HU" sz="2400" b="1" dirty="0">
                <a:cs typeface="Calibri" panose="020F0502020204030204" pitchFamily="34" charset="0"/>
              </a:rPr>
              <a:t> </a:t>
            </a:r>
            <a:r>
              <a:rPr lang="hu-HU" sz="2400" b="1" dirty="0" err="1">
                <a:cs typeface="Calibri" panose="020F0502020204030204" pitchFamily="34" charset="0"/>
              </a:rPr>
              <a:t>it</a:t>
            </a:r>
            <a:r>
              <a:rPr lang="hu-HU" sz="2400" b="1" dirty="0">
                <a:cs typeface="Calibri" panose="020F0502020204030204" pitchFamily="34" charset="0"/>
              </a:rPr>
              <a:t>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b="1" dirty="0" err="1">
                <a:cs typeface="Calibri" panose="020F0502020204030204" pitchFamily="34" charset="0"/>
              </a:rPr>
              <a:t>older</a:t>
            </a:r>
            <a:r>
              <a:rPr lang="hu-HU" sz="2400" b="1" dirty="0">
                <a:cs typeface="Calibri" panose="020F0502020204030204" pitchFamily="34" charset="0"/>
              </a:rPr>
              <a:t> </a:t>
            </a:r>
            <a:r>
              <a:rPr lang="hu-HU" sz="2400" b="1" dirty="0" err="1">
                <a:cs typeface="Calibri" panose="020F0502020204030204" pitchFamily="34" charset="0"/>
              </a:rPr>
              <a:t>students</a:t>
            </a:r>
            <a:r>
              <a:rPr lang="hu-HU" sz="2400" b="1" dirty="0">
                <a:cs typeface="Calibri" panose="020F0502020204030204" pitchFamily="34" charset="0"/>
              </a:rPr>
              <a:t>: </a:t>
            </a:r>
            <a:r>
              <a:rPr lang="hu-HU" sz="2400" b="1" dirty="0" err="1">
                <a:cs typeface="Calibri" panose="020F0502020204030204" pitchFamily="34" charset="0"/>
              </a:rPr>
              <a:t>abstract</a:t>
            </a:r>
            <a:r>
              <a:rPr lang="hu-HU" sz="2400" b="1" dirty="0">
                <a:cs typeface="Calibri" panose="020F0502020204030204" pitchFamily="34" charset="0"/>
              </a:rPr>
              <a:t> </a:t>
            </a:r>
            <a:r>
              <a:rPr lang="hu-HU" sz="2400" b="1" dirty="0" err="1">
                <a:cs typeface="Calibri" panose="020F0502020204030204" pitchFamily="34" charset="0"/>
              </a:rPr>
              <a:t>ideas</a:t>
            </a:r>
            <a:r>
              <a:rPr lang="hu-HU" sz="2400" b="1" dirty="0">
                <a:cs typeface="Calibri" panose="020F0502020204030204" pitchFamily="34" charset="0"/>
              </a:rPr>
              <a:t> and </a:t>
            </a:r>
            <a:r>
              <a:rPr lang="hu-HU" sz="2400" b="1" dirty="0" err="1">
                <a:cs typeface="Calibri" panose="020F0502020204030204" pitchFamily="34" charset="0"/>
              </a:rPr>
              <a:t>terminology</a:t>
            </a:r>
            <a:r>
              <a:rPr lang="hu-HU" sz="2400" b="1" dirty="0">
                <a:cs typeface="Calibri" panose="020F0502020204030204" pitchFamily="34" charset="0"/>
              </a:rPr>
              <a:t> </a:t>
            </a:r>
            <a:r>
              <a:rPr lang="hu-HU" sz="2400" b="1" dirty="0" err="1">
                <a:cs typeface="Calibri" panose="020F0502020204030204" pitchFamily="34" charset="0"/>
              </a:rPr>
              <a:t>could</a:t>
            </a:r>
            <a:r>
              <a:rPr lang="hu-HU" sz="2400" b="1" dirty="0">
                <a:cs typeface="Calibri" panose="020F0502020204030204" pitchFamily="34" charset="0"/>
              </a:rPr>
              <a:t> be </a:t>
            </a:r>
            <a:r>
              <a:rPr lang="hu-HU" sz="2400" b="1" dirty="0" err="1">
                <a:cs typeface="Calibri" panose="020F0502020204030204" pitchFamily="34" charset="0"/>
              </a:rPr>
              <a:t>introduced</a:t>
            </a:r>
            <a:r>
              <a:rPr lang="hu-HU" sz="2400" b="1" dirty="0">
                <a:cs typeface="Calibri" panose="020F0502020204030204" pitchFamily="34" charset="0"/>
              </a:rPr>
              <a:t> and </a:t>
            </a:r>
            <a:r>
              <a:rPr lang="hu-HU" sz="2400" b="1" dirty="0" err="1">
                <a:cs typeface="Calibri" panose="020F0502020204030204" pitchFamily="34" charset="0"/>
              </a:rPr>
              <a:t>explained</a:t>
            </a:r>
            <a:r>
              <a:rPr lang="hu-HU" sz="2400" b="1" dirty="0">
                <a:cs typeface="Calibri" panose="020F0502020204030204" pitchFamily="34" charset="0"/>
              </a:rPr>
              <a:t>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hu-HU" sz="2400" dirty="0" err="1">
                <a:cs typeface="Calibri" panose="020F0502020204030204" pitchFamily="34" charset="0"/>
              </a:rPr>
              <a:t>independent</a:t>
            </a:r>
            <a:r>
              <a:rPr lang="hu-HU" sz="2400" dirty="0">
                <a:cs typeface="Calibri" panose="020F0502020204030204" pitchFamily="34" charset="0"/>
              </a:rPr>
              <a:t>/</a:t>
            </a:r>
            <a:r>
              <a:rPr lang="hu-HU" sz="2400" dirty="0" err="1">
                <a:cs typeface="Calibri" panose="020F0502020204030204" pitchFamily="34" charset="0"/>
              </a:rPr>
              <a:t>dependent</a:t>
            </a:r>
            <a:r>
              <a:rPr lang="hu-HU" sz="2400" dirty="0">
                <a:cs typeface="Calibri" panose="020F0502020204030204" pitchFamily="34" charset="0"/>
              </a:rPr>
              <a:t> </a:t>
            </a:r>
            <a:r>
              <a:rPr lang="hu-HU" sz="2400" dirty="0" err="1">
                <a:cs typeface="Calibri" panose="020F0502020204030204" pitchFamily="34" charset="0"/>
              </a:rPr>
              <a:t>variables</a:t>
            </a:r>
            <a:r>
              <a:rPr lang="hu-HU" sz="2400" dirty="0">
                <a:cs typeface="Calibri" panose="020F0502020204030204" pitchFamily="34" charset="0"/>
              </a:rPr>
              <a:t> and </a:t>
            </a:r>
            <a:r>
              <a:rPr lang="hu-HU" sz="2400" dirty="0" err="1">
                <a:cs typeface="Calibri" panose="020F0502020204030204" pitchFamily="34" charset="0"/>
              </a:rPr>
              <a:t>constants</a:t>
            </a:r>
            <a:r>
              <a:rPr lang="hu-HU" sz="2400" dirty="0">
                <a:cs typeface="Calibri" panose="020F0502020204030204" pitchFamily="34" charset="0"/>
              </a:rPr>
              <a:t>;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“other things/variables held constant”</a:t>
            </a:r>
            <a:r>
              <a:rPr lang="hu-H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principle</a:t>
            </a:r>
            <a:r>
              <a:rPr lang="hu-H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explicitly</a:t>
            </a:r>
            <a:r>
              <a:rPr lang="hu-H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explained</a:t>
            </a:r>
            <a:r>
              <a:rPr lang="hu-HU" sz="24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hu-HU" sz="2400" dirty="0">
                <a:cs typeface="Times New Roman" panose="02020603050405020304" pitchFamily="18" charset="0"/>
              </a:rPr>
              <a:t>more </a:t>
            </a:r>
            <a:r>
              <a:rPr lang="hu-HU" sz="2400" dirty="0" err="1">
                <a:cs typeface="Times New Roman" panose="02020603050405020304" pitchFamily="18" charset="0"/>
              </a:rPr>
              <a:t>complex</a:t>
            </a:r>
            <a:r>
              <a:rPr lang="hu-HU" sz="2400" dirty="0">
                <a:cs typeface="Times New Roman" panose="02020603050405020304" pitchFamily="18" charset="0"/>
              </a:rPr>
              <a:t> context-</a:t>
            </a:r>
            <a:r>
              <a:rPr lang="hu-HU" sz="2400" dirty="0" err="1">
                <a:cs typeface="Times New Roman" panose="02020603050405020304" pitchFamily="18" charset="0"/>
              </a:rPr>
              <a:t>based</a:t>
            </a:r>
            <a:r>
              <a:rPr lang="hu-HU" sz="2400" dirty="0"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cs typeface="Times New Roman" panose="02020603050405020304" pitchFamily="18" charset="0"/>
              </a:rPr>
              <a:t>systems</a:t>
            </a:r>
            <a:r>
              <a:rPr lang="hu-HU" sz="2400" dirty="0"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cs typeface="Times New Roman" panose="02020603050405020304" pitchFamily="18" charset="0"/>
              </a:rPr>
              <a:t>thinking</a:t>
            </a:r>
            <a:r>
              <a:rPr lang="hu-HU" sz="2400" dirty="0"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cs typeface="Times New Roman" panose="02020603050405020304" pitchFamily="18" charset="0"/>
              </a:rPr>
              <a:t>tasks</a:t>
            </a:r>
            <a:r>
              <a:rPr lang="hu-HU" sz="2400" dirty="0">
                <a:cs typeface="Times New Roman" panose="02020603050405020304" pitchFamily="18" charset="0"/>
              </a:rPr>
              <a:t>.</a:t>
            </a:r>
            <a:endParaRPr lang="hu-HU" sz="2400" dirty="0"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hu-HU" sz="2400" b="1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299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838200" y="282974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References: </a:t>
            </a:r>
            <a:endParaRPr lang="en-GB" sz="32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9719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ECRICE 2022, Weizmann Institute, Israel, 12. 07. 2022.</a:t>
            </a:r>
            <a:endParaRPr lang="hu-HU" sz="12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2875AF1-E690-CB02-8F7E-7B13A3031FF4}"/>
              </a:ext>
            </a:extLst>
          </p:cNvPr>
          <p:cNvSpPr txBox="1"/>
          <p:nvPr/>
        </p:nvSpPr>
        <p:spPr>
          <a:xfrm>
            <a:off x="838200" y="1590331"/>
            <a:ext cx="10676138" cy="419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2400" dirty="0" err="1">
                <a:effectLst/>
                <a:ea typeface="Arial" panose="020B0604020202020204" pitchFamily="34" charset="0"/>
              </a:rPr>
              <a:t>Cothron</a:t>
            </a:r>
            <a:r>
              <a:rPr lang="en-GB" sz="2400" dirty="0">
                <a:effectLst/>
                <a:ea typeface="Arial" panose="020B0604020202020204" pitchFamily="34" charset="0"/>
              </a:rPr>
              <a:t>, J. H., Giese, R. N., </a:t>
            </a:r>
            <a:r>
              <a:rPr lang="en-GB" sz="2400" dirty="0" err="1">
                <a:effectLst/>
                <a:ea typeface="Arial" panose="020B0604020202020204" pitchFamily="34" charset="0"/>
              </a:rPr>
              <a:t>Rezba</a:t>
            </a:r>
            <a:r>
              <a:rPr lang="en-GB" sz="2400" dirty="0">
                <a:effectLst/>
                <a:ea typeface="Arial" panose="020B0604020202020204" pitchFamily="34" charset="0"/>
              </a:rPr>
              <a:t>, R. J., (2000). Students and research: Practical strategies for science classrooms and competitions, (3</a:t>
            </a:r>
            <a:r>
              <a:rPr lang="en-GB" sz="2400" baseline="30000" dirty="0">
                <a:effectLst/>
                <a:ea typeface="Arial" panose="020B0604020202020204" pitchFamily="34" charset="0"/>
              </a:rPr>
              <a:t>rd</a:t>
            </a:r>
            <a:r>
              <a:rPr lang="en-GB" sz="2400" dirty="0">
                <a:effectLst/>
                <a:ea typeface="Arial" panose="020B0604020202020204" pitchFamily="34" charset="0"/>
              </a:rPr>
              <a:t> Ed.)., Dubuque, IA: Kendall/Hunt Publishing Company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ea typeface="Arial" panose="020B0604020202020204" pitchFamily="34" charset="0"/>
              </a:rPr>
              <a:t>Orgill, M. K., York, S.; </a:t>
            </a:r>
            <a:r>
              <a:rPr lang="en-GB" sz="2400" dirty="0" err="1">
                <a:effectLst/>
                <a:ea typeface="Arial" panose="020B0604020202020204" pitchFamily="34" charset="0"/>
              </a:rPr>
              <a:t>MacKellar</a:t>
            </a:r>
            <a:r>
              <a:rPr lang="en-GB" sz="2400" dirty="0">
                <a:effectLst/>
                <a:ea typeface="Arial" panose="020B0604020202020204" pitchFamily="34" charset="0"/>
              </a:rPr>
              <a:t>, J. (2019). Introduction to Systems Thinking for the Chemistry Education Community. </a:t>
            </a:r>
            <a:r>
              <a:rPr lang="en-GB" sz="2400" i="1" dirty="0">
                <a:effectLst/>
                <a:ea typeface="Arial" panose="020B0604020202020204" pitchFamily="34" charset="0"/>
              </a:rPr>
              <a:t>J. Chem. Ed.,</a:t>
            </a:r>
            <a:r>
              <a:rPr lang="en-GB" sz="2400" dirty="0">
                <a:effectLst/>
                <a:ea typeface="Arial" panose="020B0604020202020204" pitchFamily="34" charset="0"/>
              </a:rPr>
              <a:t> </a:t>
            </a:r>
            <a:r>
              <a:rPr lang="en-GB" sz="2400" b="1" dirty="0">
                <a:effectLst/>
                <a:ea typeface="Arial" panose="020B0604020202020204" pitchFamily="34" charset="0"/>
              </a:rPr>
              <a:t>96</a:t>
            </a:r>
            <a:r>
              <a:rPr lang="en-GB" sz="2400" dirty="0">
                <a:effectLst/>
                <a:ea typeface="Arial" panose="020B0604020202020204" pitchFamily="34" charset="0"/>
              </a:rPr>
              <a:t>, 2720-2729.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Szalay, L., </a:t>
            </a:r>
            <a:r>
              <a:rPr lang="en-GB" sz="2400" dirty="0" err="1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Tóth</a:t>
            </a:r>
            <a:r>
              <a:rPr lang="en-GB" sz="24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, Z., Kiss, E., (2020), Introducing students to experimental design skills,</a:t>
            </a:r>
            <a:r>
              <a:rPr lang="en-GB" sz="2400" i="1" dirty="0">
                <a:effectLst/>
                <a:ea typeface="Arial" panose="020B0604020202020204" pitchFamily="34" charset="0"/>
              </a:rPr>
              <a:t> Chem. Ed. Res. </a:t>
            </a:r>
            <a:r>
              <a:rPr lang="en-GB" sz="2400" i="1" dirty="0" err="1">
                <a:effectLst/>
                <a:ea typeface="Arial" panose="020B0604020202020204" pitchFamily="34" charset="0"/>
              </a:rPr>
              <a:t>Pract</a:t>
            </a:r>
            <a:r>
              <a:rPr lang="en-GB" sz="2400" dirty="0">
                <a:effectLst/>
                <a:ea typeface="Arial" panose="020B0604020202020204" pitchFamily="34" charset="0"/>
              </a:rPr>
              <a:t>., </a:t>
            </a:r>
            <a:r>
              <a:rPr lang="en-GB" sz="2400" b="1" dirty="0">
                <a:effectLst/>
                <a:ea typeface="Arial" panose="020B0604020202020204" pitchFamily="34" charset="0"/>
              </a:rPr>
              <a:t>21</a:t>
            </a:r>
            <a:r>
              <a:rPr lang="en-GB" sz="2400" dirty="0">
                <a:effectLst/>
                <a:ea typeface="Arial" panose="020B0604020202020204" pitchFamily="34" charset="0"/>
              </a:rPr>
              <a:t>, 331-356.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Szalay, L., </a:t>
            </a:r>
            <a:r>
              <a:rPr lang="en-GB" sz="2400" dirty="0" err="1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Tóth</a:t>
            </a:r>
            <a:r>
              <a:rPr lang="en-GB" sz="24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, Z., </a:t>
            </a:r>
            <a:r>
              <a:rPr lang="en-GB" sz="2400" dirty="0" err="1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Borbás</a:t>
            </a:r>
            <a:r>
              <a:rPr lang="en-GB" sz="24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, R., (2021), </a:t>
            </a:r>
            <a:r>
              <a:rPr lang="en-GB" sz="2400" dirty="0">
                <a:effectLst/>
                <a:ea typeface="Arial" panose="020B0604020202020204" pitchFamily="34" charset="0"/>
              </a:rPr>
              <a:t>Teaching of experimental design skills: results from a longitudinal study,</a:t>
            </a:r>
            <a:r>
              <a:rPr lang="en-GB" sz="24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GB" sz="2400" i="1" dirty="0">
                <a:effectLst/>
                <a:ea typeface="Arial" panose="020B0604020202020204" pitchFamily="34" charset="0"/>
              </a:rPr>
              <a:t>Chem. Ed. Res. </a:t>
            </a:r>
            <a:r>
              <a:rPr lang="en-GB" sz="2400" i="1" dirty="0" err="1">
                <a:effectLst/>
                <a:ea typeface="Arial" panose="020B0604020202020204" pitchFamily="34" charset="0"/>
              </a:rPr>
              <a:t>Pract</a:t>
            </a:r>
            <a:r>
              <a:rPr lang="en-GB" sz="2400" dirty="0">
                <a:effectLst/>
                <a:ea typeface="Arial" panose="020B0604020202020204" pitchFamily="34" charset="0"/>
              </a:rPr>
              <a:t>., 2021, </a:t>
            </a:r>
            <a:r>
              <a:rPr lang="en-GB" sz="2400" b="1" dirty="0">
                <a:effectLst/>
                <a:ea typeface="Arial" panose="020B0604020202020204" pitchFamily="34" charset="0"/>
              </a:rPr>
              <a:t>22</a:t>
            </a:r>
            <a:r>
              <a:rPr lang="en-GB" sz="2400" dirty="0">
                <a:effectLst/>
                <a:ea typeface="Arial" panose="020B0604020202020204" pitchFamily="34" charset="0"/>
              </a:rPr>
              <a:t>, 1054-1073.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37470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00979729-44D8-A546-B619-79FA9424F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7526A6D4-531E-7D43-81CA-954398D2809F}"/>
              </a:ext>
            </a:extLst>
          </p:cNvPr>
          <p:cNvSpPr txBox="1">
            <a:spLocks/>
          </p:cNvSpPr>
          <p:nvPr/>
        </p:nvSpPr>
        <p:spPr>
          <a:xfrm>
            <a:off x="531036" y="2493835"/>
            <a:ext cx="8963440" cy="2185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36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 for your attention</a:t>
            </a:r>
            <a:r>
              <a:rPr lang="en-US" sz="36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hu-HU" sz="36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endParaRPr lang="hu-HU" sz="36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study was funded by the</a:t>
            </a:r>
            <a:r>
              <a:rPr lang="hu-HU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 </a:t>
            </a:r>
            <a:r>
              <a:rPr lang="en-GB" sz="2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Programme for </a:t>
            </a:r>
          </a:p>
          <a:p>
            <a:pPr>
              <a:lnSpc>
                <a:spcPct val="100000"/>
              </a:lnSpc>
            </a:pPr>
            <a:r>
              <a:rPr lang="en-GB" sz="2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Education Development of the Hungarian Academy of Sciences</a:t>
            </a:r>
          </a:p>
          <a:p>
            <a:pPr>
              <a:lnSpc>
                <a:spcPct val="100000"/>
              </a:lnSpc>
            </a:pPr>
            <a:endParaRPr lang="hu-HU" sz="1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AA9478DD-715D-4A8A-A6BD-85A4F855DF8E}"/>
              </a:ext>
            </a:extLst>
          </p:cNvPr>
          <p:cNvSpPr txBox="1">
            <a:spLocks/>
          </p:cNvSpPr>
          <p:nvPr/>
        </p:nvSpPr>
        <p:spPr>
          <a:xfrm>
            <a:off x="723899" y="5334080"/>
            <a:ext cx="7751361" cy="1079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4000"/>
              </a:lnSpc>
            </a:pPr>
            <a:r>
              <a:rPr lang="hu-HU" sz="24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Dr. Luca Szalay (luca.szalay@ttk.elte.hu)</a:t>
            </a:r>
          </a:p>
          <a:p>
            <a:pPr>
              <a:lnSpc>
                <a:spcPct val="134000"/>
              </a:lnSpc>
            </a:pPr>
            <a:r>
              <a:rPr lang="en-GB" sz="17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MTA-ELTE Research Group on Inquiry-based Chemistry Education: </a:t>
            </a:r>
          </a:p>
          <a:p>
            <a:pPr>
              <a:lnSpc>
                <a:spcPct val="134000"/>
              </a:lnSpc>
            </a:pPr>
            <a:r>
              <a:rPr lang="hu-HU" sz="24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http://ttomc.elte.hu/publications/90</a:t>
            </a:r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D7A21185-FF9F-4E99-A9CB-3E79EB5EE0C7}"/>
              </a:ext>
            </a:extLst>
          </p:cNvPr>
          <p:cNvSpPr txBox="1">
            <a:spLocks/>
          </p:cNvSpPr>
          <p:nvPr/>
        </p:nvSpPr>
        <p:spPr>
          <a:xfrm>
            <a:off x="723899" y="5692427"/>
            <a:ext cx="7365636" cy="80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hu-HU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952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665582" y="134429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163312" y="780760"/>
            <a:ext cx="60129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Tx/>
              <a:buAutoNum type="romanUcPeriod"/>
            </a:pPr>
            <a:r>
              <a:rPr lang="en-GB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  <a:r>
              <a:rPr lang="hu-HU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GB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concepts</a:t>
            </a:r>
            <a:r>
              <a:rPr lang="hu-HU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hu-HU" sz="2400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goal</a:t>
            </a:r>
            <a:endParaRPr lang="en-GB" sz="2400" dirty="0">
              <a:solidFill>
                <a:srgbClr val="0128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>
              <a:buFontTx/>
              <a:buAutoNum type="romanUcPeriod"/>
            </a:pPr>
            <a:r>
              <a:rPr lang="hu-HU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GB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he previous  </a:t>
            </a:r>
            <a:r>
              <a:rPr lang="hu-HU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5-</a:t>
            </a:r>
            <a:r>
              <a:rPr lang="en-GB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year</a:t>
            </a:r>
            <a:r>
              <a:rPr lang="hu-HU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GB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project</a:t>
            </a:r>
            <a:r>
              <a:rPr lang="hu-HU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914400" lvl="1" indent="-457200">
              <a:buAutoNum type="arabicPeriod"/>
            </a:pPr>
            <a:r>
              <a:rPr lang="en-GB" sz="2400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Resea</a:t>
            </a:r>
            <a:r>
              <a:rPr lang="hu-HU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GB" sz="2400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</a:t>
            </a:r>
            <a:r>
              <a:rPr lang="en-GB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model</a:t>
            </a:r>
            <a:endParaRPr lang="hu-HU" sz="2400" dirty="0">
              <a:solidFill>
                <a:srgbClr val="0128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 lvl="1" indent="-457200">
              <a:buAutoNum type="arabicPeriod"/>
            </a:pPr>
            <a:r>
              <a:rPr lang="hu-HU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GB" sz="2400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esults</a:t>
            </a:r>
            <a:endParaRPr lang="en-GB" sz="2400" dirty="0">
              <a:solidFill>
                <a:srgbClr val="012851"/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>
              <a:buFontTx/>
              <a:buAutoNum type="romanUcPeriod"/>
            </a:pPr>
            <a:r>
              <a:rPr lang="en-GB" sz="2400" dirty="0">
                <a:solidFill>
                  <a:srgbClr val="012851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The present 4</a:t>
            </a:r>
            <a:r>
              <a:rPr lang="hu-HU" sz="2400" dirty="0">
                <a:solidFill>
                  <a:srgbClr val="012851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en-GB" sz="2400" dirty="0">
                <a:solidFill>
                  <a:srgbClr val="012851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year</a:t>
            </a:r>
            <a:r>
              <a:rPr lang="hu-HU" sz="2400" dirty="0">
                <a:solidFill>
                  <a:srgbClr val="012851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GB" sz="2400" dirty="0">
                <a:solidFill>
                  <a:srgbClr val="012851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project</a:t>
            </a:r>
            <a:r>
              <a:rPr lang="hu-HU" sz="2400" dirty="0">
                <a:solidFill>
                  <a:srgbClr val="012851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971550" lvl="1" indent="-514350">
              <a:buFontTx/>
              <a:buAutoNum type="arabicPeriod"/>
            </a:pPr>
            <a:r>
              <a:rPr lang="en-GB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Research</a:t>
            </a:r>
            <a:r>
              <a:rPr lang="hu-HU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  <a:r>
              <a:rPr lang="hu-HU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hu-HU" sz="2400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questions</a:t>
            </a:r>
            <a:endParaRPr lang="en-GB" sz="2400" dirty="0">
              <a:solidFill>
                <a:srgbClr val="0128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GB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Research method and sample</a:t>
            </a:r>
            <a:endParaRPr lang="hu-HU" sz="2400" dirty="0">
              <a:solidFill>
                <a:srgbClr val="0128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hu-HU" sz="2400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Examples</a:t>
            </a:r>
            <a:r>
              <a:rPr lang="hu-HU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2400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tasks</a:t>
            </a:r>
            <a:endParaRPr lang="hu-HU" sz="2400" dirty="0">
              <a:solidFill>
                <a:srgbClr val="0128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hu-HU" sz="2400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Statistical</a:t>
            </a:r>
            <a:r>
              <a:rPr lang="hu-HU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methods</a:t>
            </a:r>
            <a:endParaRPr lang="en-GB" sz="2400" dirty="0">
              <a:solidFill>
                <a:srgbClr val="0128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en-GB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Results of the first school</a:t>
            </a:r>
            <a:r>
              <a:rPr lang="hu-HU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year:</a:t>
            </a:r>
          </a:p>
          <a:p>
            <a:pPr marL="914400" lvl="1" indent="-457200">
              <a:buAutoNum type="arabicPeriod"/>
            </a:pPr>
            <a:r>
              <a:rPr lang="en-GB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hu-HU" sz="2400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ffects</a:t>
            </a:r>
            <a:r>
              <a:rPr lang="hu-HU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on</a:t>
            </a:r>
            <a:r>
              <a:rPr lang="hu-HU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</a:t>
            </a:r>
            <a:r>
              <a:rPr lang="en-GB" sz="2400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xperimental</a:t>
            </a:r>
            <a:r>
              <a:rPr lang="en-GB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design </a:t>
            </a:r>
            <a:endParaRPr lang="hu-HU" sz="2400" dirty="0">
              <a:solidFill>
                <a:srgbClr val="0128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GB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skills</a:t>
            </a:r>
            <a:r>
              <a:rPr lang="hu-HU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and d</a:t>
            </a:r>
            <a:r>
              <a:rPr lang="en-GB" sz="2400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isciplinary</a:t>
            </a:r>
            <a:r>
              <a:rPr lang="en-GB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content knowledge</a:t>
            </a:r>
            <a:endParaRPr lang="hu-HU" sz="2400" dirty="0">
              <a:solidFill>
                <a:srgbClr val="0128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hu-HU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hu-HU" sz="2400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Effects</a:t>
            </a:r>
            <a:r>
              <a:rPr lang="hu-HU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on</a:t>
            </a:r>
            <a:r>
              <a:rPr lang="hu-HU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</a:t>
            </a:r>
            <a:r>
              <a:rPr lang="en-GB" sz="2400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ttitudes</a:t>
            </a:r>
            <a:endParaRPr lang="en-GB" sz="2400" dirty="0">
              <a:solidFill>
                <a:srgbClr val="0128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en-GB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Discussion</a:t>
            </a:r>
            <a:r>
              <a:rPr lang="hu-HU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conclusion</a:t>
            </a:r>
            <a:r>
              <a:rPr lang="hu-HU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and p</a:t>
            </a:r>
            <a:r>
              <a:rPr lang="en-GB" sz="2400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lan</a:t>
            </a:r>
            <a:r>
              <a:rPr lang="hu-HU" sz="24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endParaRPr lang="en-GB" sz="2400" dirty="0">
              <a:solidFill>
                <a:srgbClr val="0128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73787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ECRICE 2022, Weizmann Institute, Israel, 12. 07. 2022.</a:t>
            </a:r>
            <a:endParaRPr lang="hu-HU" sz="12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Kép 3" descr="A képen személy, asztal, beltéri, fal látható&#10;&#10;Automatikusan generált leírás">
            <a:extLst>
              <a:ext uri="{FF2B5EF4-FFF2-40B4-BE49-F238E27FC236}">
                <a16:creationId xmlns:a16="http://schemas.microsoft.com/office/drawing/2014/main" id="{63952CB2-FE57-E46E-4FD7-FFDBC07E9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269" y="1175269"/>
            <a:ext cx="5881455" cy="44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59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838200" y="284812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GB" sz="36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Introduction and concepts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641251" y="1272751"/>
            <a:ext cx="11434069" cy="532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</a:t>
            </a:r>
            <a:r>
              <a:rPr lang="en-GB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GB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nquiry-</a:t>
            </a:r>
            <a:r>
              <a:rPr lang="en-GB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en-GB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ased </a:t>
            </a:r>
            <a:r>
              <a:rPr lang="en-GB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GB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cience </a:t>
            </a:r>
            <a:r>
              <a:rPr lang="en-GB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  <a:r>
              <a:rPr lang="en-GB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earning/</a:t>
            </a:r>
            <a:r>
              <a:rPr lang="en-GB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GB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eaching/</a:t>
            </a:r>
            <a:r>
              <a:rPr lang="en-GB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GB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ducation” (IBL, IBST, </a:t>
            </a:r>
            <a:r>
              <a:rPr lang="en-GB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IBSE</a:t>
            </a:r>
            <a:r>
              <a:rPr lang="en-GB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): teaching/learning process is </a:t>
            </a:r>
            <a:r>
              <a:rPr lang="en-GB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modelling the steps of scientific research</a:t>
            </a:r>
          </a:p>
          <a:p>
            <a:pPr marL="342900" indent="-342900">
              <a:lnSpc>
                <a:spcPct val="114000"/>
              </a:lnSpc>
              <a:spcAft>
                <a:spcPts val="4800"/>
              </a:spcAft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en-GB" sz="24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lassification</a:t>
            </a:r>
            <a:r>
              <a:rPr lang="en-GB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e.g. according to the measure of </a:t>
            </a:r>
            <a:r>
              <a:rPr lang="en-GB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students’ independence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dirty="0"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lang="en-GB" dirty="0">
                <a:ea typeface="Open Sans" panose="020B0606030504020204" pitchFamily="34" charset="0"/>
                <a:cs typeface="Open Sans" panose="020B0606030504020204" pitchFamily="34" charset="0"/>
              </a:rPr>
              <a:t>Essentially no inquiry</a:t>
            </a:r>
            <a:r>
              <a:rPr lang="hu-HU" dirty="0"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Xu, H.; </a:t>
            </a:r>
            <a:r>
              <a:rPr lang="en-GB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Talanquer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V. (2013), Effect of the level of inquiry of lab experiments on general chemistry students’ written reflections. </a:t>
            </a:r>
            <a:r>
              <a:rPr lang="en-GB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hu-HU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ournal</a:t>
            </a:r>
            <a:r>
              <a:rPr lang="hu-HU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of</a:t>
            </a:r>
            <a:r>
              <a:rPr lang="en-GB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Chem</a:t>
            </a:r>
            <a:r>
              <a:rPr lang="hu-HU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istry</a:t>
            </a:r>
            <a:r>
              <a:rPr lang="hu-HU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Educ</a:t>
            </a:r>
            <a:r>
              <a:rPr lang="hu-HU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ation</a:t>
            </a:r>
            <a:r>
              <a:rPr lang="hu-HU" dirty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90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(1), 21</a:t>
            </a:r>
            <a:r>
              <a:rPr lang="en-GB" dirty="0">
                <a:effectLst/>
                <a:ea typeface="AdvOT8608a8d1+22"/>
                <a:cs typeface="Times New Roman" panose="02020603050405020304" pitchFamily="18" charset="0"/>
              </a:rPr>
              <a:t>−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28.</a:t>
            </a:r>
            <a:endParaRPr lang="hu-H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5958155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hu-HU" sz="12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ECRICE 2022, Weizmann Institute, Israel, 12. 07. 2022</a:t>
            </a:r>
            <a:r>
              <a:rPr lang="hu-HU" sz="12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graphicFrame>
        <p:nvGraphicFramePr>
          <p:cNvPr id="2" name="Táblázat 3">
            <a:extLst>
              <a:ext uri="{FF2B5EF4-FFF2-40B4-BE49-F238E27FC236}">
                <a16:creationId xmlns:a16="http://schemas.microsoft.com/office/drawing/2014/main" id="{17D6DC02-95D7-4FFD-B79B-622EF729E3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187016"/>
              </p:ext>
            </p:extLst>
          </p:nvPr>
        </p:nvGraphicFramePr>
        <p:xfrm>
          <a:off x="3" y="2597466"/>
          <a:ext cx="12191999" cy="2649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4385">
                  <a:extLst>
                    <a:ext uri="{9D8B030D-6E8A-4147-A177-3AD203B41FA5}">
                      <a16:colId xmlns:a16="http://schemas.microsoft.com/office/drawing/2014/main" val="2401822890"/>
                    </a:ext>
                  </a:extLst>
                </a:gridCol>
                <a:gridCol w="2813538">
                  <a:extLst>
                    <a:ext uri="{9D8B030D-6E8A-4147-A177-3AD203B41FA5}">
                      <a16:colId xmlns:a16="http://schemas.microsoft.com/office/drawing/2014/main" val="964912287"/>
                    </a:ext>
                  </a:extLst>
                </a:gridCol>
                <a:gridCol w="2729132">
                  <a:extLst>
                    <a:ext uri="{9D8B030D-6E8A-4147-A177-3AD203B41FA5}">
                      <a16:colId xmlns:a16="http://schemas.microsoft.com/office/drawing/2014/main" val="798853121"/>
                    </a:ext>
                  </a:extLst>
                </a:gridCol>
                <a:gridCol w="4074944">
                  <a:extLst>
                    <a:ext uri="{9D8B030D-6E8A-4147-A177-3AD203B41FA5}">
                      <a16:colId xmlns:a16="http://schemas.microsoft.com/office/drawing/2014/main" val="403906358"/>
                    </a:ext>
                  </a:extLst>
                </a:gridCol>
              </a:tblGrid>
              <a:tr h="464233">
                <a:tc>
                  <a:txBody>
                    <a:bodyPr/>
                    <a:lstStyle/>
                    <a:p>
                      <a:r>
                        <a:rPr lang="en-GB" sz="2400" noProof="0" dirty="0"/>
                        <a:t>Type</a:t>
                      </a:r>
                      <a:r>
                        <a:rPr lang="hu-HU" sz="2400" noProof="0" dirty="0"/>
                        <a:t> of </a:t>
                      </a:r>
                      <a:r>
                        <a:rPr lang="hu-HU" sz="2400" noProof="0" dirty="0" err="1"/>
                        <a:t>inquiry</a:t>
                      </a:r>
                      <a:endParaRPr lang="en-GB" sz="2400" noProof="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GB" sz="2400" noProof="0"/>
                        <a:t>Is it known for the students…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hu-HU" dirty="0"/>
                        <a:t>Adott a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452431"/>
                  </a:ext>
                </a:extLst>
              </a:tr>
              <a:tr h="450166">
                <a:tc>
                  <a:txBody>
                    <a:bodyPr/>
                    <a:lstStyle/>
                    <a:p>
                      <a:endParaRPr lang="en-GB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noProof="0"/>
                        <a:t>…the research question?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noProof="0"/>
                        <a:t>…the research method?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noProof="0" dirty="0"/>
                        <a:t>…the explanation of the results?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231099"/>
                  </a:ext>
                </a:extLst>
              </a:tr>
              <a:tr h="441313">
                <a:tc>
                  <a:txBody>
                    <a:bodyPr/>
                    <a:lstStyle/>
                    <a:p>
                      <a:r>
                        <a:rPr lang="en-GB" sz="2000" b="1" noProof="0"/>
                        <a:t>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878014"/>
                  </a:ext>
                </a:extLst>
              </a:tr>
              <a:tr h="441313">
                <a:tc>
                  <a:txBody>
                    <a:bodyPr/>
                    <a:lstStyle/>
                    <a:p>
                      <a:r>
                        <a:rPr lang="en-GB" sz="2000" b="1" noProof="0"/>
                        <a:t>Guided/Bounded</a:t>
                      </a:r>
                      <a:endParaRPr lang="en-GB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675896"/>
                  </a:ext>
                </a:extLst>
              </a:tr>
              <a:tr h="411602">
                <a:tc>
                  <a:txBody>
                    <a:bodyPr/>
                    <a:lstStyle/>
                    <a:p>
                      <a:r>
                        <a:rPr lang="en-GB" sz="2000" b="1" noProof="0" dirty="0"/>
                        <a:t>Structured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noProof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noProof="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576768"/>
                  </a:ext>
                </a:extLst>
              </a:tr>
              <a:tr h="441313">
                <a:tc>
                  <a:txBody>
                    <a:bodyPr/>
                    <a:lstStyle/>
                    <a:p>
                      <a:r>
                        <a:rPr lang="en-GB" sz="2000" b="1" noProof="0" dirty="0"/>
                        <a:t>Confirmation/Closed</a:t>
                      </a:r>
                      <a:r>
                        <a:rPr lang="hu-HU" sz="2000"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*</a:t>
                      </a:r>
                      <a:endParaRPr lang="en-GB" sz="20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noProof="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noProof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noProof="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644026"/>
                  </a:ext>
                </a:extLst>
              </a:tr>
            </a:tbl>
          </a:graphicData>
        </a:graphic>
      </p:graphicFrame>
      <p:sp>
        <p:nvSpPr>
          <p:cNvPr id="5" name="Téglalap 4">
            <a:extLst>
              <a:ext uri="{FF2B5EF4-FFF2-40B4-BE49-F238E27FC236}">
                <a16:creationId xmlns:a16="http://schemas.microsoft.com/office/drawing/2014/main" id="{CA177CBA-4F51-4270-BAD0-E3645407C3CE}"/>
              </a:ext>
            </a:extLst>
          </p:cNvPr>
          <p:cNvSpPr/>
          <p:nvPr/>
        </p:nvSpPr>
        <p:spPr>
          <a:xfrm>
            <a:off x="3" y="3999156"/>
            <a:ext cx="2011677" cy="298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0041ED30-582F-9809-6926-C2B79C3BC082}"/>
              </a:ext>
            </a:extLst>
          </p:cNvPr>
          <p:cNvCxnSpPr>
            <a:cxnSpLocks/>
          </p:cNvCxnSpPr>
          <p:nvPr/>
        </p:nvCxnSpPr>
        <p:spPr>
          <a:xfrm flipV="1">
            <a:off x="7098204" y="4097630"/>
            <a:ext cx="0" cy="6431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35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ím 1">
            <a:extLst>
              <a:ext uri="{FF2B5EF4-FFF2-40B4-BE49-F238E27FC236}">
                <a16:creationId xmlns:a16="http://schemas.microsoft.com/office/drawing/2014/main" id="{0DD0954D-4121-4088-9587-C0F9A9EDD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8474" y="32592"/>
            <a:ext cx="12322223" cy="546101"/>
          </a:xfrm>
        </p:spPr>
        <p:txBody>
          <a:bodyPr/>
          <a:lstStyle/>
          <a:p>
            <a:pPr algn="ctr" eaLnBrk="1" hangingPunct="1">
              <a:defRPr/>
            </a:pPr>
            <a:r>
              <a:rPr lang="hu-HU" altLang="hu-HU" sz="3200" b="0" cap="none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II.1. R</a:t>
            </a:r>
            <a:r>
              <a:rPr lang="en-GB" altLang="hu-HU" sz="3200" b="0" cap="none" dirty="0" err="1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esearch</a:t>
            </a:r>
            <a:r>
              <a:rPr lang="en-GB" altLang="hu-HU" sz="3200" b="0" cap="none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model from September 2017</a:t>
            </a:r>
            <a:r>
              <a:rPr lang="hu-HU" altLang="hu-HU" sz="3200" b="0" cap="none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GB" altLang="hu-HU" sz="3200" b="0" cap="none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Grade 8</a:t>
            </a:r>
            <a:r>
              <a:rPr lang="hu-HU" altLang="hu-HU" sz="3200" b="0" cap="none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en-GB" altLang="hu-HU" sz="3200" b="0" cap="none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3" name="Lekerekített téglalap 2">
            <a:extLst>
              <a:ext uri="{FF2B5EF4-FFF2-40B4-BE49-F238E27FC236}">
                <a16:creationId xmlns:a16="http://schemas.microsoft.com/office/drawing/2014/main" id="{02D5382E-B534-43A0-84AE-512F28C92513}"/>
              </a:ext>
            </a:extLst>
          </p:cNvPr>
          <p:cNvSpPr/>
          <p:nvPr/>
        </p:nvSpPr>
        <p:spPr>
          <a:xfrm>
            <a:off x="1524000" y="692150"/>
            <a:ext cx="4483100" cy="2578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6 student sheets for 6 lessons </a:t>
            </a:r>
            <a:endParaRPr lang="hu-HU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(45 min) in </a:t>
            </a:r>
            <a:r>
              <a:rPr lang="en-GB" b="1" u="sng" dirty="0">
                <a:solidFill>
                  <a:prstClr val="white"/>
                </a:solidFill>
                <a:latin typeface="Calibri" panose="020F0502020204030204" pitchFamily="34" charset="0"/>
              </a:rPr>
              <a:t>3 versions:</a:t>
            </a:r>
            <a:endParaRPr lang="hu-HU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Type 1:</a:t>
            </a: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hu-HU" b="1" dirty="0" err="1">
                <a:solidFill>
                  <a:prstClr val="white"/>
                </a:solidFill>
                <a:latin typeface="Calibri" panose="020F0502020204030204" pitchFamily="34" charset="0"/>
              </a:rPr>
              <a:t>only</a:t>
            </a: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 step-by-step</a:t>
            </a:r>
            <a:r>
              <a:rPr lang="en-GB" dirty="0">
                <a:solidFill>
                  <a:prstClr val="white"/>
                </a:solidFill>
                <a:latin typeface="Calibri" panose="020F0502020204030204" pitchFamily="34" charset="0"/>
              </a:rPr>
              <a:t> experiments</a:t>
            </a:r>
            <a:endParaRPr lang="hu-HU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Type 2: </a:t>
            </a:r>
            <a:r>
              <a:rPr lang="en-GB" dirty="0">
                <a:solidFill>
                  <a:prstClr val="white"/>
                </a:solidFill>
                <a:latin typeface="Calibri" panose="020F0502020204030204" pitchFamily="34" charset="0"/>
              </a:rPr>
              <a:t>step-by-step experiments + </a:t>
            </a:r>
            <a:r>
              <a:rPr lang="en-GB" b="1" dirty="0">
                <a:solidFill>
                  <a:srgbClr val="FFC000"/>
                </a:solidFill>
                <a:latin typeface="Calibri" panose="020F0502020204030204" pitchFamily="34" charset="0"/>
              </a:rPr>
              <a:t>principle</a:t>
            </a:r>
            <a:r>
              <a:rPr lang="hu-HU" b="1" dirty="0">
                <a:solidFill>
                  <a:srgbClr val="FFC000"/>
                </a:solidFill>
                <a:latin typeface="Calibri" panose="020F0502020204030204" pitchFamily="34" charset="0"/>
              </a:rPr>
              <a:t>s</a:t>
            </a:r>
            <a:r>
              <a:rPr lang="en-GB" b="1" dirty="0">
                <a:solidFill>
                  <a:srgbClr val="FFC000"/>
                </a:solidFill>
                <a:latin typeface="Calibri" panose="020F0502020204030204" pitchFamily="34" charset="0"/>
              </a:rPr>
              <a:t> of experimental design explained AFTER </a:t>
            </a:r>
            <a:r>
              <a:rPr lang="en-GB" dirty="0">
                <a:latin typeface="Calibri" panose="020F0502020204030204" pitchFamily="34" charset="0"/>
              </a:rPr>
              <a:t>the experiments</a:t>
            </a:r>
            <a:endParaRPr lang="hu-HU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Type 3: 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</a:rPr>
              <a:t>principle</a:t>
            </a:r>
            <a:r>
              <a:rPr lang="hu-HU" b="1" dirty="0">
                <a:solidFill>
                  <a:srgbClr val="FFFF00"/>
                </a:solidFill>
                <a:latin typeface="Calibri" panose="020F0502020204030204" pitchFamily="34" charset="0"/>
              </a:rPr>
              <a:t>s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</a:rPr>
              <a:t> of experimental design explained </a:t>
            </a:r>
            <a:r>
              <a:rPr lang="hu-HU" b="1" dirty="0">
                <a:solidFill>
                  <a:srgbClr val="FFFF00"/>
                </a:solidFill>
                <a:latin typeface="Calibri" panose="020F0502020204030204" pitchFamily="34" charset="0"/>
              </a:rPr>
              <a:t>BEFORE </a:t>
            </a:r>
            <a:r>
              <a:rPr lang="en-GB" dirty="0">
                <a:latin typeface="Calibri" panose="020F0502020204030204" pitchFamily="34" charset="0"/>
              </a:rPr>
              <a:t>the experiments</a:t>
            </a:r>
            <a:r>
              <a:rPr lang="hu-HU" dirty="0">
                <a:latin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</a:rPr>
              <a:t>and used in practice</a:t>
            </a:r>
            <a:endParaRPr lang="hu-HU" dirty="0">
              <a:latin typeface="Calibri" panose="020F0502020204030204" pitchFamily="34" charset="0"/>
            </a:endParaRPr>
          </a:p>
        </p:txBody>
      </p:sp>
      <p:sp>
        <p:nvSpPr>
          <p:cNvPr id="8" name="Lekerekített téglalap 7">
            <a:extLst>
              <a:ext uri="{FF2B5EF4-FFF2-40B4-BE49-F238E27FC236}">
                <a16:creationId xmlns:a16="http://schemas.microsoft.com/office/drawing/2014/main" id="{4FD9F2EC-D8D5-40C1-A98F-29DA65A8EA7F}"/>
              </a:ext>
            </a:extLst>
          </p:cNvPr>
          <p:cNvSpPr/>
          <p:nvPr/>
        </p:nvSpPr>
        <p:spPr>
          <a:xfrm>
            <a:off x="2306639" y="3343275"/>
            <a:ext cx="1603375" cy="738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prstClr val="white"/>
                </a:solidFill>
                <a:latin typeface="Calibri" panose="020F0502020204030204" pitchFamily="34" charset="0"/>
              </a:rPr>
              <a:t>Choosing sample</a:t>
            </a:r>
            <a:endParaRPr lang="hu-HU" sz="20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Lekerekített téglalap 8">
            <a:extLst>
              <a:ext uri="{FF2B5EF4-FFF2-40B4-BE49-F238E27FC236}">
                <a16:creationId xmlns:a16="http://schemas.microsoft.com/office/drawing/2014/main" id="{DD40A28E-8A9C-4F28-86AB-BD989F99BC7D}"/>
              </a:ext>
            </a:extLst>
          </p:cNvPr>
          <p:cNvSpPr/>
          <p:nvPr/>
        </p:nvSpPr>
        <p:spPr>
          <a:xfrm>
            <a:off x="2308226" y="4398964"/>
            <a:ext cx="1495425" cy="5413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prstClr val="white"/>
                </a:solidFill>
                <a:latin typeface="Calibri" panose="020F0502020204030204" pitchFamily="34" charset="0"/>
              </a:rPr>
              <a:t>Data collection</a:t>
            </a:r>
            <a:endParaRPr lang="hu-HU" sz="20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Lekerekített téglalap 41">
            <a:extLst>
              <a:ext uri="{FF2B5EF4-FFF2-40B4-BE49-F238E27FC236}">
                <a16:creationId xmlns:a16="http://schemas.microsoft.com/office/drawing/2014/main" id="{EF2DD3A0-843B-4EC4-8474-EE03F46176E3}"/>
              </a:ext>
            </a:extLst>
          </p:cNvPr>
          <p:cNvSpPr/>
          <p:nvPr/>
        </p:nvSpPr>
        <p:spPr>
          <a:xfrm>
            <a:off x="5619750" y="4318398"/>
            <a:ext cx="704850" cy="565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Pre-test</a:t>
            </a:r>
            <a:endParaRPr lang="hu-H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Lekerekített téglalap 42">
            <a:extLst>
              <a:ext uri="{FF2B5EF4-FFF2-40B4-BE49-F238E27FC236}">
                <a16:creationId xmlns:a16="http://schemas.microsoft.com/office/drawing/2014/main" id="{0D69A1E1-44FD-40E9-BF8B-3AF3598FF150}"/>
              </a:ext>
            </a:extLst>
          </p:cNvPr>
          <p:cNvSpPr/>
          <p:nvPr/>
        </p:nvSpPr>
        <p:spPr>
          <a:xfrm>
            <a:off x="6651229" y="4234658"/>
            <a:ext cx="2630488" cy="733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rgbClr val="FFC000"/>
                </a:solidFill>
                <a:latin typeface="Calibri" panose="020F0502020204030204" pitchFamily="34" charset="0"/>
              </a:rPr>
              <a:t>6 </a:t>
            </a:r>
            <a:r>
              <a:rPr lang="hu-HU" b="1" dirty="0">
                <a:solidFill>
                  <a:srgbClr val="FFC000"/>
                </a:solidFill>
                <a:latin typeface="Calibri" panose="020F0502020204030204" pitchFamily="34" charset="0"/>
              </a:rPr>
              <a:t>  T</a:t>
            </a:r>
            <a:r>
              <a:rPr lang="en-GB" b="1" dirty="0" err="1">
                <a:solidFill>
                  <a:srgbClr val="FFC000"/>
                </a:solidFill>
                <a:latin typeface="Calibri" panose="020F0502020204030204" pitchFamily="34" charset="0"/>
              </a:rPr>
              <a:t>ype</a:t>
            </a:r>
            <a:r>
              <a:rPr lang="en-GB" b="1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hu-HU" b="1" dirty="0">
                <a:solidFill>
                  <a:srgbClr val="FFC000"/>
                </a:solidFill>
                <a:latin typeface="Calibri" panose="020F0502020204030204" pitchFamily="34" charset="0"/>
              </a:rPr>
              <a:t>2</a:t>
            </a:r>
            <a:r>
              <a:rPr lang="en-GB" b="1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student sheets</a:t>
            </a:r>
            <a:endParaRPr lang="hu-HU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Lekerekített téglalap 43">
            <a:extLst>
              <a:ext uri="{FF2B5EF4-FFF2-40B4-BE49-F238E27FC236}">
                <a16:creationId xmlns:a16="http://schemas.microsoft.com/office/drawing/2014/main" id="{A6731F68-1BBA-4737-8E6C-24C6E254907F}"/>
              </a:ext>
            </a:extLst>
          </p:cNvPr>
          <p:cNvSpPr/>
          <p:nvPr/>
        </p:nvSpPr>
        <p:spPr>
          <a:xfrm>
            <a:off x="4098926" y="3340100"/>
            <a:ext cx="1323975" cy="776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Group</a:t>
            </a: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en-GB" b="1" dirty="0">
              <a:solidFill>
                <a:prstClr val="white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Lekerekített téglalap 44">
            <a:extLst>
              <a:ext uri="{FF2B5EF4-FFF2-40B4-BE49-F238E27FC236}">
                <a16:creationId xmlns:a16="http://schemas.microsoft.com/office/drawing/2014/main" id="{894377BD-9B4A-44FC-94F7-14C0504B0656}"/>
              </a:ext>
            </a:extLst>
          </p:cNvPr>
          <p:cNvSpPr/>
          <p:nvPr/>
        </p:nvSpPr>
        <p:spPr>
          <a:xfrm>
            <a:off x="4121151" y="4206875"/>
            <a:ext cx="1311275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Group</a:t>
            </a: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2</a:t>
            </a:r>
            <a:endParaRPr lang="en-GB" b="1" dirty="0">
              <a:solidFill>
                <a:prstClr val="white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ekerekített téglalap 45">
            <a:extLst>
              <a:ext uri="{FF2B5EF4-FFF2-40B4-BE49-F238E27FC236}">
                <a16:creationId xmlns:a16="http://schemas.microsoft.com/office/drawing/2014/main" id="{427123A2-E070-44E4-8FF6-A49980EA4FCE}"/>
              </a:ext>
            </a:extLst>
          </p:cNvPr>
          <p:cNvSpPr/>
          <p:nvPr/>
        </p:nvSpPr>
        <p:spPr>
          <a:xfrm>
            <a:off x="9511903" y="4352926"/>
            <a:ext cx="695325" cy="536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Post-test</a:t>
            </a:r>
            <a:endParaRPr lang="hu-H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Lekerekített téglalap 46">
            <a:extLst>
              <a:ext uri="{FF2B5EF4-FFF2-40B4-BE49-F238E27FC236}">
                <a16:creationId xmlns:a16="http://schemas.microsoft.com/office/drawing/2014/main" id="{67959975-FBA3-461B-8FB2-DF16CA4BD0BF}"/>
              </a:ext>
            </a:extLst>
          </p:cNvPr>
          <p:cNvSpPr/>
          <p:nvPr/>
        </p:nvSpPr>
        <p:spPr>
          <a:xfrm>
            <a:off x="9515476" y="3451225"/>
            <a:ext cx="695325" cy="5349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Post-test</a:t>
            </a:r>
            <a:endParaRPr lang="hu-H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8" name="Lekerekített téglalap 47">
            <a:extLst>
              <a:ext uri="{FF2B5EF4-FFF2-40B4-BE49-F238E27FC236}">
                <a16:creationId xmlns:a16="http://schemas.microsoft.com/office/drawing/2014/main" id="{C0D3CA9E-2DF3-4F16-8EC3-1CD07B32C82A}"/>
              </a:ext>
            </a:extLst>
          </p:cNvPr>
          <p:cNvSpPr/>
          <p:nvPr/>
        </p:nvSpPr>
        <p:spPr>
          <a:xfrm>
            <a:off x="6654801" y="3349625"/>
            <a:ext cx="2632075" cy="738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</a:rPr>
              <a:t>6   T</a:t>
            </a:r>
            <a:r>
              <a:rPr lang="en-GB" b="1" dirty="0" err="1">
                <a:solidFill>
                  <a:prstClr val="white"/>
                </a:solidFill>
                <a:latin typeface="Calibri" panose="020F0502020204030204" pitchFamily="34" charset="0"/>
              </a:rPr>
              <a:t>ype</a:t>
            </a: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 1 student sheets</a:t>
            </a:r>
            <a:endParaRPr lang="hu-HU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9" name="Lekerekített téglalap 48">
            <a:extLst>
              <a:ext uri="{FF2B5EF4-FFF2-40B4-BE49-F238E27FC236}">
                <a16:creationId xmlns:a16="http://schemas.microsoft.com/office/drawing/2014/main" id="{2D2535DD-1801-40BC-AA03-F8E7E5D2A9A2}"/>
              </a:ext>
            </a:extLst>
          </p:cNvPr>
          <p:cNvSpPr/>
          <p:nvPr/>
        </p:nvSpPr>
        <p:spPr>
          <a:xfrm>
            <a:off x="5683250" y="3451225"/>
            <a:ext cx="711200" cy="5349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Pre-test</a:t>
            </a:r>
            <a:endParaRPr lang="hu-H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0" name="Lekerekített téglalap 49">
            <a:extLst>
              <a:ext uri="{FF2B5EF4-FFF2-40B4-BE49-F238E27FC236}">
                <a16:creationId xmlns:a16="http://schemas.microsoft.com/office/drawing/2014/main" id="{C7FFC7C8-F12A-4D0F-84A2-54A7D0F5EE42}"/>
              </a:ext>
            </a:extLst>
          </p:cNvPr>
          <p:cNvSpPr/>
          <p:nvPr/>
        </p:nvSpPr>
        <p:spPr>
          <a:xfrm>
            <a:off x="6126164" y="2116138"/>
            <a:ext cx="4491037" cy="7413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prstClr val="white"/>
                </a:solidFill>
                <a:latin typeface="Calibri" panose="020F0502020204030204" pitchFamily="34" charset="0"/>
              </a:rPr>
              <a:t>Statistical analysis of data</a:t>
            </a:r>
            <a:endParaRPr lang="hu-HU" sz="20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cxnSp>
        <p:nvCxnSpPr>
          <p:cNvPr id="99" name="Egyenes összekötő nyíllal 98">
            <a:extLst>
              <a:ext uri="{FF2B5EF4-FFF2-40B4-BE49-F238E27FC236}">
                <a16:creationId xmlns:a16="http://schemas.microsoft.com/office/drawing/2014/main" id="{B72CEC67-4DF2-49ED-82C6-131A5CFFBCDA}"/>
              </a:ext>
            </a:extLst>
          </p:cNvPr>
          <p:cNvCxnSpPr>
            <a:cxnSpLocks/>
          </p:cNvCxnSpPr>
          <p:nvPr/>
        </p:nvCxnSpPr>
        <p:spPr>
          <a:xfrm>
            <a:off x="2989264" y="4078289"/>
            <a:ext cx="7937" cy="327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Egyenes összekötő nyíllal 100">
            <a:extLst>
              <a:ext uri="{FF2B5EF4-FFF2-40B4-BE49-F238E27FC236}">
                <a16:creationId xmlns:a16="http://schemas.microsoft.com/office/drawing/2014/main" id="{6C8FBACF-D01F-4ED7-90EE-90834921A6DE}"/>
              </a:ext>
            </a:extLst>
          </p:cNvPr>
          <p:cNvCxnSpPr>
            <a:cxnSpLocks/>
            <a:stCxn id="9" idx="3"/>
            <a:endCxn id="44" idx="1"/>
          </p:cNvCxnSpPr>
          <p:nvPr/>
        </p:nvCxnSpPr>
        <p:spPr>
          <a:xfrm flipV="1">
            <a:off x="3803651" y="3729038"/>
            <a:ext cx="295275" cy="939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églalap: lekerekített 53">
            <a:extLst>
              <a:ext uri="{FF2B5EF4-FFF2-40B4-BE49-F238E27FC236}">
                <a16:creationId xmlns:a16="http://schemas.microsoft.com/office/drawing/2014/main" id="{F09307CC-6929-4411-8E9C-380B227B7E0B}"/>
              </a:ext>
            </a:extLst>
          </p:cNvPr>
          <p:cNvSpPr/>
          <p:nvPr/>
        </p:nvSpPr>
        <p:spPr>
          <a:xfrm>
            <a:off x="4086226" y="5097463"/>
            <a:ext cx="1336675" cy="768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Group</a:t>
            </a: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GB" b="1" dirty="0">
              <a:solidFill>
                <a:prstClr val="white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églalap: lekerekített 139">
            <a:extLst>
              <a:ext uri="{FF2B5EF4-FFF2-40B4-BE49-F238E27FC236}">
                <a16:creationId xmlns:a16="http://schemas.microsoft.com/office/drawing/2014/main" id="{06B0B4F9-A8D5-44F1-9AF1-37A3231EEDE9}"/>
              </a:ext>
            </a:extLst>
          </p:cNvPr>
          <p:cNvSpPr/>
          <p:nvPr/>
        </p:nvSpPr>
        <p:spPr>
          <a:xfrm>
            <a:off x="5648327" y="5215733"/>
            <a:ext cx="725487" cy="527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Pre-test</a:t>
            </a:r>
            <a:endParaRPr lang="hu-H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50" name="Téglalap: lekerekített 149">
            <a:extLst>
              <a:ext uri="{FF2B5EF4-FFF2-40B4-BE49-F238E27FC236}">
                <a16:creationId xmlns:a16="http://schemas.microsoft.com/office/drawing/2014/main" id="{1D95BDBD-A4BD-4481-8324-069FDF6CB9B2}"/>
              </a:ext>
            </a:extLst>
          </p:cNvPr>
          <p:cNvSpPr/>
          <p:nvPr/>
        </p:nvSpPr>
        <p:spPr>
          <a:xfrm>
            <a:off x="6645275" y="5119689"/>
            <a:ext cx="2630488" cy="7254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</a:rPr>
              <a:t>6 </a:t>
            </a:r>
            <a:r>
              <a:rPr lang="hu-HU" b="1" dirty="0">
                <a:solidFill>
                  <a:srgbClr val="FFFF00"/>
                </a:solidFill>
                <a:latin typeface="Calibri" panose="020F0502020204030204" pitchFamily="34" charset="0"/>
              </a:rPr>
              <a:t>  T</a:t>
            </a: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</a:rPr>
              <a:t>ype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hu-HU" b="1" dirty="0">
                <a:solidFill>
                  <a:srgbClr val="FFFF00"/>
                </a:solidFill>
                <a:latin typeface="Calibri" panose="020F0502020204030204" pitchFamily="34" charset="0"/>
              </a:rPr>
              <a:t>3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student sheets</a:t>
            </a:r>
            <a:endParaRPr lang="hu-HU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51" name="Téglalap: lekerekített 150">
            <a:extLst>
              <a:ext uri="{FF2B5EF4-FFF2-40B4-BE49-F238E27FC236}">
                <a16:creationId xmlns:a16="http://schemas.microsoft.com/office/drawing/2014/main" id="{92C75892-C50C-4F1B-8E41-A2D5B52F079F}"/>
              </a:ext>
            </a:extLst>
          </p:cNvPr>
          <p:cNvSpPr/>
          <p:nvPr/>
        </p:nvSpPr>
        <p:spPr>
          <a:xfrm>
            <a:off x="9515476" y="5216525"/>
            <a:ext cx="695325" cy="527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Post-test</a:t>
            </a:r>
            <a:endParaRPr lang="hu-H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cxnSp>
        <p:nvCxnSpPr>
          <p:cNvPr id="155" name="Egyenes összekötő nyíllal 154">
            <a:extLst>
              <a:ext uri="{FF2B5EF4-FFF2-40B4-BE49-F238E27FC236}">
                <a16:creationId xmlns:a16="http://schemas.microsoft.com/office/drawing/2014/main" id="{EEB59F26-2451-4CAD-849F-9D7A915EC592}"/>
              </a:ext>
            </a:extLst>
          </p:cNvPr>
          <p:cNvCxnSpPr>
            <a:stCxn id="9" idx="3"/>
            <a:endCxn id="54" idx="1"/>
          </p:cNvCxnSpPr>
          <p:nvPr/>
        </p:nvCxnSpPr>
        <p:spPr>
          <a:xfrm>
            <a:off x="3803651" y="4668838"/>
            <a:ext cx="282575" cy="812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Egyenes összekötő nyíllal 156">
            <a:extLst>
              <a:ext uri="{FF2B5EF4-FFF2-40B4-BE49-F238E27FC236}">
                <a16:creationId xmlns:a16="http://schemas.microsoft.com/office/drawing/2014/main" id="{A02E4C84-E670-46A6-93C7-DB1D0BC574CA}"/>
              </a:ext>
            </a:extLst>
          </p:cNvPr>
          <p:cNvCxnSpPr>
            <a:stCxn id="44" idx="3"/>
            <a:endCxn id="49" idx="1"/>
          </p:cNvCxnSpPr>
          <p:nvPr/>
        </p:nvCxnSpPr>
        <p:spPr>
          <a:xfrm flipV="1">
            <a:off x="5422900" y="3717926"/>
            <a:ext cx="260350" cy="11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Egyenes összekötő nyíllal 163">
            <a:extLst>
              <a:ext uri="{FF2B5EF4-FFF2-40B4-BE49-F238E27FC236}">
                <a16:creationId xmlns:a16="http://schemas.microsoft.com/office/drawing/2014/main" id="{39D7CCF5-5157-4EDF-A030-FEC331B70A48}"/>
              </a:ext>
            </a:extLst>
          </p:cNvPr>
          <p:cNvCxnSpPr>
            <a:cxnSpLocks/>
            <a:stCxn id="54" idx="3"/>
            <a:endCxn id="140" idx="1"/>
          </p:cNvCxnSpPr>
          <p:nvPr/>
        </p:nvCxnSpPr>
        <p:spPr>
          <a:xfrm flipV="1">
            <a:off x="5422900" y="5479258"/>
            <a:ext cx="225426" cy="2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Egyenes összekötő nyíllal 167">
            <a:extLst>
              <a:ext uri="{FF2B5EF4-FFF2-40B4-BE49-F238E27FC236}">
                <a16:creationId xmlns:a16="http://schemas.microsoft.com/office/drawing/2014/main" id="{01A2D895-948C-4503-ABE9-CA7F1EE009B9}"/>
              </a:ext>
            </a:extLst>
          </p:cNvPr>
          <p:cNvCxnSpPr>
            <a:stCxn id="49" idx="3"/>
            <a:endCxn id="48" idx="1"/>
          </p:cNvCxnSpPr>
          <p:nvPr/>
        </p:nvCxnSpPr>
        <p:spPr>
          <a:xfrm>
            <a:off x="6394450" y="3717925"/>
            <a:ext cx="2603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Egyenes összekötő nyíllal 170">
            <a:extLst>
              <a:ext uri="{FF2B5EF4-FFF2-40B4-BE49-F238E27FC236}">
                <a16:creationId xmlns:a16="http://schemas.microsoft.com/office/drawing/2014/main" id="{E608F50A-76D9-4E62-9FEE-31A58A60C710}"/>
              </a:ext>
            </a:extLst>
          </p:cNvPr>
          <p:cNvCxnSpPr>
            <a:cxnSpLocks/>
            <a:stCxn id="42" idx="3"/>
            <a:endCxn id="43" idx="1"/>
          </p:cNvCxnSpPr>
          <p:nvPr/>
        </p:nvCxnSpPr>
        <p:spPr>
          <a:xfrm>
            <a:off x="6324601" y="4600974"/>
            <a:ext cx="326629" cy="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Egyenes összekötő nyíllal 175">
            <a:extLst>
              <a:ext uri="{FF2B5EF4-FFF2-40B4-BE49-F238E27FC236}">
                <a16:creationId xmlns:a16="http://schemas.microsoft.com/office/drawing/2014/main" id="{916EB5CA-23F8-49A8-8F9D-5CDD00C6C4CD}"/>
              </a:ext>
            </a:extLst>
          </p:cNvPr>
          <p:cNvCxnSpPr>
            <a:cxnSpLocks/>
            <a:stCxn id="140" idx="3"/>
            <a:endCxn id="150" idx="1"/>
          </p:cNvCxnSpPr>
          <p:nvPr/>
        </p:nvCxnSpPr>
        <p:spPr>
          <a:xfrm>
            <a:off x="6373813" y="5479258"/>
            <a:ext cx="271462" cy="3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Egyenes összekötő nyíllal 179">
            <a:extLst>
              <a:ext uri="{FF2B5EF4-FFF2-40B4-BE49-F238E27FC236}">
                <a16:creationId xmlns:a16="http://schemas.microsoft.com/office/drawing/2014/main" id="{1360E7D8-ED63-4D6C-ABC7-2A3E883E2528}"/>
              </a:ext>
            </a:extLst>
          </p:cNvPr>
          <p:cNvCxnSpPr>
            <a:stCxn id="48" idx="3"/>
            <a:endCxn id="47" idx="1"/>
          </p:cNvCxnSpPr>
          <p:nvPr/>
        </p:nvCxnSpPr>
        <p:spPr>
          <a:xfrm flipV="1">
            <a:off x="9286875" y="3717925"/>
            <a:ext cx="228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Egyenes összekötő nyíllal 181">
            <a:extLst>
              <a:ext uri="{FF2B5EF4-FFF2-40B4-BE49-F238E27FC236}">
                <a16:creationId xmlns:a16="http://schemas.microsoft.com/office/drawing/2014/main" id="{EC21E37B-499B-4E79-B7D2-86BAF426E198}"/>
              </a:ext>
            </a:extLst>
          </p:cNvPr>
          <p:cNvCxnSpPr>
            <a:stCxn id="43" idx="3"/>
            <a:endCxn id="46" idx="1"/>
          </p:cNvCxnSpPr>
          <p:nvPr/>
        </p:nvCxnSpPr>
        <p:spPr>
          <a:xfrm>
            <a:off x="9281718" y="4601371"/>
            <a:ext cx="230185" cy="19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Egyenes összekötő nyíllal 184">
            <a:extLst>
              <a:ext uri="{FF2B5EF4-FFF2-40B4-BE49-F238E27FC236}">
                <a16:creationId xmlns:a16="http://schemas.microsoft.com/office/drawing/2014/main" id="{D41B6A27-42A5-4AD1-A6D9-1BEB6BFB2B0F}"/>
              </a:ext>
            </a:extLst>
          </p:cNvPr>
          <p:cNvCxnSpPr>
            <a:cxnSpLocks/>
            <a:stCxn id="150" idx="3"/>
            <a:endCxn id="151" idx="1"/>
          </p:cNvCxnSpPr>
          <p:nvPr/>
        </p:nvCxnSpPr>
        <p:spPr>
          <a:xfrm flipV="1">
            <a:off x="9275763" y="5480050"/>
            <a:ext cx="239712" cy="1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Egyenes összekötő 204">
            <a:extLst>
              <a:ext uri="{FF2B5EF4-FFF2-40B4-BE49-F238E27FC236}">
                <a16:creationId xmlns:a16="http://schemas.microsoft.com/office/drawing/2014/main" id="{8E3851EA-DDE5-4550-B301-0EA0E827F562}"/>
              </a:ext>
            </a:extLst>
          </p:cNvPr>
          <p:cNvCxnSpPr>
            <a:cxnSpLocks/>
            <a:stCxn id="150" idx="3"/>
            <a:endCxn id="150" idx="3"/>
          </p:cNvCxnSpPr>
          <p:nvPr/>
        </p:nvCxnSpPr>
        <p:spPr>
          <a:xfrm>
            <a:off x="9275763" y="548163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Egyenes összekötő nyíllal 209">
            <a:extLst>
              <a:ext uri="{FF2B5EF4-FFF2-40B4-BE49-F238E27FC236}">
                <a16:creationId xmlns:a16="http://schemas.microsoft.com/office/drawing/2014/main" id="{D4852514-67BD-4DD5-8770-618EA6D058B1}"/>
              </a:ext>
            </a:extLst>
          </p:cNvPr>
          <p:cNvCxnSpPr/>
          <p:nvPr/>
        </p:nvCxnSpPr>
        <p:spPr>
          <a:xfrm flipV="1">
            <a:off x="6543675" y="2876551"/>
            <a:ext cx="0" cy="2424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Összekötő: szögletes 215">
            <a:extLst>
              <a:ext uri="{FF2B5EF4-FFF2-40B4-BE49-F238E27FC236}">
                <a16:creationId xmlns:a16="http://schemas.microsoft.com/office/drawing/2014/main" id="{A1A3B721-554A-4792-A34C-A18759F52EA7}"/>
              </a:ext>
            </a:extLst>
          </p:cNvPr>
          <p:cNvCxnSpPr/>
          <p:nvPr/>
        </p:nvCxnSpPr>
        <p:spPr>
          <a:xfrm rot="5400000" flipH="1" flipV="1">
            <a:off x="5628483" y="3656807"/>
            <a:ext cx="1608137" cy="1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Egyenes összekötő 221">
            <a:extLst>
              <a:ext uri="{FF2B5EF4-FFF2-40B4-BE49-F238E27FC236}">
                <a16:creationId xmlns:a16="http://schemas.microsoft.com/office/drawing/2014/main" id="{F97C3F04-DF8D-4609-B6E7-95A7B12FF418}"/>
              </a:ext>
            </a:extLst>
          </p:cNvPr>
          <p:cNvCxnSpPr/>
          <p:nvPr/>
        </p:nvCxnSpPr>
        <p:spPr>
          <a:xfrm flipH="1">
            <a:off x="6394451" y="5300663"/>
            <a:ext cx="149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Egyenes összekötő nyíllal 227">
            <a:extLst>
              <a:ext uri="{FF2B5EF4-FFF2-40B4-BE49-F238E27FC236}">
                <a16:creationId xmlns:a16="http://schemas.microsoft.com/office/drawing/2014/main" id="{74702C3A-2D1A-455E-9AD3-CF30D2B73550}"/>
              </a:ext>
            </a:extLst>
          </p:cNvPr>
          <p:cNvCxnSpPr/>
          <p:nvPr/>
        </p:nvCxnSpPr>
        <p:spPr>
          <a:xfrm flipV="1">
            <a:off x="6334125" y="2876551"/>
            <a:ext cx="0" cy="563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Egyenes összekötő nyíllal 233">
            <a:extLst>
              <a:ext uri="{FF2B5EF4-FFF2-40B4-BE49-F238E27FC236}">
                <a16:creationId xmlns:a16="http://schemas.microsoft.com/office/drawing/2014/main" id="{AE533259-E99C-45E7-82F9-392DFA340AB4}"/>
              </a:ext>
            </a:extLst>
          </p:cNvPr>
          <p:cNvCxnSpPr/>
          <p:nvPr/>
        </p:nvCxnSpPr>
        <p:spPr>
          <a:xfrm flipV="1">
            <a:off x="10499725" y="2835276"/>
            <a:ext cx="0" cy="2644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Egyenes összekötő nyíllal 235">
            <a:extLst>
              <a:ext uri="{FF2B5EF4-FFF2-40B4-BE49-F238E27FC236}">
                <a16:creationId xmlns:a16="http://schemas.microsoft.com/office/drawing/2014/main" id="{6DD383E4-94A6-4C7C-BAA7-1B5E740DD347}"/>
              </a:ext>
            </a:extLst>
          </p:cNvPr>
          <p:cNvCxnSpPr/>
          <p:nvPr/>
        </p:nvCxnSpPr>
        <p:spPr>
          <a:xfrm flipV="1">
            <a:off x="10379075" y="2844800"/>
            <a:ext cx="0" cy="1766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Egyenes összekötő nyíllal 237">
            <a:extLst>
              <a:ext uri="{FF2B5EF4-FFF2-40B4-BE49-F238E27FC236}">
                <a16:creationId xmlns:a16="http://schemas.microsoft.com/office/drawing/2014/main" id="{BB2AE152-B287-4E3C-8CD8-DA9F6041ABB0}"/>
              </a:ext>
            </a:extLst>
          </p:cNvPr>
          <p:cNvCxnSpPr/>
          <p:nvPr/>
        </p:nvCxnSpPr>
        <p:spPr>
          <a:xfrm flipV="1">
            <a:off x="10280650" y="2844801"/>
            <a:ext cx="0" cy="855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Egyenes összekötő 241">
            <a:extLst>
              <a:ext uri="{FF2B5EF4-FFF2-40B4-BE49-F238E27FC236}">
                <a16:creationId xmlns:a16="http://schemas.microsoft.com/office/drawing/2014/main" id="{155E4841-98C6-4543-90C5-ECFBEAD51FB5}"/>
              </a:ext>
            </a:extLst>
          </p:cNvPr>
          <p:cNvCxnSpPr>
            <a:stCxn id="47" idx="3"/>
          </p:cNvCxnSpPr>
          <p:nvPr/>
        </p:nvCxnSpPr>
        <p:spPr>
          <a:xfrm flipV="1">
            <a:off x="10210800" y="3713163"/>
            <a:ext cx="69850" cy="4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Egyenes összekötő 243">
            <a:extLst>
              <a:ext uri="{FF2B5EF4-FFF2-40B4-BE49-F238E27FC236}">
                <a16:creationId xmlns:a16="http://schemas.microsoft.com/office/drawing/2014/main" id="{377FC3BF-02D8-4C17-B356-962B9DB5BEC7}"/>
              </a:ext>
            </a:extLst>
          </p:cNvPr>
          <p:cNvCxnSpPr>
            <a:stCxn id="46" idx="3"/>
          </p:cNvCxnSpPr>
          <p:nvPr/>
        </p:nvCxnSpPr>
        <p:spPr>
          <a:xfrm>
            <a:off x="10207228" y="4621213"/>
            <a:ext cx="168275" cy="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Egyenes összekötő 245">
            <a:extLst>
              <a:ext uri="{FF2B5EF4-FFF2-40B4-BE49-F238E27FC236}">
                <a16:creationId xmlns:a16="http://schemas.microsoft.com/office/drawing/2014/main" id="{0F705ABD-428D-4104-A8C9-483932E5BEFF}"/>
              </a:ext>
            </a:extLst>
          </p:cNvPr>
          <p:cNvCxnSpPr>
            <a:stCxn id="151" idx="3"/>
          </p:cNvCxnSpPr>
          <p:nvPr/>
        </p:nvCxnSpPr>
        <p:spPr>
          <a:xfrm>
            <a:off x="10210801" y="5480050"/>
            <a:ext cx="2889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3947695B-A842-4B97-9C76-D6165BFB5F6A}"/>
              </a:ext>
            </a:extLst>
          </p:cNvPr>
          <p:cNvCxnSpPr>
            <a:stCxn id="9" idx="3"/>
          </p:cNvCxnSpPr>
          <p:nvPr/>
        </p:nvCxnSpPr>
        <p:spPr>
          <a:xfrm>
            <a:off x="3803651" y="4668838"/>
            <a:ext cx="3667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Egyenes összekötő nyíllal 86">
            <a:extLst>
              <a:ext uri="{FF2B5EF4-FFF2-40B4-BE49-F238E27FC236}">
                <a16:creationId xmlns:a16="http://schemas.microsoft.com/office/drawing/2014/main" id="{FCD249AA-F26F-4CE3-A5AC-AF96AFE87BE2}"/>
              </a:ext>
            </a:extLst>
          </p:cNvPr>
          <p:cNvCxnSpPr>
            <a:stCxn id="45" idx="3"/>
            <a:endCxn id="42" idx="1"/>
          </p:cNvCxnSpPr>
          <p:nvPr/>
        </p:nvCxnSpPr>
        <p:spPr>
          <a:xfrm flipV="1">
            <a:off x="5432426" y="4600973"/>
            <a:ext cx="187325" cy="5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Egyenes összekötő 94">
            <a:extLst>
              <a:ext uri="{FF2B5EF4-FFF2-40B4-BE49-F238E27FC236}">
                <a16:creationId xmlns:a16="http://schemas.microsoft.com/office/drawing/2014/main" id="{89BBA842-DE19-4F1D-B76E-8D3975295D75}"/>
              </a:ext>
            </a:extLst>
          </p:cNvPr>
          <p:cNvCxnSpPr/>
          <p:nvPr/>
        </p:nvCxnSpPr>
        <p:spPr>
          <a:xfrm>
            <a:off x="6334126" y="4467226"/>
            <a:ext cx="92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doboz 1">
            <a:extLst>
              <a:ext uri="{FF2B5EF4-FFF2-40B4-BE49-F238E27FC236}">
                <a16:creationId xmlns:a16="http://schemas.microsoft.com/office/drawing/2014/main" id="{68311AE2-0D0D-4AE0-A35D-727AF60B220B}"/>
              </a:ext>
            </a:extLst>
          </p:cNvPr>
          <p:cNvSpPr txBox="1"/>
          <p:nvPr/>
        </p:nvSpPr>
        <p:spPr>
          <a:xfrm>
            <a:off x="1738715" y="6006308"/>
            <a:ext cx="8527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-HU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The </a:t>
            </a:r>
            <a:r>
              <a:rPr lang="en-GB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important aspects of the experimental </a:t>
            </a:r>
            <a:r>
              <a:rPr lang="hu-HU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design (</a:t>
            </a:r>
            <a:r>
              <a:rPr lang="en-GB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e.g. </a:t>
            </a:r>
            <a:r>
              <a:rPr lang="en-GB" sz="2400" b="1" dirty="0">
                <a:solidFill>
                  <a:srgbClr val="00B050"/>
                </a:solidFill>
                <a:cs typeface="Arial" panose="020B0604020202020204" pitchFamily="34" charset="0"/>
              </a:rPr>
              <a:t>‘other variables held constant’</a:t>
            </a:r>
            <a:r>
              <a:rPr lang="hu-HU" sz="2400" b="1" dirty="0">
                <a:solidFill>
                  <a:srgbClr val="00B050"/>
                </a:solidFill>
                <a:cs typeface="Arial" panose="020B0604020202020204" pitchFamily="34" charset="0"/>
              </a:rPr>
              <a:t>) </a:t>
            </a:r>
            <a:r>
              <a:rPr lang="hu-HU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were</a:t>
            </a:r>
            <a:r>
              <a:rPr lang="hu-HU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GB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taught from September </a:t>
            </a:r>
            <a:r>
              <a:rPr lang="hu-HU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2017.</a:t>
            </a:r>
            <a:endParaRPr lang="hu-HU" sz="2400" b="1" dirty="0">
              <a:solidFill>
                <a:srgbClr val="00B050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E95A509-93B2-4367-BFAD-C8CEDF4CA72B}"/>
              </a:ext>
            </a:extLst>
          </p:cNvPr>
          <p:cNvSpPr txBox="1"/>
          <p:nvPr/>
        </p:nvSpPr>
        <p:spPr>
          <a:xfrm>
            <a:off x="6062637" y="665156"/>
            <a:ext cx="6184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err="1"/>
              <a:t>First</a:t>
            </a:r>
            <a:r>
              <a:rPr lang="hu-HU" sz="2200" dirty="0"/>
              <a:t> </a:t>
            </a:r>
            <a:r>
              <a:rPr lang="en-GB" sz="2200" dirty="0"/>
              <a:t>year</a:t>
            </a:r>
            <a:r>
              <a:rPr lang="hu-HU" sz="2200" dirty="0"/>
              <a:t> (2016/17):</a:t>
            </a:r>
            <a:r>
              <a:rPr lang="en-GB" sz="2200" dirty="0"/>
              <a:t> </a:t>
            </a:r>
            <a:r>
              <a:rPr lang="hu-HU" sz="2200" dirty="0"/>
              <a:t>n</a:t>
            </a:r>
            <a:r>
              <a:rPr lang="en-GB" sz="2200" dirty="0"/>
              <a:t>o significant difference in the development of experimental design skills</a:t>
            </a:r>
            <a:r>
              <a:rPr lang="hu-HU" sz="2200" dirty="0"/>
              <a:t> </a:t>
            </a:r>
            <a:r>
              <a:rPr lang="hu-HU" sz="2200" dirty="0" err="1"/>
              <a:t>between</a:t>
            </a:r>
            <a:r>
              <a:rPr lang="hu-HU" sz="2200" dirty="0"/>
              <a:t> </a:t>
            </a:r>
            <a:r>
              <a:rPr lang="hu-HU" sz="2200" dirty="0" err="1"/>
              <a:t>the</a:t>
            </a:r>
            <a:r>
              <a:rPr lang="hu-HU" sz="2200" dirty="0"/>
              <a:t> </a:t>
            </a:r>
            <a:r>
              <a:rPr lang="hu-HU" sz="2200" dirty="0" err="1"/>
              <a:t>experimental</a:t>
            </a:r>
            <a:r>
              <a:rPr lang="hu-HU" sz="2200" dirty="0"/>
              <a:t> </a:t>
            </a:r>
            <a:r>
              <a:rPr lang="hu-HU" sz="2200" dirty="0" err="1"/>
              <a:t>groups</a:t>
            </a:r>
            <a:r>
              <a:rPr lang="hu-HU" sz="2200" dirty="0"/>
              <a:t> and </a:t>
            </a:r>
            <a:r>
              <a:rPr lang="hu-HU" sz="2200" dirty="0" err="1"/>
              <a:t>the</a:t>
            </a:r>
            <a:r>
              <a:rPr lang="hu-HU" sz="2200" dirty="0"/>
              <a:t> </a:t>
            </a:r>
            <a:r>
              <a:rPr lang="hu-HU" sz="2200" dirty="0" err="1"/>
              <a:t>control</a:t>
            </a:r>
            <a:r>
              <a:rPr lang="hu-HU" sz="2200" dirty="0"/>
              <a:t> </a:t>
            </a:r>
            <a:r>
              <a:rPr lang="hu-HU" sz="2200" dirty="0" err="1"/>
              <a:t>group</a:t>
            </a:r>
            <a:r>
              <a:rPr lang="hu-HU" sz="2200" dirty="0"/>
              <a:t> </a:t>
            </a:r>
            <a:r>
              <a:rPr lang="en-GB" sz="2200" dirty="0"/>
              <a:t>→</a:t>
            </a:r>
            <a:r>
              <a:rPr lang="hu-HU" sz="22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lack of scaffolding did not work </a:t>
            </a:r>
            <a:r>
              <a:rPr lang="en-GB" sz="2200" dirty="0"/>
              <a:t>→</a:t>
            </a:r>
            <a:endParaRPr lang="en-GB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101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838200" y="399495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II.2. </a:t>
            </a:r>
            <a:r>
              <a:rPr lang="hu-HU" sz="3200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r>
              <a:rPr lang="hu-HU" sz="32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3200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32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previous</a:t>
            </a:r>
            <a:r>
              <a:rPr lang="hu-HU" sz="32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project (2017-2021)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38199" y="1144877"/>
            <a:ext cx="1097972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S</a:t>
            </a:r>
            <a:r>
              <a:rPr lang="en-US" sz="2400" dirty="0" err="1"/>
              <a:t>tructured</a:t>
            </a:r>
            <a:r>
              <a:rPr lang="en-US" sz="2400" dirty="0"/>
              <a:t> </a:t>
            </a:r>
            <a:r>
              <a:rPr lang="hu-HU" sz="2400" dirty="0" err="1"/>
              <a:t>paper</a:t>
            </a:r>
            <a:r>
              <a:rPr lang="hu-HU" sz="2400" dirty="0"/>
              <a:t> and </a:t>
            </a:r>
            <a:r>
              <a:rPr lang="hu-HU" sz="2400" dirty="0" err="1"/>
              <a:t>pencil</a:t>
            </a:r>
            <a:r>
              <a:rPr lang="hu-HU" sz="2400" dirty="0"/>
              <a:t> </a:t>
            </a:r>
            <a:r>
              <a:rPr lang="en-US" sz="2400" dirty="0"/>
              <a:t>test</a:t>
            </a:r>
            <a:r>
              <a:rPr lang="hu-HU" sz="2400" dirty="0"/>
              <a:t>s (T0-T4);</a:t>
            </a:r>
            <a:r>
              <a:rPr lang="en-US" sz="2400" dirty="0"/>
              <a:t> </a:t>
            </a:r>
            <a:r>
              <a:rPr lang="hu-HU" sz="2400" dirty="0" err="1"/>
              <a:t>tas</a:t>
            </a:r>
            <a:r>
              <a:rPr lang="en-US" sz="2400" dirty="0" err="1"/>
              <a:t>ks</a:t>
            </a:r>
            <a:r>
              <a:rPr lang="en-US" sz="2400" dirty="0"/>
              <a:t> intending to measure</a:t>
            </a:r>
            <a:r>
              <a:rPr lang="hu-HU" sz="2400" dirty="0"/>
              <a:t>: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en-US" sz="2400" dirty="0"/>
              <a:t>disciplinary content knowledge</a:t>
            </a:r>
            <a:r>
              <a:rPr lang="hu-HU" sz="2400" dirty="0"/>
              <a:t> (DCK)</a:t>
            </a:r>
            <a:r>
              <a:rPr lang="en-US" sz="2400" dirty="0"/>
              <a:t> </a:t>
            </a:r>
            <a:r>
              <a:rPr lang="hu-HU" sz="2400" dirty="0"/>
              <a:t>+</a:t>
            </a:r>
            <a:r>
              <a:rPr lang="en-US" sz="2400" dirty="0"/>
              <a:t> experimental design skills</a:t>
            </a:r>
            <a:r>
              <a:rPr lang="hu-HU" sz="2400" dirty="0"/>
              <a:t> (EDS)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/>
              <a:t>T2 (</a:t>
            </a:r>
            <a:r>
              <a:rPr lang="en-GB" sz="2400" b="1" dirty="0"/>
              <a:t>Grade 8</a:t>
            </a:r>
            <a:r>
              <a:rPr lang="hu-HU" sz="2400" b="1" dirty="0"/>
              <a:t>)</a:t>
            </a:r>
            <a:r>
              <a:rPr lang="en-GB" sz="2400" b="1" dirty="0"/>
              <a:t>:</a:t>
            </a:r>
            <a:r>
              <a:rPr lang="hu-HU" sz="2400" b="1" dirty="0"/>
              <a:t> </a:t>
            </a:r>
            <a:r>
              <a:rPr lang="hu-HU" sz="2400" b="1" dirty="0" err="1">
                <a:solidFill>
                  <a:srgbClr val="00B050"/>
                </a:solidFill>
              </a:rPr>
              <a:t>significant</a:t>
            </a:r>
            <a:r>
              <a:rPr lang="hu-HU" sz="2400" b="1" dirty="0">
                <a:solidFill>
                  <a:srgbClr val="00B050"/>
                </a:solidFill>
              </a:rPr>
              <a:t> </a:t>
            </a:r>
            <a:r>
              <a:rPr lang="en-GB" sz="2400" b="1" dirty="0">
                <a:solidFill>
                  <a:srgbClr val="00B050"/>
                </a:solidFill>
              </a:rPr>
              <a:t>development</a:t>
            </a:r>
            <a:r>
              <a:rPr lang="hu-HU" sz="2400" b="1" dirty="0">
                <a:solidFill>
                  <a:srgbClr val="00B050"/>
                </a:solidFill>
              </a:rPr>
              <a:t> i</a:t>
            </a:r>
            <a:r>
              <a:rPr lang="en-GB" sz="2400" b="1" dirty="0">
                <a:solidFill>
                  <a:srgbClr val="00B050"/>
                </a:solidFill>
              </a:rPr>
              <a:t>n </a:t>
            </a:r>
            <a:r>
              <a:rPr lang="hu-HU" sz="2400" b="1" dirty="0" err="1">
                <a:solidFill>
                  <a:srgbClr val="00B050"/>
                </a:solidFill>
              </a:rPr>
              <a:t>the</a:t>
            </a:r>
            <a:r>
              <a:rPr lang="hu-HU" sz="2400" b="1" dirty="0">
                <a:solidFill>
                  <a:srgbClr val="00B050"/>
                </a:solidFill>
              </a:rPr>
              <a:t> EDS in </a:t>
            </a:r>
            <a:r>
              <a:rPr lang="en-GB" sz="2400" b="1" dirty="0">
                <a:solidFill>
                  <a:srgbClr val="00B050"/>
                </a:solidFill>
              </a:rPr>
              <a:t>both </a:t>
            </a:r>
            <a:r>
              <a:rPr lang="hu-HU" sz="2400" b="1" dirty="0" err="1">
                <a:solidFill>
                  <a:srgbClr val="00B050"/>
                </a:solidFill>
              </a:rPr>
              <a:t>experimental</a:t>
            </a:r>
            <a:r>
              <a:rPr lang="hu-HU" sz="2400" b="1" dirty="0">
                <a:solidFill>
                  <a:srgbClr val="00B050"/>
                </a:solidFill>
              </a:rPr>
              <a:t> </a:t>
            </a:r>
            <a:r>
              <a:rPr lang="hu-HU" sz="2400" b="1" dirty="0" err="1">
                <a:solidFill>
                  <a:srgbClr val="00B050"/>
                </a:solidFill>
              </a:rPr>
              <a:t>groups</a:t>
            </a:r>
            <a:endParaRPr lang="hu-HU" sz="2400" b="1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/>
              <a:t>T3 (</a:t>
            </a:r>
            <a:r>
              <a:rPr lang="hu-HU" sz="2400" b="1" dirty="0" err="1"/>
              <a:t>Grade</a:t>
            </a:r>
            <a:r>
              <a:rPr lang="hu-HU" sz="2400" b="1" dirty="0"/>
              <a:t> 9): </a:t>
            </a:r>
            <a:r>
              <a:rPr lang="hu-HU" sz="2400" b="1" dirty="0">
                <a:solidFill>
                  <a:srgbClr val="FF0000"/>
                </a:solidFill>
              </a:rPr>
              <a:t>no </a:t>
            </a:r>
            <a:r>
              <a:rPr lang="en-GB" sz="2400" b="1" dirty="0">
                <a:solidFill>
                  <a:srgbClr val="FF0000"/>
                </a:solidFill>
              </a:rPr>
              <a:t>significant development in the </a:t>
            </a:r>
            <a:r>
              <a:rPr lang="hu-HU" sz="2400" b="1" dirty="0">
                <a:solidFill>
                  <a:srgbClr val="FF0000"/>
                </a:solidFill>
              </a:rPr>
              <a:t>EDS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T4: COVID-19 </a:t>
            </a:r>
            <a:r>
              <a:rPr lang="hu-HU" sz="2400" dirty="0" err="1"/>
              <a:t>disruptions</a:t>
            </a:r>
            <a:r>
              <a:rPr lang="hu-HU" sz="2400" dirty="0"/>
              <a:t> </a:t>
            </a:r>
            <a:r>
              <a:rPr lang="en-GB" sz="2400" dirty="0"/>
              <a:t>→</a:t>
            </a:r>
            <a:r>
              <a:rPr lang="hu-HU" sz="2400" dirty="0"/>
              <a:t> </a:t>
            </a:r>
            <a:r>
              <a:rPr lang="en-US" sz="2400" dirty="0"/>
              <a:t>in </a:t>
            </a:r>
            <a:r>
              <a:rPr lang="hu-HU" sz="2400" dirty="0" err="1"/>
              <a:t>June</a:t>
            </a:r>
            <a:r>
              <a:rPr lang="hu-HU" sz="2400" dirty="0"/>
              <a:t> </a:t>
            </a:r>
            <a:r>
              <a:rPr lang="en-US" sz="2400" dirty="0"/>
              <a:t>2021</a:t>
            </a:r>
            <a:r>
              <a:rPr lang="hu-HU" sz="2400" dirty="0"/>
              <a:t> (</a:t>
            </a:r>
            <a:r>
              <a:rPr lang="hu-HU" sz="2400" dirty="0" err="1"/>
              <a:t>Grade</a:t>
            </a:r>
            <a:r>
              <a:rPr lang="hu-HU" sz="2400" dirty="0"/>
              <a:t> 11), </a:t>
            </a:r>
            <a:r>
              <a:rPr lang="hu-HU" sz="2400" b="1" dirty="0"/>
              <a:t>no </a:t>
            </a:r>
            <a:r>
              <a:rPr lang="en-GB" sz="2400" b="1" dirty="0"/>
              <a:t>significant development in the </a:t>
            </a:r>
            <a:r>
              <a:rPr lang="hu-HU" sz="2400" b="1" dirty="0"/>
              <a:t>EDS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 err="1"/>
              <a:t>School</a:t>
            </a:r>
            <a:r>
              <a:rPr lang="en-US" sz="2400" b="1" dirty="0"/>
              <a:t> variables</a:t>
            </a:r>
            <a:r>
              <a:rPr lang="hu-HU" sz="2400" b="1" dirty="0"/>
              <a:t>: </a:t>
            </a:r>
            <a:r>
              <a:rPr lang="en-GB" sz="2400" b="1" dirty="0"/>
              <a:t>s</a:t>
            </a:r>
            <a:r>
              <a:rPr lang="hu-HU" sz="2400" b="1" dirty="0" err="1"/>
              <a:t>tronger</a:t>
            </a:r>
            <a:r>
              <a:rPr lang="en-GB" sz="2400" b="1" dirty="0"/>
              <a:t> effect on </a:t>
            </a:r>
            <a:r>
              <a:rPr lang="hu-HU" sz="2400" b="1" dirty="0" err="1"/>
              <a:t>the</a:t>
            </a:r>
            <a:r>
              <a:rPr lang="hu-HU" sz="2400" b="1" dirty="0"/>
              <a:t> EDS </a:t>
            </a:r>
            <a:r>
              <a:rPr lang="hu-HU" sz="2400" b="1" dirty="0" err="1"/>
              <a:t>scores</a:t>
            </a:r>
            <a:r>
              <a:rPr lang="hu-HU" sz="2400" b="1" dirty="0"/>
              <a:t> </a:t>
            </a:r>
            <a:r>
              <a:rPr lang="hu-HU" sz="2400" b="1" dirty="0" err="1"/>
              <a:t>than</a:t>
            </a:r>
            <a:r>
              <a:rPr lang="hu-HU" sz="2400" b="1" dirty="0"/>
              <a:t> </a:t>
            </a:r>
            <a:r>
              <a:rPr lang="hu-HU" sz="2400" b="1" dirty="0" err="1"/>
              <a:t>the</a:t>
            </a:r>
            <a:r>
              <a:rPr lang="hu-HU" sz="2400" b="1" dirty="0"/>
              <a:t> </a:t>
            </a:r>
            <a:r>
              <a:rPr lang="hu-HU" sz="2400" b="1" dirty="0" err="1"/>
              <a:t>intervention</a:t>
            </a:r>
            <a:r>
              <a:rPr lang="hu-HU" sz="2400" b="1" dirty="0"/>
              <a:t> </a:t>
            </a:r>
            <a:r>
              <a:rPr lang="hu-HU" sz="2400" b="1" dirty="0" err="1"/>
              <a:t>from</a:t>
            </a:r>
            <a:r>
              <a:rPr lang="hu-HU" sz="2400" b="1" dirty="0"/>
              <a:t> T2!</a:t>
            </a:r>
          </a:p>
          <a:p>
            <a:endParaRPr lang="hu-HU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/>
              <a:t>EXPLANATIONS?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/>
              <a:t>Ability scores are confounded by motivational levels? –(Effect of T0!) </a:t>
            </a:r>
            <a:endParaRPr lang="hu-HU" sz="2400" b="1" dirty="0"/>
          </a:p>
          <a:p>
            <a:pPr marL="1371600" lvl="2" indent="-457200">
              <a:buFont typeface="+mj-lt"/>
              <a:buAutoNum type="arabicPeriod"/>
            </a:pPr>
            <a:r>
              <a:rPr lang="hu-HU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Do</a:t>
            </a:r>
            <a:r>
              <a:rPr lang="hu-HU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the</a:t>
            </a:r>
            <a:r>
              <a:rPr lang="hu-HU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students</a:t>
            </a:r>
            <a:r>
              <a:rPr lang="hu-HU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need</a:t>
            </a:r>
            <a:r>
              <a:rPr lang="hu-HU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even</a:t>
            </a:r>
            <a:r>
              <a:rPr lang="hu-HU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more </a:t>
            </a:r>
            <a:r>
              <a:rPr lang="hu-HU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scaffolding</a:t>
            </a:r>
            <a:r>
              <a:rPr lang="hu-HU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? (</a:t>
            </a:r>
            <a:r>
              <a:rPr lang="hu-HU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Use</a:t>
            </a:r>
            <a:r>
              <a:rPr lang="hu-HU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of a „</a:t>
            </a:r>
            <a:r>
              <a:rPr lang="hu-HU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template</a:t>
            </a:r>
            <a:r>
              <a:rPr lang="hu-HU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”?)</a:t>
            </a:r>
            <a:r>
              <a:rPr lang="hu-HU" sz="2400" b="1" dirty="0"/>
              <a:t> *</a:t>
            </a:r>
            <a:endParaRPr lang="hu-HU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lvl="2"/>
            <a:r>
              <a:rPr lang="hu-HU" sz="2000" b="1" dirty="0"/>
              <a:t>*</a:t>
            </a:r>
            <a:r>
              <a:rPr lang="en-GB" sz="2000" dirty="0" err="1">
                <a:effectLst/>
                <a:ea typeface="Arial" panose="020B0604020202020204" pitchFamily="34" charset="0"/>
              </a:rPr>
              <a:t>Cothron</a:t>
            </a:r>
            <a:r>
              <a:rPr lang="en-GB" sz="2000" dirty="0">
                <a:effectLst/>
                <a:ea typeface="Arial" panose="020B0604020202020204" pitchFamily="34" charset="0"/>
              </a:rPr>
              <a:t>, J. H., Giese, R. N., </a:t>
            </a:r>
            <a:r>
              <a:rPr lang="en-GB" sz="2000" dirty="0" err="1">
                <a:effectLst/>
                <a:ea typeface="Arial" panose="020B0604020202020204" pitchFamily="34" charset="0"/>
              </a:rPr>
              <a:t>Rezba</a:t>
            </a:r>
            <a:r>
              <a:rPr lang="en-GB" sz="2000" dirty="0">
                <a:effectLst/>
                <a:ea typeface="Arial" panose="020B0604020202020204" pitchFamily="34" charset="0"/>
              </a:rPr>
              <a:t>, R. J., (2000). Students and research: Practical strategies for science classrooms and competitions, (3</a:t>
            </a:r>
            <a:r>
              <a:rPr lang="en-GB" sz="2000" baseline="30000" dirty="0">
                <a:effectLst/>
                <a:ea typeface="Arial" panose="020B0604020202020204" pitchFamily="34" charset="0"/>
              </a:rPr>
              <a:t>rd</a:t>
            </a:r>
            <a:r>
              <a:rPr lang="en-GB" sz="2000" dirty="0">
                <a:effectLst/>
                <a:ea typeface="Arial" panose="020B0604020202020204" pitchFamily="34" charset="0"/>
              </a:rPr>
              <a:t> Ed.)., Dubuque, IA: Kendall/Hunt Publishing Company</a:t>
            </a:r>
          </a:p>
          <a:p>
            <a:pPr lvl="2"/>
            <a:endParaRPr lang="hu-HU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0587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ECRICE 2022, Weizmann Institute, Israel, 12. 07. 2022</a:t>
            </a:r>
            <a:endParaRPr lang="hu-HU" sz="12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320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ím 1">
            <a:extLst>
              <a:ext uri="{FF2B5EF4-FFF2-40B4-BE49-F238E27FC236}">
                <a16:creationId xmlns:a16="http://schemas.microsoft.com/office/drawing/2014/main" id="{0DD0954D-4121-4088-9587-C0F9A9EDD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8474" y="32592"/>
            <a:ext cx="12322223" cy="546101"/>
          </a:xfrm>
        </p:spPr>
        <p:txBody>
          <a:bodyPr/>
          <a:lstStyle/>
          <a:p>
            <a:pPr algn="ctr" eaLnBrk="1" hangingPunct="1">
              <a:defRPr/>
            </a:pPr>
            <a:r>
              <a:rPr lang="hu-HU" altLang="hu-HU" sz="3200" b="0" cap="none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III.1. R</a:t>
            </a:r>
            <a:r>
              <a:rPr lang="en-GB" altLang="hu-HU" sz="3200" b="0" cap="none" dirty="0" err="1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esearch</a:t>
            </a:r>
            <a:r>
              <a:rPr lang="en-GB" altLang="hu-HU" sz="3200" b="0" cap="none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model </a:t>
            </a:r>
            <a:r>
              <a:rPr lang="hu-HU" altLang="hu-HU" sz="3200" b="0" cap="none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hu-HU" altLang="hu-HU" sz="3200" b="0" cap="none" dirty="0" err="1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</a:t>
            </a:r>
            <a:r>
              <a:rPr lang="hu-HU" altLang="hu-HU" sz="3200" b="0" cap="none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altLang="hu-HU" sz="3200" b="0" cap="none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September 20</a:t>
            </a:r>
            <a:r>
              <a:rPr lang="hu-HU" altLang="hu-HU" sz="3200" b="0" cap="none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  <a:r>
              <a:rPr lang="en-GB" altLang="hu-HU" sz="3200" b="0" cap="none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3" name="Lekerekített téglalap 2">
            <a:extLst>
              <a:ext uri="{FF2B5EF4-FFF2-40B4-BE49-F238E27FC236}">
                <a16:creationId xmlns:a16="http://schemas.microsoft.com/office/drawing/2014/main" id="{02D5382E-B534-43A0-84AE-512F28C92513}"/>
              </a:ext>
            </a:extLst>
          </p:cNvPr>
          <p:cNvSpPr/>
          <p:nvPr/>
        </p:nvSpPr>
        <p:spPr>
          <a:xfrm>
            <a:off x="1031083" y="581568"/>
            <a:ext cx="4483100" cy="2578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6 student sheets for 6 lessons </a:t>
            </a:r>
            <a:endParaRPr lang="hu-HU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(</a:t>
            </a:r>
            <a:r>
              <a:rPr lang="hu-HU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taking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u-HU" b="1" dirty="0" err="1">
                <a:solidFill>
                  <a:srgbClr val="FF0000"/>
                </a:solidFill>
                <a:latin typeface="Calibri" panose="020F0502020204030204" pitchFamily="34" charset="0"/>
              </a:rPr>
              <a:t>only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</a:rPr>
              <a:t> cca. 25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</a:rPr>
              <a:t> min</a:t>
            </a: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) in </a:t>
            </a:r>
            <a:r>
              <a:rPr lang="en-GB" b="1" u="sng" dirty="0">
                <a:solidFill>
                  <a:prstClr val="white"/>
                </a:solidFill>
                <a:latin typeface="Calibri" panose="020F0502020204030204" pitchFamily="34" charset="0"/>
              </a:rPr>
              <a:t>3 versions:</a:t>
            </a:r>
            <a:endParaRPr lang="hu-HU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Type 1:</a:t>
            </a: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hu-HU" b="1" dirty="0" err="1">
                <a:solidFill>
                  <a:prstClr val="white"/>
                </a:solidFill>
                <a:latin typeface="Calibri" panose="020F0502020204030204" pitchFamily="34" charset="0"/>
              </a:rPr>
              <a:t>only</a:t>
            </a: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 step-by-step</a:t>
            </a:r>
            <a:r>
              <a:rPr lang="en-GB" dirty="0">
                <a:solidFill>
                  <a:prstClr val="white"/>
                </a:solidFill>
                <a:latin typeface="Calibri" panose="020F0502020204030204" pitchFamily="34" charset="0"/>
              </a:rPr>
              <a:t> experiments</a:t>
            </a:r>
            <a:endParaRPr lang="hu-HU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Type 2: </a:t>
            </a:r>
            <a:r>
              <a:rPr lang="en-GB" dirty="0">
                <a:solidFill>
                  <a:prstClr val="white"/>
                </a:solidFill>
                <a:latin typeface="Calibri" panose="020F0502020204030204" pitchFamily="34" charset="0"/>
              </a:rPr>
              <a:t>step-by-step experiments +</a:t>
            </a:r>
            <a:r>
              <a:rPr lang="hu-HU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FFC000"/>
                </a:solidFill>
                <a:latin typeface="Calibri" panose="020F0502020204030204" pitchFamily="34" charset="0"/>
              </a:rPr>
              <a:t>schem</a:t>
            </a:r>
            <a:r>
              <a:rPr lang="hu-HU" b="1" dirty="0">
                <a:solidFill>
                  <a:srgbClr val="FFC000"/>
                </a:solidFill>
                <a:latin typeface="Calibri" panose="020F0502020204030204" pitchFamily="34" charset="0"/>
              </a:rPr>
              <a:t>e</a:t>
            </a:r>
            <a:r>
              <a:rPr lang="en-GB" b="1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hu-HU" b="1" dirty="0" err="1">
                <a:solidFill>
                  <a:srgbClr val="FFC000"/>
                </a:solidFill>
                <a:latin typeface="Calibri" panose="020F0502020204030204" pitchFamily="34" charset="0"/>
              </a:rPr>
              <a:t>filled</a:t>
            </a:r>
            <a:r>
              <a:rPr lang="hu-HU" b="1" dirty="0">
                <a:solidFill>
                  <a:srgbClr val="FFC000"/>
                </a:solidFill>
                <a:latin typeface="Calibri" panose="020F0502020204030204" pitchFamily="34" charset="0"/>
              </a:rPr>
              <a:t> in</a:t>
            </a:r>
            <a:r>
              <a:rPr lang="en-GB" b="1" dirty="0">
                <a:solidFill>
                  <a:srgbClr val="FFC000"/>
                </a:solidFill>
                <a:latin typeface="Calibri" panose="020F0502020204030204" pitchFamily="34" charset="0"/>
              </a:rPr>
              <a:t> AFTER </a:t>
            </a:r>
            <a:r>
              <a:rPr lang="en-GB" dirty="0">
                <a:latin typeface="Calibri" panose="020F0502020204030204" pitchFamily="34" charset="0"/>
              </a:rPr>
              <a:t>the experiments</a:t>
            </a:r>
            <a:endParaRPr lang="hu-HU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Type 3: </a:t>
            </a: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</a:rPr>
              <a:t>schem</a:t>
            </a:r>
            <a:r>
              <a:rPr lang="hu-HU" b="1" dirty="0">
                <a:solidFill>
                  <a:srgbClr val="FFFF00"/>
                </a:solidFill>
                <a:latin typeface="Calibri" panose="020F0502020204030204" pitchFamily="34" charset="0"/>
              </a:rPr>
              <a:t>e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</a:rPr>
              <a:t> filled </a:t>
            </a:r>
            <a:r>
              <a:rPr lang="hu-HU" b="1" dirty="0">
                <a:solidFill>
                  <a:srgbClr val="FFFF00"/>
                </a:solidFill>
                <a:latin typeface="Calibri" panose="020F0502020204030204" pitchFamily="34" charset="0"/>
              </a:rPr>
              <a:t>in BEFORE </a:t>
            </a:r>
            <a:r>
              <a:rPr lang="en-GB" dirty="0">
                <a:latin typeface="Calibri" panose="020F0502020204030204" pitchFamily="34" charset="0"/>
              </a:rPr>
              <a:t>the experiments</a:t>
            </a:r>
            <a:r>
              <a:rPr lang="hu-HU" dirty="0">
                <a:latin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</a:rPr>
              <a:t>and used in practice</a:t>
            </a:r>
            <a:endParaRPr lang="hu-HU" dirty="0">
              <a:latin typeface="Calibri" panose="020F0502020204030204" pitchFamily="34" charset="0"/>
            </a:endParaRPr>
          </a:p>
        </p:txBody>
      </p:sp>
      <p:sp>
        <p:nvSpPr>
          <p:cNvPr id="8" name="Lekerekített téglalap 7">
            <a:extLst>
              <a:ext uri="{FF2B5EF4-FFF2-40B4-BE49-F238E27FC236}">
                <a16:creationId xmlns:a16="http://schemas.microsoft.com/office/drawing/2014/main" id="{4FD9F2EC-D8D5-40C1-A98F-29DA65A8EA7F}"/>
              </a:ext>
            </a:extLst>
          </p:cNvPr>
          <p:cNvSpPr/>
          <p:nvPr/>
        </p:nvSpPr>
        <p:spPr>
          <a:xfrm>
            <a:off x="2306639" y="3343275"/>
            <a:ext cx="1603375" cy="738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prstClr val="white"/>
                </a:solidFill>
                <a:latin typeface="Calibri" panose="020F0502020204030204" pitchFamily="34" charset="0"/>
              </a:rPr>
              <a:t>Choosing sample</a:t>
            </a:r>
            <a:endParaRPr lang="hu-HU" sz="20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Lekerekített téglalap 8">
            <a:extLst>
              <a:ext uri="{FF2B5EF4-FFF2-40B4-BE49-F238E27FC236}">
                <a16:creationId xmlns:a16="http://schemas.microsoft.com/office/drawing/2014/main" id="{DD40A28E-8A9C-4F28-86AB-BD989F99BC7D}"/>
              </a:ext>
            </a:extLst>
          </p:cNvPr>
          <p:cNvSpPr/>
          <p:nvPr/>
        </p:nvSpPr>
        <p:spPr>
          <a:xfrm>
            <a:off x="2308226" y="4398964"/>
            <a:ext cx="1495425" cy="5413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prstClr val="white"/>
                </a:solidFill>
                <a:latin typeface="Calibri" panose="020F0502020204030204" pitchFamily="34" charset="0"/>
              </a:rPr>
              <a:t>Data collection</a:t>
            </a:r>
            <a:endParaRPr lang="hu-HU" sz="20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Lekerekített téglalap 42">
            <a:extLst>
              <a:ext uri="{FF2B5EF4-FFF2-40B4-BE49-F238E27FC236}">
                <a16:creationId xmlns:a16="http://schemas.microsoft.com/office/drawing/2014/main" id="{0D69A1E1-44FD-40E9-BF8B-3AF3598FF150}"/>
              </a:ext>
            </a:extLst>
          </p:cNvPr>
          <p:cNvSpPr/>
          <p:nvPr/>
        </p:nvSpPr>
        <p:spPr>
          <a:xfrm>
            <a:off x="6651229" y="4234658"/>
            <a:ext cx="2630488" cy="733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rgbClr val="FFC000"/>
                </a:solidFill>
                <a:latin typeface="Calibri" panose="020F0502020204030204" pitchFamily="34" charset="0"/>
              </a:rPr>
              <a:t>6 </a:t>
            </a:r>
            <a:r>
              <a:rPr lang="hu-HU" b="1" dirty="0">
                <a:solidFill>
                  <a:srgbClr val="FFC000"/>
                </a:solidFill>
                <a:latin typeface="Calibri" panose="020F0502020204030204" pitchFamily="34" charset="0"/>
              </a:rPr>
              <a:t>  T</a:t>
            </a:r>
            <a:r>
              <a:rPr lang="en-GB" b="1" dirty="0" err="1">
                <a:solidFill>
                  <a:srgbClr val="FFC000"/>
                </a:solidFill>
                <a:latin typeface="Calibri" panose="020F0502020204030204" pitchFamily="34" charset="0"/>
              </a:rPr>
              <a:t>ype</a:t>
            </a:r>
            <a:r>
              <a:rPr lang="en-GB" b="1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hu-HU" b="1" dirty="0">
                <a:solidFill>
                  <a:srgbClr val="FFC000"/>
                </a:solidFill>
                <a:latin typeface="Calibri" panose="020F0502020204030204" pitchFamily="34" charset="0"/>
              </a:rPr>
              <a:t>2</a:t>
            </a:r>
            <a:r>
              <a:rPr lang="en-GB" b="1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student sheets</a:t>
            </a:r>
            <a:endParaRPr lang="hu-HU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Lekerekített téglalap 43">
            <a:extLst>
              <a:ext uri="{FF2B5EF4-FFF2-40B4-BE49-F238E27FC236}">
                <a16:creationId xmlns:a16="http://schemas.microsoft.com/office/drawing/2014/main" id="{A6731F68-1BBA-4737-8E6C-24C6E254907F}"/>
              </a:ext>
            </a:extLst>
          </p:cNvPr>
          <p:cNvSpPr/>
          <p:nvPr/>
        </p:nvSpPr>
        <p:spPr>
          <a:xfrm>
            <a:off x="5191056" y="3381375"/>
            <a:ext cx="1323975" cy="776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Group</a:t>
            </a: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en-GB" b="1" dirty="0">
              <a:solidFill>
                <a:prstClr val="white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Lekerekített téglalap 44">
            <a:extLst>
              <a:ext uri="{FF2B5EF4-FFF2-40B4-BE49-F238E27FC236}">
                <a16:creationId xmlns:a16="http://schemas.microsoft.com/office/drawing/2014/main" id="{894377BD-9B4A-44FC-94F7-14C0504B0656}"/>
              </a:ext>
            </a:extLst>
          </p:cNvPr>
          <p:cNvSpPr/>
          <p:nvPr/>
        </p:nvSpPr>
        <p:spPr>
          <a:xfrm>
            <a:off x="5193705" y="4256985"/>
            <a:ext cx="1311275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Group</a:t>
            </a: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2</a:t>
            </a:r>
            <a:endParaRPr lang="en-GB" b="1" dirty="0">
              <a:solidFill>
                <a:prstClr val="white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ekerekített téglalap 45">
            <a:extLst>
              <a:ext uri="{FF2B5EF4-FFF2-40B4-BE49-F238E27FC236}">
                <a16:creationId xmlns:a16="http://schemas.microsoft.com/office/drawing/2014/main" id="{427123A2-E070-44E4-8FF6-A49980EA4FCE}"/>
              </a:ext>
            </a:extLst>
          </p:cNvPr>
          <p:cNvSpPr/>
          <p:nvPr/>
        </p:nvSpPr>
        <p:spPr>
          <a:xfrm>
            <a:off x="9511903" y="4352926"/>
            <a:ext cx="695325" cy="536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Post-test</a:t>
            </a:r>
            <a:endParaRPr lang="hu-H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Lekerekített téglalap 46">
            <a:extLst>
              <a:ext uri="{FF2B5EF4-FFF2-40B4-BE49-F238E27FC236}">
                <a16:creationId xmlns:a16="http://schemas.microsoft.com/office/drawing/2014/main" id="{67959975-FBA3-461B-8FB2-DF16CA4BD0BF}"/>
              </a:ext>
            </a:extLst>
          </p:cNvPr>
          <p:cNvSpPr/>
          <p:nvPr/>
        </p:nvSpPr>
        <p:spPr>
          <a:xfrm>
            <a:off x="9515476" y="3451225"/>
            <a:ext cx="695325" cy="5349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Post-test</a:t>
            </a:r>
            <a:endParaRPr lang="hu-H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8" name="Lekerekített téglalap 47">
            <a:extLst>
              <a:ext uri="{FF2B5EF4-FFF2-40B4-BE49-F238E27FC236}">
                <a16:creationId xmlns:a16="http://schemas.microsoft.com/office/drawing/2014/main" id="{C0D3CA9E-2DF3-4F16-8EC3-1CD07B32C82A}"/>
              </a:ext>
            </a:extLst>
          </p:cNvPr>
          <p:cNvSpPr/>
          <p:nvPr/>
        </p:nvSpPr>
        <p:spPr>
          <a:xfrm>
            <a:off x="6654801" y="3349625"/>
            <a:ext cx="2632075" cy="738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</a:rPr>
              <a:t>6   T</a:t>
            </a:r>
            <a:r>
              <a:rPr lang="en-GB" b="1" dirty="0" err="1">
                <a:solidFill>
                  <a:prstClr val="white"/>
                </a:solidFill>
                <a:latin typeface="Calibri" panose="020F0502020204030204" pitchFamily="34" charset="0"/>
              </a:rPr>
              <a:t>ype</a:t>
            </a: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 1 student sheets</a:t>
            </a:r>
            <a:endParaRPr lang="hu-HU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9" name="Lekerekített téglalap 48">
            <a:extLst>
              <a:ext uri="{FF2B5EF4-FFF2-40B4-BE49-F238E27FC236}">
                <a16:creationId xmlns:a16="http://schemas.microsoft.com/office/drawing/2014/main" id="{2D2535DD-1801-40BC-AA03-F8E7E5D2A9A2}"/>
              </a:ext>
            </a:extLst>
          </p:cNvPr>
          <p:cNvSpPr/>
          <p:nvPr/>
        </p:nvSpPr>
        <p:spPr>
          <a:xfrm>
            <a:off x="4120446" y="3440114"/>
            <a:ext cx="711200" cy="24394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Pre-test</a:t>
            </a:r>
            <a:endParaRPr lang="hu-H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0" name="Lekerekített téglalap 49">
            <a:extLst>
              <a:ext uri="{FF2B5EF4-FFF2-40B4-BE49-F238E27FC236}">
                <a16:creationId xmlns:a16="http://schemas.microsoft.com/office/drawing/2014/main" id="{C7FFC7C8-F12A-4D0F-84A2-54A7D0F5EE42}"/>
              </a:ext>
            </a:extLst>
          </p:cNvPr>
          <p:cNvSpPr/>
          <p:nvPr/>
        </p:nvSpPr>
        <p:spPr>
          <a:xfrm>
            <a:off x="5721934" y="2116138"/>
            <a:ext cx="4895268" cy="7413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prstClr val="white"/>
                </a:solidFill>
                <a:latin typeface="Calibri" panose="020F0502020204030204" pitchFamily="34" charset="0"/>
              </a:rPr>
              <a:t>Statistical analysis of data</a:t>
            </a:r>
            <a:endParaRPr lang="hu-HU" sz="20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cxnSp>
        <p:nvCxnSpPr>
          <p:cNvPr id="99" name="Egyenes összekötő nyíllal 98">
            <a:extLst>
              <a:ext uri="{FF2B5EF4-FFF2-40B4-BE49-F238E27FC236}">
                <a16:creationId xmlns:a16="http://schemas.microsoft.com/office/drawing/2014/main" id="{B72CEC67-4DF2-49ED-82C6-131A5CFFBCDA}"/>
              </a:ext>
            </a:extLst>
          </p:cNvPr>
          <p:cNvCxnSpPr>
            <a:cxnSpLocks/>
          </p:cNvCxnSpPr>
          <p:nvPr/>
        </p:nvCxnSpPr>
        <p:spPr>
          <a:xfrm>
            <a:off x="2989264" y="4078289"/>
            <a:ext cx="7937" cy="327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églalap: lekerekített 53">
            <a:extLst>
              <a:ext uri="{FF2B5EF4-FFF2-40B4-BE49-F238E27FC236}">
                <a16:creationId xmlns:a16="http://schemas.microsoft.com/office/drawing/2014/main" id="{F09307CC-6929-4411-8E9C-380B227B7E0B}"/>
              </a:ext>
            </a:extLst>
          </p:cNvPr>
          <p:cNvSpPr/>
          <p:nvPr/>
        </p:nvSpPr>
        <p:spPr>
          <a:xfrm>
            <a:off x="5193705" y="5121986"/>
            <a:ext cx="1336675" cy="768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Group</a:t>
            </a: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GB" b="1" dirty="0">
              <a:solidFill>
                <a:prstClr val="white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Téglalap: lekerekített 149">
            <a:extLst>
              <a:ext uri="{FF2B5EF4-FFF2-40B4-BE49-F238E27FC236}">
                <a16:creationId xmlns:a16="http://schemas.microsoft.com/office/drawing/2014/main" id="{1D95BDBD-A4BD-4481-8324-069FDF6CB9B2}"/>
              </a:ext>
            </a:extLst>
          </p:cNvPr>
          <p:cNvSpPr/>
          <p:nvPr/>
        </p:nvSpPr>
        <p:spPr>
          <a:xfrm>
            <a:off x="6645275" y="5119689"/>
            <a:ext cx="2630488" cy="7254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</a:rPr>
              <a:t>6 </a:t>
            </a:r>
            <a:r>
              <a:rPr lang="hu-HU" b="1" dirty="0">
                <a:solidFill>
                  <a:srgbClr val="FFFF00"/>
                </a:solidFill>
                <a:latin typeface="Calibri" panose="020F0502020204030204" pitchFamily="34" charset="0"/>
              </a:rPr>
              <a:t>  T</a:t>
            </a: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</a:rPr>
              <a:t>ype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hu-HU" b="1" dirty="0">
                <a:solidFill>
                  <a:srgbClr val="FFFF00"/>
                </a:solidFill>
                <a:latin typeface="Calibri" panose="020F0502020204030204" pitchFamily="34" charset="0"/>
              </a:rPr>
              <a:t>3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student sheets</a:t>
            </a:r>
            <a:endParaRPr lang="hu-HU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51" name="Téglalap: lekerekített 150">
            <a:extLst>
              <a:ext uri="{FF2B5EF4-FFF2-40B4-BE49-F238E27FC236}">
                <a16:creationId xmlns:a16="http://schemas.microsoft.com/office/drawing/2014/main" id="{92C75892-C50C-4F1B-8E41-A2D5B52F079F}"/>
              </a:ext>
            </a:extLst>
          </p:cNvPr>
          <p:cNvSpPr/>
          <p:nvPr/>
        </p:nvSpPr>
        <p:spPr>
          <a:xfrm>
            <a:off x="9515476" y="5216525"/>
            <a:ext cx="695325" cy="527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Post-test</a:t>
            </a:r>
            <a:endParaRPr lang="hu-H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cxnSp>
        <p:nvCxnSpPr>
          <p:cNvPr id="180" name="Egyenes összekötő nyíllal 179">
            <a:extLst>
              <a:ext uri="{FF2B5EF4-FFF2-40B4-BE49-F238E27FC236}">
                <a16:creationId xmlns:a16="http://schemas.microsoft.com/office/drawing/2014/main" id="{1360E7D8-ED63-4D6C-ABC7-2A3E883E2528}"/>
              </a:ext>
            </a:extLst>
          </p:cNvPr>
          <p:cNvCxnSpPr>
            <a:stCxn id="48" idx="3"/>
            <a:endCxn id="47" idx="1"/>
          </p:cNvCxnSpPr>
          <p:nvPr/>
        </p:nvCxnSpPr>
        <p:spPr>
          <a:xfrm flipV="1">
            <a:off x="9286875" y="3717925"/>
            <a:ext cx="228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Egyenes összekötő nyíllal 181">
            <a:extLst>
              <a:ext uri="{FF2B5EF4-FFF2-40B4-BE49-F238E27FC236}">
                <a16:creationId xmlns:a16="http://schemas.microsoft.com/office/drawing/2014/main" id="{EC21E37B-499B-4E79-B7D2-86BAF426E198}"/>
              </a:ext>
            </a:extLst>
          </p:cNvPr>
          <p:cNvCxnSpPr>
            <a:stCxn id="43" idx="3"/>
            <a:endCxn id="46" idx="1"/>
          </p:cNvCxnSpPr>
          <p:nvPr/>
        </p:nvCxnSpPr>
        <p:spPr>
          <a:xfrm>
            <a:off x="9281718" y="4601371"/>
            <a:ext cx="230185" cy="19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Egyenes összekötő nyíllal 184">
            <a:extLst>
              <a:ext uri="{FF2B5EF4-FFF2-40B4-BE49-F238E27FC236}">
                <a16:creationId xmlns:a16="http://schemas.microsoft.com/office/drawing/2014/main" id="{D41B6A27-42A5-4AD1-A6D9-1BEB6BFB2B0F}"/>
              </a:ext>
            </a:extLst>
          </p:cNvPr>
          <p:cNvCxnSpPr>
            <a:cxnSpLocks/>
            <a:stCxn id="150" idx="3"/>
            <a:endCxn id="151" idx="1"/>
          </p:cNvCxnSpPr>
          <p:nvPr/>
        </p:nvCxnSpPr>
        <p:spPr>
          <a:xfrm flipV="1">
            <a:off x="9275763" y="5480050"/>
            <a:ext cx="239712" cy="1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Egyenes összekötő 204">
            <a:extLst>
              <a:ext uri="{FF2B5EF4-FFF2-40B4-BE49-F238E27FC236}">
                <a16:creationId xmlns:a16="http://schemas.microsoft.com/office/drawing/2014/main" id="{8E3851EA-DDE5-4550-B301-0EA0E827F562}"/>
              </a:ext>
            </a:extLst>
          </p:cNvPr>
          <p:cNvCxnSpPr>
            <a:cxnSpLocks/>
            <a:stCxn id="150" idx="3"/>
            <a:endCxn id="150" idx="3"/>
          </p:cNvCxnSpPr>
          <p:nvPr/>
        </p:nvCxnSpPr>
        <p:spPr>
          <a:xfrm>
            <a:off x="9275763" y="548163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Egyenes összekötő nyíllal 233">
            <a:extLst>
              <a:ext uri="{FF2B5EF4-FFF2-40B4-BE49-F238E27FC236}">
                <a16:creationId xmlns:a16="http://schemas.microsoft.com/office/drawing/2014/main" id="{AE533259-E99C-45E7-82F9-392DFA340AB4}"/>
              </a:ext>
            </a:extLst>
          </p:cNvPr>
          <p:cNvCxnSpPr/>
          <p:nvPr/>
        </p:nvCxnSpPr>
        <p:spPr>
          <a:xfrm flipV="1">
            <a:off x="10499725" y="2835276"/>
            <a:ext cx="0" cy="2644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Egyenes összekötő nyíllal 235">
            <a:extLst>
              <a:ext uri="{FF2B5EF4-FFF2-40B4-BE49-F238E27FC236}">
                <a16:creationId xmlns:a16="http://schemas.microsoft.com/office/drawing/2014/main" id="{6DD383E4-94A6-4C7C-BAA7-1B5E740DD347}"/>
              </a:ext>
            </a:extLst>
          </p:cNvPr>
          <p:cNvCxnSpPr/>
          <p:nvPr/>
        </p:nvCxnSpPr>
        <p:spPr>
          <a:xfrm flipV="1">
            <a:off x="10379075" y="2844800"/>
            <a:ext cx="0" cy="1766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Egyenes összekötő nyíllal 237">
            <a:extLst>
              <a:ext uri="{FF2B5EF4-FFF2-40B4-BE49-F238E27FC236}">
                <a16:creationId xmlns:a16="http://schemas.microsoft.com/office/drawing/2014/main" id="{BB2AE152-B287-4E3C-8CD8-DA9F6041ABB0}"/>
              </a:ext>
            </a:extLst>
          </p:cNvPr>
          <p:cNvCxnSpPr/>
          <p:nvPr/>
        </p:nvCxnSpPr>
        <p:spPr>
          <a:xfrm flipV="1">
            <a:off x="10280650" y="2844801"/>
            <a:ext cx="0" cy="855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Egyenes összekötő 241">
            <a:extLst>
              <a:ext uri="{FF2B5EF4-FFF2-40B4-BE49-F238E27FC236}">
                <a16:creationId xmlns:a16="http://schemas.microsoft.com/office/drawing/2014/main" id="{155E4841-98C6-4543-90C5-ECFBEAD51FB5}"/>
              </a:ext>
            </a:extLst>
          </p:cNvPr>
          <p:cNvCxnSpPr>
            <a:stCxn id="47" idx="3"/>
          </p:cNvCxnSpPr>
          <p:nvPr/>
        </p:nvCxnSpPr>
        <p:spPr>
          <a:xfrm flipV="1">
            <a:off x="10210800" y="3713163"/>
            <a:ext cx="69850" cy="4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Egyenes összekötő 243">
            <a:extLst>
              <a:ext uri="{FF2B5EF4-FFF2-40B4-BE49-F238E27FC236}">
                <a16:creationId xmlns:a16="http://schemas.microsoft.com/office/drawing/2014/main" id="{377FC3BF-02D8-4C17-B356-962B9DB5BEC7}"/>
              </a:ext>
            </a:extLst>
          </p:cNvPr>
          <p:cNvCxnSpPr>
            <a:stCxn id="46" idx="3"/>
          </p:cNvCxnSpPr>
          <p:nvPr/>
        </p:nvCxnSpPr>
        <p:spPr>
          <a:xfrm>
            <a:off x="10207228" y="4621213"/>
            <a:ext cx="168275" cy="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Egyenes összekötő 245">
            <a:extLst>
              <a:ext uri="{FF2B5EF4-FFF2-40B4-BE49-F238E27FC236}">
                <a16:creationId xmlns:a16="http://schemas.microsoft.com/office/drawing/2014/main" id="{0F705ABD-428D-4104-A8C9-483932E5BEFF}"/>
              </a:ext>
            </a:extLst>
          </p:cNvPr>
          <p:cNvCxnSpPr>
            <a:stCxn id="151" idx="3"/>
          </p:cNvCxnSpPr>
          <p:nvPr/>
        </p:nvCxnSpPr>
        <p:spPr>
          <a:xfrm>
            <a:off x="10210801" y="5480050"/>
            <a:ext cx="2889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doboz 1">
            <a:extLst>
              <a:ext uri="{FF2B5EF4-FFF2-40B4-BE49-F238E27FC236}">
                <a16:creationId xmlns:a16="http://schemas.microsoft.com/office/drawing/2014/main" id="{68311AE2-0D0D-4AE0-A35D-727AF60B220B}"/>
              </a:ext>
            </a:extLst>
          </p:cNvPr>
          <p:cNvSpPr txBox="1"/>
          <p:nvPr/>
        </p:nvSpPr>
        <p:spPr>
          <a:xfrm>
            <a:off x="1774862" y="5991863"/>
            <a:ext cx="8842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/>
              <a:t>Note: Context-based and systems thinking tasks are on </a:t>
            </a:r>
            <a:r>
              <a:rPr lang="hu-HU" sz="2400" b="1" dirty="0" err="1"/>
              <a:t>each</a:t>
            </a:r>
            <a:r>
              <a:rPr lang="hu-HU" sz="2400" b="1" dirty="0"/>
              <a:t> </a:t>
            </a:r>
            <a:r>
              <a:rPr lang="hu-HU" sz="2400" b="1" dirty="0" err="1"/>
              <a:t>type</a:t>
            </a:r>
            <a:r>
              <a:rPr lang="hu-HU" sz="2400" b="1" dirty="0"/>
              <a:t> of </a:t>
            </a:r>
            <a:r>
              <a:rPr lang="hu-HU" sz="2400" b="1" dirty="0" err="1"/>
              <a:t>the</a:t>
            </a:r>
            <a:r>
              <a:rPr lang="en-GB" sz="2400" b="1" dirty="0"/>
              <a:t> students worksheets for </a:t>
            </a:r>
            <a:r>
              <a:rPr lang="en-GB" sz="2400" b="1" u="sng" dirty="0"/>
              <a:t>motivational </a:t>
            </a:r>
            <a:r>
              <a:rPr lang="en-GB" sz="2400" b="1" dirty="0"/>
              <a:t>purposes.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E95A509-93B2-4367-BFAD-C8CEDF4CA72B}"/>
              </a:ext>
            </a:extLst>
          </p:cNvPr>
          <p:cNvSpPr txBox="1"/>
          <p:nvPr/>
        </p:nvSpPr>
        <p:spPr>
          <a:xfrm>
            <a:off x="6126164" y="665932"/>
            <a:ext cx="60066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00B050"/>
                </a:solidFill>
              </a:rPr>
              <a:t>Direct teaching of the experimental design skills </a:t>
            </a:r>
          </a:p>
          <a:p>
            <a:r>
              <a:rPr lang="en-GB" sz="2200" b="1" dirty="0">
                <a:solidFill>
                  <a:srgbClr val="00B050"/>
                </a:solidFill>
              </a:rPr>
              <a:t>worked better in the previous project </a:t>
            </a:r>
            <a:r>
              <a:rPr lang="en-GB" sz="2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GB" sz="22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Has the </a:t>
            </a:r>
          </a:p>
          <a:p>
            <a:r>
              <a:rPr lang="en-GB" sz="22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teaching of using a </a:t>
            </a:r>
            <a:r>
              <a:rPr lang="en-GB" sz="2200" b="1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schem</a:t>
            </a:r>
            <a:r>
              <a:rPr lang="hu-HU" sz="22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sz="22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to help experimental design even more effect on EDS/DCK/attitudes?</a:t>
            </a:r>
            <a:endParaRPr lang="en-GB" sz="2200" b="1" dirty="0">
              <a:highlight>
                <a:srgbClr val="FFFF00"/>
              </a:highlight>
            </a:endParaRPr>
          </a:p>
        </p:txBody>
      </p:sp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id="{5899ED86-6369-FBFE-38D2-A5926D8B8EDA}"/>
              </a:ext>
            </a:extLst>
          </p:cNvPr>
          <p:cNvCxnSpPr>
            <a:stCxn id="9" idx="3"/>
            <a:endCxn id="49" idx="1"/>
          </p:cNvCxnSpPr>
          <p:nvPr/>
        </p:nvCxnSpPr>
        <p:spPr>
          <a:xfrm flipV="1">
            <a:off x="3803651" y="4659817"/>
            <a:ext cx="316795" cy="9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>
            <a:extLst>
              <a:ext uri="{FF2B5EF4-FFF2-40B4-BE49-F238E27FC236}">
                <a16:creationId xmlns:a16="http://schemas.microsoft.com/office/drawing/2014/main" id="{7408F976-4313-96FC-5D11-95BCA553DEEF}"/>
              </a:ext>
            </a:extLst>
          </p:cNvPr>
          <p:cNvCxnSpPr>
            <a:stCxn id="49" idx="3"/>
            <a:endCxn id="45" idx="1"/>
          </p:cNvCxnSpPr>
          <p:nvPr/>
        </p:nvCxnSpPr>
        <p:spPr>
          <a:xfrm flipV="1">
            <a:off x="4831646" y="4657035"/>
            <a:ext cx="362059" cy="2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>
            <a:extLst>
              <a:ext uri="{FF2B5EF4-FFF2-40B4-BE49-F238E27FC236}">
                <a16:creationId xmlns:a16="http://schemas.microsoft.com/office/drawing/2014/main" id="{10D0A391-370B-CF6A-A9A0-1B86570AEB26}"/>
              </a:ext>
            </a:extLst>
          </p:cNvPr>
          <p:cNvCxnSpPr>
            <a:stCxn id="49" idx="3"/>
            <a:endCxn id="44" idx="1"/>
          </p:cNvCxnSpPr>
          <p:nvPr/>
        </p:nvCxnSpPr>
        <p:spPr>
          <a:xfrm flipV="1">
            <a:off x="4831646" y="3769519"/>
            <a:ext cx="359410" cy="890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>
            <a:extLst>
              <a:ext uri="{FF2B5EF4-FFF2-40B4-BE49-F238E27FC236}">
                <a16:creationId xmlns:a16="http://schemas.microsoft.com/office/drawing/2014/main" id="{8DB0C3D2-1DD3-3A3D-0BE7-C9C5F0CD0B01}"/>
              </a:ext>
            </a:extLst>
          </p:cNvPr>
          <p:cNvCxnSpPr>
            <a:stCxn id="49" idx="3"/>
            <a:endCxn id="54" idx="1"/>
          </p:cNvCxnSpPr>
          <p:nvPr/>
        </p:nvCxnSpPr>
        <p:spPr>
          <a:xfrm>
            <a:off x="4831646" y="4659817"/>
            <a:ext cx="362059" cy="846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>
            <a:extLst>
              <a:ext uri="{FF2B5EF4-FFF2-40B4-BE49-F238E27FC236}">
                <a16:creationId xmlns:a16="http://schemas.microsoft.com/office/drawing/2014/main" id="{BF35E33C-5D99-9BF5-3A08-08448603AFA0}"/>
              </a:ext>
            </a:extLst>
          </p:cNvPr>
          <p:cNvCxnSpPr>
            <a:cxnSpLocks/>
          </p:cNvCxnSpPr>
          <p:nvPr/>
        </p:nvCxnSpPr>
        <p:spPr>
          <a:xfrm flipV="1">
            <a:off x="4831646" y="2857500"/>
            <a:ext cx="890288" cy="5937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9" name="Szabadkéz 58">
                <a:extLst>
                  <a:ext uri="{FF2B5EF4-FFF2-40B4-BE49-F238E27FC236}">
                    <a16:creationId xmlns:a16="http://schemas.microsoft.com/office/drawing/2014/main" id="{411BE5A4-574C-C42A-9831-3CE588C3D38D}"/>
                  </a:ext>
                </a:extLst>
              </p14:cNvPr>
              <p14:cNvContentPartPr/>
              <p14:nvPr/>
            </p14:nvContentPartPr>
            <p14:xfrm>
              <a:off x="9351502" y="6220102"/>
              <a:ext cx="360" cy="360"/>
            </p14:xfrm>
          </p:contentPart>
        </mc:Choice>
        <mc:Fallback xmlns="">
          <p:pic>
            <p:nvPicPr>
              <p:cNvPr id="59" name="Szabadkéz 58">
                <a:extLst>
                  <a:ext uri="{FF2B5EF4-FFF2-40B4-BE49-F238E27FC236}">
                    <a16:creationId xmlns:a16="http://schemas.microsoft.com/office/drawing/2014/main" id="{411BE5A4-574C-C42A-9831-3CE588C3D3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42502" y="621110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Csoportba foglalás 64">
            <a:extLst>
              <a:ext uri="{FF2B5EF4-FFF2-40B4-BE49-F238E27FC236}">
                <a16:creationId xmlns:a16="http://schemas.microsoft.com/office/drawing/2014/main" id="{3CAB8958-0963-5A79-5453-BBD4CB460015}"/>
              </a:ext>
            </a:extLst>
          </p:cNvPr>
          <p:cNvGrpSpPr/>
          <p:nvPr/>
        </p:nvGrpSpPr>
        <p:grpSpPr>
          <a:xfrm>
            <a:off x="8919502" y="6206422"/>
            <a:ext cx="2880" cy="360"/>
            <a:chOff x="8919502" y="6206422"/>
            <a:chExt cx="288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0" name="Szabadkéz 59">
                  <a:extLst>
                    <a:ext uri="{FF2B5EF4-FFF2-40B4-BE49-F238E27FC236}">
                      <a16:creationId xmlns:a16="http://schemas.microsoft.com/office/drawing/2014/main" id="{EA7ABC34-F824-BFF7-2E81-FA598BEC8866}"/>
                    </a:ext>
                  </a:extLst>
                </p14:cNvPr>
                <p14:cNvContentPartPr/>
                <p14:nvPr/>
              </p14:nvContentPartPr>
              <p14:xfrm>
                <a:off x="8922022" y="6206422"/>
                <a:ext cx="360" cy="360"/>
              </p14:xfrm>
            </p:contentPart>
          </mc:Choice>
          <mc:Fallback xmlns="">
            <p:pic>
              <p:nvPicPr>
                <p:cNvPr id="60" name="Szabadkéz 59">
                  <a:extLst>
                    <a:ext uri="{FF2B5EF4-FFF2-40B4-BE49-F238E27FC236}">
                      <a16:creationId xmlns:a16="http://schemas.microsoft.com/office/drawing/2014/main" id="{EA7ABC34-F824-BFF7-2E81-FA598BEC886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913022" y="61977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1" name="Szabadkéz 60">
                  <a:extLst>
                    <a:ext uri="{FF2B5EF4-FFF2-40B4-BE49-F238E27FC236}">
                      <a16:creationId xmlns:a16="http://schemas.microsoft.com/office/drawing/2014/main" id="{FC56413B-9E44-6490-2E33-5892A7F4A52D}"/>
                    </a:ext>
                  </a:extLst>
                </p14:cNvPr>
                <p14:cNvContentPartPr/>
                <p14:nvPr/>
              </p14:nvContentPartPr>
              <p14:xfrm>
                <a:off x="8919502" y="6206422"/>
                <a:ext cx="2880" cy="360"/>
              </p14:xfrm>
            </p:contentPart>
          </mc:Choice>
          <mc:Fallback xmlns="">
            <p:pic>
              <p:nvPicPr>
                <p:cNvPr id="61" name="Szabadkéz 60">
                  <a:extLst>
                    <a:ext uri="{FF2B5EF4-FFF2-40B4-BE49-F238E27FC236}">
                      <a16:creationId xmlns:a16="http://schemas.microsoft.com/office/drawing/2014/main" id="{FC56413B-9E44-6490-2E33-5892A7F4A52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910862" y="619778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6" name="Szabadkéz 65">
                <a:extLst>
                  <a:ext uri="{FF2B5EF4-FFF2-40B4-BE49-F238E27FC236}">
                    <a16:creationId xmlns:a16="http://schemas.microsoft.com/office/drawing/2014/main" id="{67955006-5C9D-E661-EDF2-1B802BC24059}"/>
                  </a:ext>
                </a:extLst>
              </p14:cNvPr>
              <p14:cNvContentPartPr/>
              <p14:nvPr/>
            </p14:nvContentPartPr>
            <p14:xfrm>
              <a:off x="9171142" y="6150982"/>
              <a:ext cx="360" cy="360"/>
            </p14:xfrm>
          </p:contentPart>
        </mc:Choice>
        <mc:Fallback xmlns="">
          <p:pic>
            <p:nvPicPr>
              <p:cNvPr id="66" name="Szabadkéz 65">
                <a:extLst>
                  <a:ext uri="{FF2B5EF4-FFF2-40B4-BE49-F238E27FC236}">
                    <a16:creationId xmlns:a16="http://schemas.microsoft.com/office/drawing/2014/main" id="{67955006-5C9D-E661-EDF2-1B802BC240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62502" y="614198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Csoportba foglalás 73">
            <a:extLst>
              <a:ext uri="{FF2B5EF4-FFF2-40B4-BE49-F238E27FC236}">
                <a16:creationId xmlns:a16="http://schemas.microsoft.com/office/drawing/2014/main" id="{9F8FC695-078C-C515-0B91-56A56DB8DF5D}"/>
              </a:ext>
            </a:extLst>
          </p:cNvPr>
          <p:cNvGrpSpPr/>
          <p:nvPr/>
        </p:nvGrpSpPr>
        <p:grpSpPr>
          <a:xfrm>
            <a:off x="8825182" y="6220102"/>
            <a:ext cx="360" cy="14400"/>
            <a:chOff x="8825182" y="6220102"/>
            <a:chExt cx="360" cy="1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2" name="Szabadkéz 61">
                  <a:extLst>
                    <a:ext uri="{FF2B5EF4-FFF2-40B4-BE49-F238E27FC236}">
                      <a16:creationId xmlns:a16="http://schemas.microsoft.com/office/drawing/2014/main" id="{0B59DFF6-F6AC-3FAB-75D0-14564CA9229F}"/>
                    </a:ext>
                  </a:extLst>
                </p14:cNvPr>
                <p14:cNvContentPartPr/>
                <p14:nvPr/>
              </p14:nvContentPartPr>
              <p14:xfrm>
                <a:off x="8825182" y="6234142"/>
                <a:ext cx="360" cy="360"/>
              </p14:xfrm>
            </p:contentPart>
          </mc:Choice>
          <mc:Fallback xmlns="">
            <p:pic>
              <p:nvPicPr>
                <p:cNvPr id="62" name="Szabadkéz 61">
                  <a:extLst>
                    <a:ext uri="{FF2B5EF4-FFF2-40B4-BE49-F238E27FC236}">
                      <a16:creationId xmlns:a16="http://schemas.microsoft.com/office/drawing/2014/main" id="{0B59DFF6-F6AC-3FAB-75D0-14564CA9229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816182" y="62255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3" name="Szabadkéz 62">
                  <a:extLst>
                    <a:ext uri="{FF2B5EF4-FFF2-40B4-BE49-F238E27FC236}">
                      <a16:creationId xmlns:a16="http://schemas.microsoft.com/office/drawing/2014/main" id="{FB9C88CF-4216-9171-0C51-6C3E635B2AF6}"/>
                    </a:ext>
                  </a:extLst>
                </p14:cNvPr>
                <p14:cNvContentPartPr/>
                <p14:nvPr/>
              </p14:nvContentPartPr>
              <p14:xfrm>
                <a:off x="8825182" y="6234142"/>
                <a:ext cx="360" cy="360"/>
              </p14:xfrm>
            </p:contentPart>
          </mc:Choice>
          <mc:Fallback xmlns="">
            <p:pic>
              <p:nvPicPr>
                <p:cNvPr id="63" name="Szabadkéz 62">
                  <a:extLst>
                    <a:ext uri="{FF2B5EF4-FFF2-40B4-BE49-F238E27FC236}">
                      <a16:creationId xmlns:a16="http://schemas.microsoft.com/office/drawing/2014/main" id="{FB9C88CF-4216-9171-0C51-6C3E635B2AF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816182" y="62255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7" name="Szabadkéz 66">
                  <a:extLst>
                    <a:ext uri="{FF2B5EF4-FFF2-40B4-BE49-F238E27FC236}">
                      <a16:creationId xmlns:a16="http://schemas.microsoft.com/office/drawing/2014/main" id="{4F7586A5-5E8F-6331-52DD-FCA8CF6B4B08}"/>
                    </a:ext>
                  </a:extLst>
                </p14:cNvPr>
                <p14:cNvContentPartPr/>
                <p14:nvPr/>
              </p14:nvContentPartPr>
              <p14:xfrm>
                <a:off x="8825182" y="6220102"/>
                <a:ext cx="360" cy="360"/>
              </p14:xfrm>
            </p:contentPart>
          </mc:Choice>
          <mc:Fallback xmlns="">
            <p:pic>
              <p:nvPicPr>
                <p:cNvPr id="67" name="Szabadkéz 66">
                  <a:extLst>
                    <a:ext uri="{FF2B5EF4-FFF2-40B4-BE49-F238E27FC236}">
                      <a16:creationId xmlns:a16="http://schemas.microsoft.com/office/drawing/2014/main" id="{4F7586A5-5E8F-6331-52DD-FCA8CF6B4B0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816182" y="62111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8" name="Szabadkéz 67">
                  <a:extLst>
                    <a:ext uri="{FF2B5EF4-FFF2-40B4-BE49-F238E27FC236}">
                      <a16:creationId xmlns:a16="http://schemas.microsoft.com/office/drawing/2014/main" id="{7EEFA7A5-91FF-5871-CFB9-70F24571F4BF}"/>
                    </a:ext>
                  </a:extLst>
                </p14:cNvPr>
                <p14:cNvContentPartPr/>
                <p14:nvPr/>
              </p14:nvContentPartPr>
              <p14:xfrm>
                <a:off x="8825182" y="6220102"/>
                <a:ext cx="360" cy="360"/>
              </p14:xfrm>
            </p:contentPart>
          </mc:Choice>
          <mc:Fallback xmlns="">
            <p:pic>
              <p:nvPicPr>
                <p:cNvPr id="68" name="Szabadkéz 67">
                  <a:extLst>
                    <a:ext uri="{FF2B5EF4-FFF2-40B4-BE49-F238E27FC236}">
                      <a16:creationId xmlns:a16="http://schemas.microsoft.com/office/drawing/2014/main" id="{7EEFA7A5-91FF-5871-CFB9-70F24571F4B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816182" y="62111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Csoportba foglalás 72">
            <a:extLst>
              <a:ext uri="{FF2B5EF4-FFF2-40B4-BE49-F238E27FC236}">
                <a16:creationId xmlns:a16="http://schemas.microsoft.com/office/drawing/2014/main" id="{47C4413B-CB0B-7EB4-89A8-278BC3C6F0D8}"/>
              </a:ext>
            </a:extLst>
          </p:cNvPr>
          <p:cNvGrpSpPr/>
          <p:nvPr/>
        </p:nvGrpSpPr>
        <p:grpSpPr>
          <a:xfrm>
            <a:off x="6635662" y="6220102"/>
            <a:ext cx="360" cy="360"/>
            <a:chOff x="6635662" y="622010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69" name="Szabadkéz 68">
                  <a:extLst>
                    <a:ext uri="{FF2B5EF4-FFF2-40B4-BE49-F238E27FC236}">
                      <a16:creationId xmlns:a16="http://schemas.microsoft.com/office/drawing/2014/main" id="{E831B1B1-40D2-44E6-363C-710113078565}"/>
                    </a:ext>
                  </a:extLst>
                </p14:cNvPr>
                <p14:cNvContentPartPr/>
                <p14:nvPr/>
              </p14:nvContentPartPr>
              <p14:xfrm>
                <a:off x="6635662" y="6220102"/>
                <a:ext cx="360" cy="360"/>
              </p14:xfrm>
            </p:contentPart>
          </mc:Choice>
          <mc:Fallback xmlns="">
            <p:pic>
              <p:nvPicPr>
                <p:cNvPr id="69" name="Szabadkéz 68">
                  <a:extLst>
                    <a:ext uri="{FF2B5EF4-FFF2-40B4-BE49-F238E27FC236}">
                      <a16:creationId xmlns:a16="http://schemas.microsoft.com/office/drawing/2014/main" id="{E831B1B1-40D2-44E6-363C-71011307856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627022" y="62111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0" name="Szabadkéz 69">
                  <a:extLst>
                    <a:ext uri="{FF2B5EF4-FFF2-40B4-BE49-F238E27FC236}">
                      <a16:creationId xmlns:a16="http://schemas.microsoft.com/office/drawing/2014/main" id="{3BBF6478-C3B2-72D6-2961-41F22BD6431E}"/>
                    </a:ext>
                  </a:extLst>
                </p14:cNvPr>
                <p14:cNvContentPartPr/>
                <p14:nvPr/>
              </p14:nvContentPartPr>
              <p14:xfrm>
                <a:off x="6635662" y="6220102"/>
                <a:ext cx="360" cy="360"/>
              </p14:xfrm>
            </p:contentPart>
          </mc:Choice>
          <mc:Fallback xmlns="">
            <p:pic>
              <p:nvPicPr>
                <p:cNvPr id="70" name="Szabadkéz 69">
                  <a:extLst>
                    <a:ext uri="{FF2B5EF4-FFF2-40B4-BE49-F238E27FC236}">
                      <a16:creationId xmlns:a16="http://schemas.microsoft.com/office/drawing/2014/main" id="{3BBF6478-C3B2-72D6-2961-41F22BD6431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627022" y="62111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1" name="Szabadkéz 70">
                <a:extLst>
                  <a:ext uri="{FF2B5EF4-FFF2-40B4-BE49-F238E27FC236}">
                    <a16:creationId xmlns:a16="http://schemas.microsoft.com/office/drawing/2014/main" id="{2B4522E7-F50F-AA9C-6BBA-1592CC10FC63}"/>
                  </a:ext>
                </a:extLst>
              </p14:cNvPr>
              <p14:cNvContentPartPr/>
              <p14:nvPr/>
            </p14:nvContentPartPr>
            <p14:xfrm>
              <a:off x="6261982" y="2895142"/>
              <a:ext cx="360" cy="360"/>
            </p14:xfrm>
          </p:contentPart>
        </mc:Choice>
        <mc:Fallback xmlns="">
          <p:pic>
            <p:nvPicPr>
              <p:cNvPr id="71" name="Szabadkéz 70">
                <a:extLst>
                  <a:ext uri="{FF2B5EF4-FFF2-40B4-BE49-F238E27FC236}">
                    <a16:creationId xmlns:a16="http://schemas.microsoft.com/office/drawing/2014/main" id="{2B4522E7-F50F-AA9C-6BBA-1592CC10FC6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52982" y="288614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2" name="Szabadkéz 71">
                <a:extLst>
                  <a:ext uri="{FF2B5EF4-FFF2-40B4-BE49-F238E27FC236}">
                    <a16:creationId xmlns:a16="http://schemas.microsoft.com/office/drawing/2014/main" id="{8BCCDF7B-169D-A93A-EB29-2936CBBF49DD}"/>
                  </a:ext>
                </a:extLst>
              </p14:cNvPr>
              <p14:cNvContentPartPr/>
              <p14:nvPr/>
            </p14:nvContentPartPr>
            <p14:xfrm>
              <a:off x="5361262" y="789502"/>
              <a:ext cx="360" cy="360"/>
            </p14:xfrm>
          </p:contentPart>
        </mc:Choice>
        <mc:Fallback xmlns="">
          <p:pic>
            <p:nvPicPr>
              <p:cNvPr id="72" name="Szabadkéz 71">
                <a:extLst>
                  <a:ext uri="{FF2B5EF4-FFF2-40B4-BE49-F238E27FC236}">
                    <a16:creationId xmlns:a16="http://schemas.microsoft.com/office/drawing/2014/main" id="{8BCCDF7B-169D-A93A-EB29-2936CBBF49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52622" y="78050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5215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407963" y="124140"/>
            <a:ext cx="11827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III.2. </a:t>
            </a:r>
            <a:r>
              <a:rPr lang="en-GB" sz="32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present project: research method and sample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9719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ECRICE 2022, Weizmann Institute, Israel, 12. 07. 2022</a:t>
            </a:r>
            <a:endParaRPr lang="hu-HU" sz="12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8" name="Táblázat 4">
            <a:extLst>
              <a:ext uri="{FF2B5EF4-FFF2-40B4-BE49-F238E27FC236}">
                <a16:creationId xmlns:a16="http://schemas.microsoft.com/office/drawing/2014/main" id="{9E516698-9770-6F57-7254-411EBB64BE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0154242"/>
              </p:ext>
            </p:extLst>
          </p:nvPr>
        </p:nvGraphicFramePr>
        <p:xfrm>
          <a:off x="43961" y="857384"/>
          <a:ext cx="12192000" cy="5269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1163">
                  <a:extLst>
                    <a:ext uri="{9D8B030D-6E8A-4147-A177-3AD203B41FA5}">
                      <a16:colId xmlns:a16="http://schemas.microsoft.com/office/drawing/2014/main" val="2923725072"/>
                    </a:ext>
                  </a:extLst>
                </a:gridCol>
                <a:gridCol w="9040837">
                  <a:extLst>
                    <a:ext uri="{9D8B030D-6E8A-4147-A177-3AD203B41FA5}">
                      <a16:colId xmlns:a16="http://schemas.microsoft.com/office/drawing/2014/main" val="1347760699"/>
                    </a:ext>
                  </a:extLst>
                </a:gridCol>
              </a:tblGrid>
              <a:tr h="697179">
                <a:tc>
                  <a:txBody>
                    <a:bodyPr/>
                    <a:lstStyle/>
                    <a:p>
                      <a:endParaRPr lang="hu-H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 dirty="0"/>
                        <a:t>Longitudinal research: 4 school years 2021-2025</a:t>
                      </a:r>
                      <a:r>
                        <a:rPr lang="hu-HU" sz="2400" noProof="0" dirty="0"/>
                        <a:t> (</a:t>
                      </a:r>
                      <a:r>
                        <a:rPr lang="hu-HU" sz="2400" noProof="0" dirty="0" err="1"/>
                        <a:t>Grade</a:t>
                      </a:r>
                      <a:r>
                        <a:rPr lang="hu-HU" sz="2400" noProof="0" dirty="0"/>
                        <a:t> 7-10)</a:t>
                      </a:r>
                      <a:endParaRPr lang="en-GB" sz="2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964213"/>
                  </a:ext>
                </a:extLst>
              </a:tr>
              <a:tr h="394058">
                <a:tc>
                  <a:txBody>
                    <a:bodyPr/>
                    <a:lstStyle/>
                    <a:p>
                      <a:pPr algn="l"/>
                      <a:r>
                        <a:rPr lang="en-GB" sz="2400" noProof="0"/>
                        <a:t>Intervention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 dirty="0"/>
                        <a:t>6 lessons/school year (=24 lessons</a:t>
                      </a:r>
                      <a:r>
                        <a:rPr lang="hu-HU" sz="2400" noProof="0" dirty="0"/>
                        <a:t>, </a:t>
                      </a:r>
                      <a:r>
                        <a:rPr lang="en-GB" sz="2400" noProof="0" dirty="0"/>
                        <a:t>partially spent with the worksheets)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691759"/>
                  </a:ext>
                </a:extLst>
              </a:tr>
              <a:tr h="449024">
                <a:tc>
                  <a:txBody>
                    <a:bodyPr/>
                    <a:lstStyle/>
                    <a:p>
                      <a:r>
                        <a:rPr lang="en-GB" sz="2400" noProof="0" dirty="0"/>
                        <a:t>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noProof="0" dirty="0"/>
                        <a:t>Test 0 (</a:t>
                      </a:r>
                      <a:r>
                        <a:rPr lang="en-GB" sz="2400" b="1" noProof="0" dirty="0">
                          <a:solidFill>
                            <a:schemeClr val="tx1"/>
                          </a:solidFill>
                        </a:rPr>
                        <a:t>T0</a:t>
                      </a:r>
                      <a:r>
                        <a:rPr lang="en-GB" sz="2400" noProof="0" dirty="0"/>
                        <a:t>): September 20</a:t>
                      </a:r>
                      <a:r>
                        <a:rPr lang="hu-HU" sz="2400" noProof="0" dirty="0"/>
                        <a:t>21</a:t>
                      </a:r>
                      <a:r>
                        <a:rPr lang="en-GB" sz="2400" noProof="0" dirty="0"/>
                        <a:t>+</a:t>
                      </a:r>
                      <a:r>
                        <a:rPr lang="en-GB" sz="2400" b="1" noProof="0" dirty="0">
                          <a:solidFill>
                            <a:schemeClr val="tx1"/>
                          </a:solidFill>
                        </a:rPr>
                        <a:t>T1</a:t>
                      </a:r>
                      <a:r>
                        <a:rPr lang="hu-HU" sz="2400" b="1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u-HU" sz="2400" b="0" noProof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GB" sz="2400" b="0" noProof="0" dirty="0">
                          <a:solidFill>
                            <a:schemeClr val="tx1"/>
                          </a:solidFill>
                        </a:rPr>
                        <a:t>T2, T3</a:t>
                      </a:r>
                      <a:r>
                        <a:rPr lang="hu-HU" sz="2400" b="0" noProof="0" dirty="0">
                          <a:solidFill>
                            <a:schemeClr val="tx1"/>
                          </a:solidFill>
                        </a:rPr>
                        <a:t>, T4)</a:t>
                      </a:r>
                      <a:r>
                        <a:rPr lang="en-GB" sz="2400" noProof="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GB" sz="2400" noProof="0" dirty="0"/>
                        <a:t>end of each school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799495"/>
                  </a:ext>
                </a:extLst>
              </a:tr>
              <a:tr h="394058">
                <a:tc>
                  <a:txBody>
                    <a:bodyPr/>
                    <a:lstStyle/>
                    <a:p>
                      <a:r>
                        <a:rPr lang="en-GB" sz="2400" noProof="0"/>
                        <a:t>Number of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noProof="0" dirty="0"/>
                        <a:t>(T0 and T1): 886</a:t>
                      </a:r>
                      <a:endParaRPr lang="en-GB" sz="2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063008"/>
                  </a:ext>
                </a:extLst>
              </a:tr>
              <a:tr h="394058">
                <a:tc>
                  <a:txBody>
                    <a:bodyPr/>
                    <a:lstStyle/>
                    <a:p>
                      <a:r>
                        <a:rPr lang="en-GB" sz="2400" noProof="0" dirty="0"/>
                        <a:t>Age of students (years)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noProof="0" dirty="0"/>
                        <a:t>12</a:t>
                      </a:r>
                      <a:r>
                        <a:rPr lang="hu-HU" sz="2400" b="0" noProof="0" dirty="0"/>
                        <a:t>/</a:t>
                      </a:r>
                      <a:r>
                        <a:rPr lang="en-GB" sz="2400" b="0" noProof="0" dirty="0"/>
                        <a:t>13</a:t>
                      </a:r>
                      <a:endParaRPr lang="en-GB" sz="24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010515"/>
                  </a:ext>
                </a:extLst>
              </a:tr>
              <a:tr h="394058">
                <a:tc>
                  <a:txBody>
                    <a:bodyPr/>
                    <a:lstStyle/>
                    <a:p>
                      <a:r>
                        <a:rPr lang="en-GB" sz="2400" noProof="0"/>
                        <a:t>Number of teachers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noProof="0" dirty="0"/>
                        <a:t>31</a:t>
                      </a:r>
                      <a:endParaRPr lang="en-GB" sz="2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346026"/>
                  </a:ext>
                </a:extLst>
              </a:tr>
              <a:tr h="394058">
                <a:tc>
                  <a:txBody>
                    <a:bodyPr/>
                    <a:lstStyle/>
                    <a:p>
                      <a:r>
                        <a:rPr lang="en-GB" sz="2400" noProof="0"/>
                        <a:t>Number of schools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noProof="0" dirty="0"/>
                        <a:t>25</a:t>
                      </a:r>
                      <a:endParaRPr lang="en-GB" sz="2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142067"/>
                  </a:ext>
                </a:extLst>
              </a:tr>
              <a:tr h="394058">
                <a:tc>
                  <a:txBody>
                    <a:bodyPr/>
                    <a:lstStyle/>
                    <a:p>
                      <a:r>
                        <a:rPr lang="en-GB" sz="2400" noProof="0"/>
                        <a:t>Group 1 (control)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noProof="0" dirty="0"/>
                        <a:t>only step-by-step experiments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019213"/>
                  </a:ext>
                </a:extLst>
              </a:tr>
              <a:tr h="394058">
                <a:tc>
                  <a:txBody>
                    <a:bodyPr/>
                    <a:lstStyle/>
                    <a:p>
                      <a:r>
                        <a:rPr lang="en-GB" sz="2400" noProof="0"/>
                        <a:t>Group 2 (experimental)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noProof="0" dirty="0" err="1">
                          <a:solidFill>
                            <a:schemeClr val="tx1"/>
                          </a:solidFill>
                        </a:rPr>
                        <a:t>Schem</a:t>
                      </a:r>
                      <a:r>
                        <a:rPr lang="hu-HU" sz="2400" b="0" noProof="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GB" sz="2400" b="0" noProof="0" dirty="0">
                          <a:solidFill>
                            <a:schemeClr val="tx1"/>
                          </a:solidFill>
                        </a:rPr>
                        <a:t> to teach</a:t>
                      </a:r>
                      <a:r>
                        <a:rPr lang="hu-HU" sz="2400" b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0" noProof="0" dirty="0">
                          <a:solidFill>
                            <a:schemeClr val="tx1"/>
                          </a:solidFill>
                        </a:rPr>
                        <a:t>experiment</a:t>
                      </a:r>
                      <a:r>
                        <a:rPr lang="hu-HU" sz="2400" b="0" noProof="0" dirty="0" err="1">
                          <a:solidFill>
                            <a:schemeClr val="tx1"/>
                          </a:solidFill>
                        </a:rPr>
                        <a:t>al</a:t>
                      </a:r>
                      <a:r>
                        <a:rPr lang="en-GB" sz="2400" b="0" noProof="0" dirty="0">
                          <a:solidFill>
                            <a:schemeClr val="tx1"/>
                          </a:solidFill>
                        </a:rPr>
                        <a:t> design</a:t>
                      </a:r>
                      <a:r>
                        <a:rPr lang="hu-HU" sz="2400" b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u-HU" sz="2400" b="1" noProof="0" dirty="0">
                          <a:solidFill>
                            <a:schemeClr val="tx1"/>
                          </a:solidFill>
                        </a:rPr>
                        <a:t>AFTER </a:t>
                      </a:r>
                      <a:r>
                        <a:rPr lang="en-GB" sz="2400" b="1" noProof="0" dirty="0">
                          <a:solidFill>
                            <a:schemeClr val="tx1"/>
                          </a:solidFill>
                        </a:rPr>
                        <a:t>step-by-step experiments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568418"/>
                  </a:ext>
                </a:extLst>
              </a:tr>
              <a:tr h="394058">
                <a:tc>
                  <a:txBody>
                    <a:bodyPr/>
                    <a:lstStyle/>
                    <a:p>
                      <a:r>
                        <a:rPr lang="en-GB" sz="2400" noProof="0" dirty="0"/>
                        <a:t>Group 3 (experimental)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noProof="0" dirty="0" err="1">
                          <a:solidFill>
                            <a:schemeClr val="tx1"/>
                          </a:solidFill>
                        </a:rPr>
                        <a:t>Schem</a:t>
                      </a:r>
                      <a:r>
                        <a:rPr lang="hu-HU" sz="2400" b="0" noProof="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GB" sz="2400" b="0" noProof="0" dirty="0">
                          <a:solidFill>
                            <a:schemeClr val="tx1"/>
                          </a:solidFill>
                        </a:rPr>
                        <a:t> to help</a:t>
                      </a:r>
                      <a:r>
                        <a:rPr lang="hu-HU" sz="2400" b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0" noProof="0" dirty="0">
                          <a:solidFill>
                            <a:schemeClr val="tx1"/>
                          </a:solidFill>
                        </a:rPr>
                        <a:t>experiment</a:t>
                      </a:r>
                      <a:r>
                        <a:rPr lang="hu-HU" sz="2400" b="0" noProof="0" dirty="0" err="1">
                          <a:solidFill>
                            <a:schemeClr val="tx1"/>
                          </a:solidFill>
                        </a:rPr>
                        <a:t>al</a:t>
                      </a:r>
                      <a:r>
                        <a:rPr lang="en-GB" sz="2400" b="0" noProof="0" dirty="0">
                          <a:solidFill>
                            <a:schemeClr val="tx1"/>
                          </a:solidFill>
                        </a:rPr>
                        <a:t> design</a:t>
                      </a:r>
                      <a:r>
                        <a:rPr lang="hu-HU" sz="2400" b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u-HU" sz="2400" b="1" noProof="0" dirty="0">
                          <a:solidFill>
                            <a:schemeClr val="tx1"/>
                          </a:solidFill>
                        </a:rPr>
                        <a:t>BEFORE </a:t>
                      </a:r>
                      <a:r>
                        <a:rPr lang="en-GB" sz="2400" b="1" noProof="0" dirty="0">
                          <a:solidFill>
                            <a:schemeClr val="tx1"/>
                          </a:solidFill>
                        </a:rPr>
                        <a:t>planning experiments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041403"/>
                  </a:ext>
                </a:extLst>
              </a:tr>
              <a:tr h="394058">
                <a:tc>
                  <a:txBody>
                    <a:bodyPr/>
                    <a:lstStyle/>
                    <a:p>
                      <a:r>
                        <a:rPr lang="hu-HU" sz="2400" noProof="0" dirty="0"/>
                        <a:t>+ </a:t>
                      </a:r>
                      <a:r>
                        <a:rPr lang="hu-HU" sz="2400" noProof="0" dirty="0" err="1"/>
                        <a:t>Motivation</a:t>
                      </a:r>
                      <a:endParaRPr lang="en-GB" sz="2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noProof="0" dirty="0">
                          <a:solidFill>
                            <a:schemeClr val="tx1"/>
                          </a:solidFill>
                        </a:rPr>
                        <a:t>Context-based tasks</a:t>
                      </a:r>
                      <a:r>
                        <a:rPr lang="hu-HU" sz="2400" b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0" noProof="0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hu-HU" sz="2400" b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0" noProof="0" dirty="0">
                          <a:solidFill>
                            <a:schemeClr val="tx1"/>
                          </a:solidFill>
                        </a:rPr>
                        <a:t>elements of systems thinking for all the students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293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6947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665582" y="204436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III.3.a </a:t>
            </a:r>
            <a:r>
              <a:rPr lang="hu-HU" sz="3200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Examples</a:t>
            </a:r>
            <a:r>
              <a:rPr lang="hu-HU" sz="32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3200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worksheets</a:t>
            </a:r>
            <a:endParaRPr lang="hu-HU" sz="32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14695" y="1137070"/>
            <a:ext cx="80893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12863"/>
                </a:solidFill>
              </a:rPr>
              <a:t>Topic of Worksheet 3</a:t>
            </a:r>
            <a:r>
              <a:rPr lang="en-GB" sz="2400" dirty="0">
                <a:solidFill>
                  <a:srgbClr val="012863"/>
                </a:solidFill>
              </a:rPr>
              <a:t>: </a:t>
            </a:r>
            <a:r>
              <a:rPr lang="en-GB" sz="2400" b="1" dirty="0">
                <a:solidFill>
                  <a:srgbClr val="012863"/>
                </a:solidFill>
              </a:rPr>
              <a:t>solubility </a:t>
            </a:r>
            <a:r>
              <a:rPr lang="hu-HU" sz="2400" dirty="0"/>
              <a:t>(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 and fat particles do not mix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</a:t>
            </a:r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particles of dishwashing liquid/soap can mix with both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</a:t>
            </a:r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ow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greasing of the ducks’ 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feathers affects whether they can swim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sink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clean 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 containing dishwashing liquid/soap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b="1" dirty="0"/>
              <a:t>Context-</a:t>
            </a:r>
            <a:r>
              <a:rPr lang="hu-HU" sz="2400" b="1" dirty="0" err="1"/>
              <a:t>based</a:t>
            </a:r>
            <a:r>
              <a:rPr lang="hu-HU" sz="2400" dirty="0"/>
              <a:t>: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solubility of alcohol if it behaves like soap in dissolving the outer shell of the coronavirus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GB" sz="2400" b="1" dirty="0">
                <a:solidFill>
                  <a:srgbClr val="012863"/>
                </a:solidFill>
              </a:rPr>
              <a:t>Topic of Worksheet 6: conditions of combustion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 question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Are all the three of conditions necessary for combustion? (e.g. incombustible handkerchief…)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/>
              <a:t>Context-based</a:t>
            </a:r>
            <a:r>
              <a:rPr lang="en-GB" sz="2400" dirty="0"/>
              <a:t>: </a:t>
            </a:r>
            <a:r>
              <a:rPr lang="hu-HU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ow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recent increase 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frequency of forest fires is 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contributing to global warming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hu-HU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0587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ECRICE 2022, Weizmann Institute, Israel, 12. 07. 2022</a:t>
            </a:r>
            <a:endParaRPr lang="hu-HU" sz="12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Kép 3" descr="A képen szöveg, beltéri, személy, asztal látható&#10;&#10;Automatikusan generált leírás">
            <a:extLst>
              <a:ext uri="{FF2B5EF4-FFF2-40B4-BE49-F238E27FC236}">
                <a16:creationId xmlns:a16="http://schemas.microsoft.com/office/drawing/2014/main" id="{CEA789A3-CED8-B1EC-B7C6-A5795585E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354" y="2748"/>
            <a:ext cx="4216645" cy="3162484"/>
          </a:xfrm>
          <a:prstGeom prst="rect">
            <a:avLst/>
          </a:prstGeom>
        </p:spPr>
      </p:pic>
      <p:pic>
        <p:nvPicPr>
          <p:cNvPr id="8" name="Kép 7" descr="A képen beltéri, csésze látható&#10;&#10;Automatikusan generált leírás">
            <a:extLst>
              <a:ext uri="{FF2B5EF4-FFF2-40B4-BE49-F238E27FC236}">
                <a16:creationId xmlns:a16="http://schemas.microsoft.com/office/drawing/2014/main" id="{2ADA7B81-9A0C-AD25-6F28-7D25277FA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733100" y="-530"/>
            <a:ext cx="1695081" cy="1271311"/>
          </a:xfrm>
          <a:prstGeom prst="rect">
            <a:avLst/>
          </a:prstGeom>
        </p:spPr>
      </p:pic>
      <p:sp>
        <p:nvSpPr>
          <p:cNvPr id="9" name="Rectangle 21">
            <a:extLst>
              <a:ext uri="{FF2B5EF4-FFF2-40B4-BE49-F238E27FC236}">
                <a16:creationId xmlns:a16="http://schemas.microsoft.com/office/drawing/2014/main" id="{01607616-B22D-8342-EE3E-614BFF5C9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4" y="2750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35" name="Rectangle 56">
            <a:extLst>
              <a:ext uri="{FF2B5EF4-FFF2-40B4-BE49-F238E27FC236}">
                <a16:creationId xmlns:a16="http://schemas.microsoft.com/office/drawing/2014/main" id="{2A42B805-17C6-A01C-E858-5F5E86A7D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09" y="-25905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2" name="Rectangle 64">
            <a:extLst>
              <a:ext uri="{FF2B5EF4-FFF2-40B4-BE49-F238E27FC236}">
                <a16:creationId xmlns:a16="http://schemas.microsoft.com/office/drawing/2014/main" id="{BC1A408D-14E3-D3F2-5454-B182EBE56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09" y="1981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18" name="Rectangle 134">
            <a:extLst>
              <a:ext uri="{FF2B5EF4-FFF2-40B4-BE49-F238E27FC236}">
                <a16:creationId xmlns:a16="http://schemas.microsoft.com/office/drawing/2014/main" id="{811B415E-6923-885C-A3C5-D31EB0297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1145" y="37095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71B432BC-8D06-1702-0586-7E2CFFA6F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774" y="4384603"/>
            <a:ext cx="5779008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09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665582" y="-2440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III.3.b </a:t>
            </a:r>
            <a:r>
              <a:rPr lang="hu-HU" sz="3200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Experimental</a:t>
            </a:r>
            <a:r>
              <a:rPr lang="hu-HU" sz="32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design </a:t>
            </a:r>
            <a:r>
              <a:rPr lang="hu-HU" sz="3200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tasks</a:t>
            </a:r>
            <a:r>
              <a:rPr lang="hu-HU" sz="32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</a:t>
            </a:r>
            <a:r>
              <a:rPr lang="hu-HU" sz="32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tests</a:t>
            </a:r>
            <a:endParaRPr lang="hu-HU" sz="32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0269" y="460319"/>
            <a:ext cx="121919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12863"/>
                </a:solidFill>
              </a:rPr>
              <a:t>EDS task from T0: Would a black coat or a white coat protect a snowman from melting?</a:t>
            </a:r>
          </a:p>
          <a:p>
            <a:pPr lvl="1"/>
            <a:r>
              <a:rPr lang="en-GB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a) How many ice cubes do they need for the experiment?</a:t>
            </a:r>
            <a:endParaRPr lang="hu-H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b) How many pieces of cloth are needed for the experiment and how should they look like?</a:t>
            </a:r>
            <a:endParaRPr lang="hu-H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c) Where should the children put the ice cubes?</a:t>
            </a:r>
            <a:endParaRPr lang="hu-H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d) How should the children place each piece of cloth in the case of each ice cube?</a:t>
            </a:r>
            <a:endParaRPr lang="hu-H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e) What do the children need to observe to decide which of them was right?</a:t>
            </a:r>
            <a:endParaRPr lang="hu-H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(f) Put a (+) sign in front of the statement(s) in the list below that are important</a:t>
            </a:r>
            <a:r>
              <a:rPr lang="hu-H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hu-HU" sz="2000" b="1" dirty="0">
              <a:solidFill>
                <a:srgbClr val="012863"/>
              </a:solidFill>
            </a:endParaRPr>
          </a:p>
          <a:p>
            <a:r>
              <a:rPr lang="hu-HU" sz="2000" b="1" dirty="0">
                <a:solidFill>
                  <a:srgbClr val="012863"/>
                </a:solidFill>
              </a:rPr>
              <a:t>EDS </a:t>
            </a:r>
            <a:r>
              <a:rPr lang="hu-HU" sz="2000" b="1" dirty="0" err="1">
                <a:solidFill>
                  <a:srgbClr val="012863"/>
                </a:solidFill>
              </a:rPr>
              <a:t>task</a:t>
            </a:r>
            <a:r>
              <a:rPr lang="hu-HU" sz="2000" b="1" dirty="0">
                <a:solidFill>
                  <a:srgbClr val="012863"/>
                </a:solidFill>
              </a:rPr>
              <a:t> </a:t>
            </a:r>
            <a:r>
              <a:rPr lang="hu-HU" sz="2000" b="1" dirty="0" err="1">
                <a:solidFill>
                  <a:srgbClr val="012863"/>
                </a:solidFill>
              </a:rPr>
              <a:t>from</a:t>
            </a:r>
            <a:r>
              <a:rPr lang="hu-HU" sz="2000" b="1" dirty="0">
                <a:solidFill>
                  <a:srgbClr val="012863"/>
                </a:solidFill>
              </a:rPr>
              <a:t> T1: W</a:t>
            </a:r>
            <a:r>
              <a:rPr lang="en-GB" sz="2000" b="1" dirty="0" err="1">
                <a:solidFill>
                  <a:srgbClr val="01286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hich</a:t>
            </a:r>
            <a:r>
              <a:rPr lang="en-GB" sz="2000" b="1" dirty="0">
                <a:solidFill>
                  <a:srgbClr val="01286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of the three types of rum </a:t>
            </a:r>
            <a:r>
              <a:rPr lang="hu-HU" sz="2000" b="1" dirty="0">
                <a:solidFill>
                  <a:srgbClr val="01286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u-HU" sz="2000" b="1" dirty="0" err="1">
                <a:solidFill>
                  <a:srgbClr val="01286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containing</a:t>
            </a:r>
            <a:r>
              <a:rPr lang="hu-HU" sz="2000" b="1" dirty="0">
                <a:solidFill>
                  <a:srgbClr val="01286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b="1" dirty="0">
                <a:solidFill>
                  <a:srgbClr val="01286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40%, 60%, 80% </a:t>
            </a:r>
            <a:r>
              <a:rPr lang="hu-HU" sz="2000" b="1" dirty="0" err="1">
                <a:solidFill>
                  <a:srgbClr val="01286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alcohol</a:t>
            </a:r>
            <a:r>
              <a:rPr lang="hu-HU" sz="2000" b="1" dirty="0">
                <a:solidFill>
                  <a:srgbClr val="01286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GB" sz="2000" b="1" dirty="0">
                <a:solidFill>
                  <a:srgbClr val="01286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has the lowest alcohol content that can be used to ignite the chocolate sauce</a:t>
            </a:r>
            <a:r>
              <a:rPr lang="hu-HU" sz="2000" b="1" dirty="0">
                <a:solidFill>
                  <a:srgbClr val="01286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of a </a:t>
            </a:r>
            <a:r>
              <a:rPr lang="hu-HU" sz="2000" b="1" dirty="0" err="1">
                <a:solidFill>
                  <a:srgbClr val="01286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pancake</a:t>
            </a:r>
            <a:r>
              <a:rPr lang="hu-HU" sz="2000" b="1" dirty="0">
                <a:solidFill>
                  <a:srgbClr val="01286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hu-HU" sz="2000" b="1" dirty="0">
              <a:solidFill>
                <a:srgbClr val="012863"/>
              </a:solidFill>
            </a:endParaRPr>
          </a:p>
          <a:p>
            <a:pPr lvl="1" algn="just"/>
            <a:r>
              <a:rPr lang="en-GB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a) Which of the materials being at home (and mentioned above) should be put into each glass during the experiments?</a:t>
            </a:r>
            <a:endParaRPr lang="hu-H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/>
            <a:r>
              <a:rPr lang="en-GB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b) How should the contents of each glass be compared to the chocolate sauces that are made from different concentrations of rum </a:t>
            </a:r>
            <a:r>
              <a:rPr lang="hu-HU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bought</a:t>
            </a:r>
            <a:r>
              <a:rPr lang="hu-H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from the shop?</a:t>
            </a:r>
            <a:endParaRPr lang="hu-H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/>
            <a:r>
              <a:rPr lang="en-GB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c) What should be changed in each experiment because of your answer to question b) above? </a:t>
            </a:r>
            <a:endParaRPr lang="hu-H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/>
            <a:r>
              <a:rPr lang="en-GB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d) Which of the properties of the contents of the glasses should be tested in each experiment? </a:t>
            </a:r>
            <a:endParaRPr lang="hu-H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/>
            <a:r>
              <a:rPr lang="en-GB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e) How can you test the property of the contents of the glasses in your answer to d)? </a:t>
            </a:r>
            <a:endParaRPr lang="hu-H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/>
            <a:r>
              <a:rPr lang="en-GB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f) How can you decide which rum to buy based on the experience of the experiments?</a:t>
            </a:r>
            <a:endParaRPr lang="hu-H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(g) Put a (+) sign in front of the statement(s) in the list below that are important</a:t>
            </a:r>
            <a:r>
              <a:rPr lang="hu-H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GB" sz="2000" dirty="0"/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0587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ECRICE 2022, Weizmann Institute, Israel, 12. 07. 2022</a:t>
            </a:r>
            <a:endParaRPr lang="hu-HU" sz="12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01607616-B22D-8342-EE3E-614BFF5C9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4" y="15765"/>
            <a:ext cx="1164272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3491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4102</TotalTime>
  <Words>2549</Words>
  <Application>Microsoft Office PowerPoint</Application>
  <PresentationFormat>Szélesvásznú</PresentationFormat>
  <Paragraphs>292</Paragraphs>
  <Slides>16</Slides>
  <Notes>6</Notes>
  <HiddenSlides>1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Office-téma</vt:lpstr>
      <vt:lpstr>PowerPoint-bemutató</vt:lpstr>
      <vt:lpstr>PowerPoint-bemutató</vt:lpstr>
      <vt:lpstr>PowerPoint-bemutató</vt:lpstr>
      <vt:lpstr>II.1. Research model from September 2017 (from Grade 8) </vt:lpstr>
      <vt:lpstr>PowerPoint-bemutató</vt:lpstr>
      <vt:lpstr>III.1. Research model and questions from September 2021 </vt:lpstr>
      <vt:lpstr>PowerPoint-bemutató</vt:lpstr>
      <vt:lpstr>PowerPoint-bemutató</vt:lpstr>
      <vt:lpstr>PowerPoint-bemutató</vt:lpstr>
      <vt:lpstr>III.4. Statistical methods</vt:lpstr>
      <vt:lpstr>III.5. Partial eta-squared (PES)</vt:lpstr>
      <vt:lpstr>IV.1. Effects (PES) of the assumed parameters and the covariant on the students’ scores and the estimated mean scores (%)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PREZENTÁCIÓ CÍME prezentáció alcíme</dc:title>
  <dc:creator>Microsoft Office User</dc:creator>
  <cp:lastModifiedBy>Dr. Szalay Luca</cp:lastModifiedBy>
  <cp:revision>191</cp:revision>
  <dcterms:created xsi:type="dcterms:W3CDTF">2021-07-01T15:39:11Z</dcterms:created>
  <dcterms:modified xsi:type="dcterms:W3CDTF">2022-07-11T18:53:56Z</dcterms:modified>
</cp:coreProperties>
</file>