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335" r:id="rId4"/>
    <p:sldId id="343" r:id="rId5"/>
    <p:sldId id="336" r:id="rId6"/>
    <p:sldId id="338" r:id="rId7"/>
    <p:sldId id="339" r:id="rId8"/>
    <p:sldId id="342" r:id="rId9"/>
    <p:sldId id="291" r:id="rId1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69573" autoAdjust="0"/>
  </p:normalViewPr>
  <p:slideViewPr>
    <p:cSldViewPr>
      <p:cViewPr varScale="1">
        <p:scale>
          <a:sx n="50" d="100"/>
          <a:sy n="50" d="100"/>
        </p:scale>
        <p:origin x="190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60718E-F7BC-4F7E-B103-34DD861B8405}" type="datetimeFigureOut">
              <a:rPr lang="hu-HU" smtClean="0"/>
              <a:t>2020.06.12.</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2BA84-5ADF-4D90-8472-003A7A816DA5}" type="slidenum">
              <a:rPr lang="hu-HU" smtClean="0"/>
              <a:t>‹#›</a:t>
            </a:fld>
            <a:endParaRPr lang="hu-HU"/>
          </a:p>
        </p:txBody>
      </p:sp>
    </p:spTree>
    <p:extLst>
      <p:ext uri="{BB962C8B-B14F-4D97-AF65-F5344CB8AC3E}">
        <p14:creationId xmlns:p14="http://schemas.microsoft.com/office/powerpoint/2010/main" val="102643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Hello, I am Luca Szalay and I am going to talk about the work of our Research Group on Inquiry-Based Chemistry Education. There is a lot of information on the slides. You may want to revisit them after my presentation.</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6532BA84-5ADF-4D90-8472-003A7A816DA5}" type="slidenum">
              <a:rPr lang="hu-HU" smtClean="0"/>
              <a:t>1</a:t>
            </a:fld>
            <a:endParaRPr lang="hu-HU"/>
          </a:p>
        </p:txBody>
      </p:sp>
    </p:spTree>
    <p:extLst>
      <p:ext uri="{BB962C8B-B14F-4D97-AF65-F5344CB8AC3E}">
        <p14:creationId xmlns:p14="http://schemas.microsoft.com/office/powerpoint/2010/main" val="33579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We had a brief research project five years ago. The control group was given step-by-step recipes of student experiments. The experimental group did the same experiments, but had to design some stages. As a result, the experimental design skills of the experimental group developed significantly more than that of the control group’s.</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Therefore, in the longitudinal research we started to use the same approach. In this present project we have been following and influencing over 900 students’ compulsory chemistry education for 4 years (from grade 7 to grade 10). You can see that there is a second experimental group that does the same, as the control group, but was also given theoretical experimental design tasks in the first school year.</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Two papers have been published about the two projects in the Chemistry Education Research and Practice.</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6532BA84-5ADF-4D90-8472-003A7A816DA5}" type="slidenum">
              <a:rPr lang="hu-HU" smtClean="0"/>
              <a:t>2</a:t>
            </a:fld>
            <a:endParaRPr lang="hu-HU"/>
          </a:p>
        </p:txBody>
      </p:sp>
    </p:spTree>
    <p:extLst>
      <p:ext uri="{BB962C8B-B14F-4D97-AF65-F5344CB8AC3E}">
        <p14:creationId xmlns:p14="http://schemas.microsoft.com/office/powerpoint/2010/main" val="95509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The random sampling method resulted in Group 3 students having significantly better scores on Test 0 than the other two groups. Therefore, the matched pair sampling method was used to create three groups that did not differ significantly in any of the parameters, such as gender and school ranking.</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was assumed that apart from the three types of instruction methods used during the intervention, other parameters had also influenced the results. Therefore, the statistical analysis of data was accomplished by ANCOVA. The independent variables and the covariates are listed on the slide.</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Differences in students’ answers given in the test and the previous test were analysed as continuous variables.</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Partial eta-squared was used as a measure of the effect size. </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6532BA84-5ADF-4D90-8472-003A7A816DA5}" type="slidenum">
              <a:rPr lang="hu-HU" smtClean="0"/>
              <a:t>3</a:t>
            </a:fld>
            <a:endParaRPr lang="hu-HU"/>
          </a:p>
        </p:txBody>
      </p:sp>
    </p:spTree>
    <p:extLst>
      <p:ext uri="{BB962C8B-B14F-4D97-AF65-F5344CB8AC3E}">
        <p14:creationId xmlns:p14="http://schemas.microsoft.com/office/powerpoint/2010/main" val="405190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we could not detect any significant positive effect of the intervention in terms of experiment design skills at the end of the first school year, the research model was changed. From the beginning of the second school year the principles of the experimental design were taught directly to the students after doing step-by-step experiments, as in the case of Group 2, or before doing the same experiments partially designed by themselves, as in the case of Group 3.</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pPr>
              <a:defRPr/>
            </a:pPr>
            <a:fld id="{3B7E9BA1-882C-4D65-9F30-043546161211}" type="slidenum">
              <a:rPr lang="en-US" altLang="en-US" smtClean="0"/>
              <a:pPr>
                <a:defRPr/>
              </a:pPr>
              <a:t>4</a:t>
            </a:fld>
            <a:endParaRPr lang="en-US" altLang="en-US"/>
          </a:p>
        </p:txBody>
      </p:sp>
    </p:spTree>
    <p:extLst>
      <p:ext uri="{BB962C8B-B14F-4D97-AF65-F5344CB8AC3E}">
        <p14:creationId xmlns:p14="http://schemas.microsoft.com/office/powerpoint/2010/main" val="99809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general, gender did not influence test results greatly. However, school ranking consistently had a significant medium effect size on the development of experiment design skills. Unfortunately, the Hungarian school system is very selective, which is also shown by the PISA results.</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cannot see it in the table, because it only shows the differences between tests, but the mother’s education had a significant effect on the students’ achievement on Test 0. Interestingly, it disappeared by the end of the first school year.</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numbers highlighted in yellow show how the intervention influenced the development of experimental design skills. Unlike the first year, a medium effect size significant positive change was measured in the end of the Grade 8.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we were taken aback when, at the end of the third school year, a significant negative change was detected.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That is why we were especially frustrated that we could not finish the project this spring, because of the Covid-19 pandemic.</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6532BA84-5ADF-4D90-8472-003A7A816DA5}" type="slidenum">
              <a:rPr lang="hu-HU" smtClean="0"/>
              <a:t>5</a:t>
            </a:fld>
            <a:endParaRPr lang="hu-HU"/>
          </a:p>
        </p:txBody>
      </p:sp>
    </p:spTree>
    <p:extLst>
      <p:ext uri="{BB962C8B-B14F-4D97-AF65-F5344CB8AC3E}">
        <p14:creationId xmlns:p14="http://schemas.microsoft.com/office/powerpoint/2010/main" val="215084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Looking into the details, Group 3 students produced a medium effect size development in terms of experimental design skills in Grade 8, but no more significant changes happened by the end of the next school year.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reason might be that grade 9 chemistry is abstract and different to that taught in grade 8. Further, according to the teachers, many students made the decision about their own further education by the end of the 9</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grade and therefore they become less motivated.</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for the Group 2 students, the effect size of the development of experimental design skills in grade 8 was measured almost twice as much as that of Group 3 students. However, about half of it was no longer evident by the end of grade 9. One could think that perhaps the experimental design tasks of the Test 2 suited their instruction method better than the tasks in Test 3. </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6532BA84-5ADF-4D90-8472-003A7A816DA5}" type="slidenum">
              <a:rPr lang="hu-HU" smtClean="0"/>
              <a:t>6</a:t>
            </a:fld>
            <a:endParaRPr lang="hu-HU"/>
          </a:p>
        </p:txBody>
      </p:sp>
    </p:spTree>
    <p:extLst>
      <p:ext uri="{BB962C8B-B14F-4D97-AF65-F5344CB8AC3E}">
        <p14:creationId xmlns:p14="http://schemas.microsoft.com/office/powerpoint/2010/main" val="39546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As these quotes show, it is not just our results that had been influenced by the socioeconomical status of the students and the effects of their schools. It is also well known that the teachers are the most important factors when it comes to the quality of teaching. This makes the measurement of the effect of any kind of intervention difficult.</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According to Professor John </a:t>
            </a:r>
            <a:r>
              <a:rPr lang="en-GB" sz="1200" kern="1200" dirty="0" err="1">
                <a:solidFill>
                  <a:schemeClr val="tx1"/>
                </a:solidFill>
                <a:effectLst/>
                <a:latin typeface="+mn-lt"/>
                <a:ea typeface="+mn-ea"/>
                <a:cs typeface="+mn-cs"/>
              </a:rPr>
              <a:t>Hetti</a:t>
            </a:r>
            <a:r>
              <a:rPr lang="en-GB" sz="1200" kern="1200" dirty="0">
                <a:solidFill>
                  <a:schemeClr val="tx1"/>
                </a:solidFill>
                <a:effectLst/>
                <a:latin typeface="+mn-lt"/>
                <a:ea typeface="+mn-ea"/>
                <a:cs typeface="+mn-cs"/>
              </a:rPr>
              <a:t>, inquiry-based learning should not be introduced too early. This accords with our experience, since the lack of significant development of the experimental design skills were observed among the 12-13-year old students. We assume that most of them were probably still in Piaget’s concrete operational stage. Teaching the principles of the experimental design directly to the students seemed to work better.</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Most teacher members of our research group will try to finish the project this autumn. Hopefully we will be able to let you know about the final results</a:t>
            </a:r>
            <a:r>
              <a:rPr lang="hu-HU"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5"/>
          </p:nvPr>
        </p:nvSpPr>
        <p:spPr/>
        <p:txBody>
          <a:bodyPr/>
          <a:lstStyle/>
          <a:p>
            <a:fld id="{6532BA84-5ADF-4D90-8472-003A7A816DA5}" type="slidenum">
              <a:rPr lang="hu-HU" smtClean="0"/>
              <a:t>7</a:t>
            </a:fld>
            <a:endParaRPr lang="hu-HU"/>
          </a:p>
        </p:txBody>
      </p:sp>
    </p:spTree>
    <p:extLst>
      <p:ext uri="{BB962C8B-B14F-4D97-AF65-F5344CB8AC3E}">
        <p14:creationId xmlns:p14="http://schemas.microsoft.com/office/powerpoint/2010/main" val="361892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See you soon (even if only in Zoom) and thank you very much for your attention. </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6532BA84-5ADF-4D90-8472-003A7A816DA5}" type="slidenum">
              <a:rPr lang="hu-HU" smtClean="0"/>
              <a:t>8</a:t>
            </a:fld>
            <a:endParaRPr lang="hu-HU"/>
          </a:p>
        </p:txBody>
      </p:sp>
    </p:spTree>
    <p:extLst>
      <p:ext uri="{BB962C8B-B14F-4D97-AF65-F5344CB8AC3E}">
        <p14:creationId xmlns:p14="http://schemas.microsoft.com/office/powerpoint/2010/main" val="99926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6FF2B50F-86D8-435C-B4A0-D9B811076111}" type="datetimeFigureOut">
              <a:rPr lang="hu-HU" smtClean="0"/>
              <a:t>2020.06.12.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642067C-9CE8-4EB4-9DF6-23252B1966EA}" type="slidenum">
              <a:rPr lang="hu-HU" smtClean="0"/>
              <a:t>‹#›</a:t>
            </a:fld>
            <a:endParaRPr lang="hu-HU"/>
          </a:p>
        </p:txBody>
      </p:sp>
    </p:spTree>
    <p:extLst>
      <p:ext uri="{BB962C8B-B14F-4D97-AF65-F5344CB8AC3E}">
        <p14:creationId xmlns:p14="http://schemas.microsoft.com/office/powerpoint/2010/main" val="334564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6FF2B50F-86D8-435C-B4A0-D9B811076111}" type="datetimeFigureOut">
              <a:rPr lang="hu-HU" smtClean="0"/>
              <a:t>2020.06.12.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642067C-9CE8-4EB4-9DF6-23252B1966EA}" type="slidenum">
              <a:rPr lang="hu-HU" smtClean="0"/>
              <a:t>‹#›</a:t>
            </a:fld>
            <a:endParaRPr lang="hu-HU"/>
          </a:p>
        </p:txBody>
      </p:sp>
    </p:spTree>
    <p:extLst>
      <p:ext uri="{BB962C8B-B14F-4D97-AF65-F5344CB8AC3E}">
        <p14:creationId xmlns:p14="http://schemas.microsoft.com/office/powerpoint/2010/main" val="90867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6FF2B50F-86D8-435C-B4A0-D9B811076111}" type="datetimeFigureOut">
              <a:rPr lang="hu-HU" smtClean="0"/>
              <a:t>2020.06.12.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642067C-9CE8-4EB4-9DF6-23252B1966EA}" type="slidenum">
              <a:rPr lang="hu-HU" smtClean="0"/>
              <a:t>‹#›</a:t>
            </a:fld>
            <a:endParaRPr lang="hu-HU"/>
          </a:p>
        </p:txBody>
      </p:sp>
    </p:spTree>
    <p:extLst>
      <p:ext uri="{BB962C8B-B14F-4D97-AF65-F5344CB8AC3E}">
        <p14:creationId xmlns:p14="http://schemas.microsoft.com/office/powerpoint/2010/main" val="407417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3300" b="1" cap="all" baseline="0">
                <a:solidFill>
                  <a:schemeClr val="bg1"/>
                </a:solidFill>
                <a:latin typeface="Arial"/>
                <a:cs typeface="Arial"/>
              </a:defRPr>
            </a:lvl1pPr>
          </a:lstStyle>
          <a:p>
            <a:r>
              <a:rPr lang="hu-HU" dirty="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385763" indent="-385763" algn="l">
              <a:spcAft>
                <a:spcPts val="450"/>
              </a:spcAft>
              <a:buFontTx/>
              <a:buNone/>
              <a:defRPr cap="all" baseline="0">
                <a:solidFill>
                  <a:srgbClr val="FFFFFF"/>
                </a:solidFill>
                <a:latin typeface="Arial"/>
                <a:cs typeface="Arial"/>
              </a:defRPr>
            </a:lvl1pPr>
            <a:lvl2pPr>
              <a:buNone/>
              <a:defRPr/>
            </a:lvl2pPr>
          </a:lstStyle>
          <a:p>
            <a:pPr lvl="0"/>
            <a:r>
              <a:rPr lang="hu-HU" dirty="0"/>
              <a:t>Click to edit Alcím</a:t>
            </a:r>
          </a:p>
          <a:p>
            <a:pPr lvl="0"/>
            <a:endParaRPr lang="hu-HU" dirty="0"/>
          </a:p>
        </p:txBody>
      </p:sp>
    </p:spTree>
    <p:extLst>
      <p:ext uri="{BB962C8B-B14F-4D97-AF65-F5344CB8AC3E}">
        <p14:creationId xmlns:p14="http://schemas.microsoft.com/office/powerpoint/2010/main" val="1513580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9" name="Rectangle 8"/>
          <p:cNvSpPr/>
          <p:nvPr userDrawn="1"/>
        </p:nvSpPr>
        <p:spPr>
          <a:xfrm>
            <a:off x="3384550" y="0"/>
            <a:ext cx="5759450" cy="6858000"/>
          </a:xfrm>
          <a:prstGeom prst="rect">
            <a:avLst/>
          </a:prstGeom>
          <a:gradFill flip="none" rotWithShape="1">
            <a:gsLst>
              <a:gs pos="0">
                <a:schemeClr val="accent2"/>
              </a:gs>
              <a:gs pos="30000">
                <a:srgbClr val="1B5C93">
                  <a:alpha val="91765"/>
                </a:srgbClr>
              </a:gs>
              <a:gs pos="18000">
                <a:schemeClr val="tx2">
                  <a:alpha val="75000"/>
                  <a:lumMod val="100000"/>
                </a:schemeClr>
              </a:gs>
              <a:gs pos="54000">
                <a:srgbClr val="00386E"/>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ctrTitle" hasCustomPrompt="1"/>
          </p:nvPr>
        </p:nvSpPr>
        <p:spPr>
          <a:xfrm>
            <a:off x="3779839" y="404285"/>
            <a:ext cx="4968875" cy="2618300"/>
          </a:xfrm>
        </p:spPr>
        <p:txBody>
          <a:bodyPr anchor="b" anchorCtr="0"/>
          <a:lstStyle>
            <a:lvl1pPr algn="l">
              <a:defRPr sz="3400" b="0" i="0" baseline="0">
                <a:solidFill>
                  <a:schemeClr val="bg1">
                    <a:lumMod val="95000"/>
                  </a:schemeClr>
                </a:solidFill>
              </a:defRPr>
            </a:lvl1pPr>
          </a:lstStyle>
          <a:p>
            <a:r>
              <a:rPr lang="en-US" dirty="0" err="1"/>
              <a:t>Ez</a:t>
            </a:r>
            <a:r>
              <a:rPr lang="en-US" dirty="0"/>
              <a:t> a </a:t>
            </a:r>
            <a:r>
              <a:rPr lang="en-US" dirty="0" err="1"/>
              <a:t>címsor</a:t>
            </a:r>
            <a:r>
              <a:rPr lang="en-US" dirty="0"/>
              <a:t> a </a:t>
            </a:r>
            <a:r>
              <a:rPr lang="en-US" dirty="0" err="1"/>
              <a:t>prezentáció</a:t>
            </a:r>
            <a:r>
              <a:rPr lang="en-US" dirty="0"/>
              <a:t> </a:t>
            </a:r>
            <a:r>
              <a:rPr lang="en-US" dirty="0" err="1"/>
              <a:t>címsorának</a:t>
            </a:r>
            <a:r>
              <a:rPr lang="en-US" dirty="0"/>
              <a:t> </a:t>
            </a:r>
            <a:r>
              <a:rPr lang="en-US" dirty="0" err="1"/>
              <a:t>helye</a:t>
            </a:r>
            <a:endParaRPr lang="en-US" dirty="0"/>
          </a:p>
        </p:txBody>
      </p:sp>
      <p:sp>
        <p:nvSpPr>
          <p:cNvPr id="3" name="Subtitle 2"/>
          <p:cNvSpPr>
            <a:spLocks noGrp="1"/>
          </p:cNvSpPr>
          <p:nvPr>
            <p:ph type="subTitle" idx="1" hasCustomPrompt="1"/>
          </p:nvPr>
        </p:nvSpPr>
        <p:spPr>
          <a:xfrm>
            <a:off x="3779838" y="4246033"/>
            <a:ext cx="4968875" cy="850775"/>
          </a:xfrm>
        </p:spPr>
        <p:txBody>
          <a:bodyPr/>
          <a:lstStyle>
            <a:lvl1pPr marL="0" indent="0" algn="l">
              <a:buNone/>
              <a:defRPr sz="2100" b="1" i="0" cap="all" spc="100" baseline="0">
                <a:solidFill>
                  <a:schemeClr val="accent2">
                    <a:lumMod val="60000"/>
                    <a:lumOff val="40000"/>
                  </a:schemeClr>
                </a:solidFill>
                <a:latin typeface="Constant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Előadó</a:t>
            </a:r>
            <a:r>
              <a:rPr lang="en-US" dirty="0"/>
              <a:t> </a:t>
            </a:r>
            <a:r>
              <a:rPr lang="en-US" dirty="0" err="1"/>
              <a:t>neve</a:t>
            </a:r>
            <a:endParaRPr lang="en-US" dirty="0"/>
          </a:p>
        </p:txBody>
      </p:sp>
      <p:sp>
        <p:nvSpPr>
          <p:cNvPr id="6" name="Slide Number Placeholder 5"/>
          <p:cNvSpPr>
            <a:spLocks noGrp="1"/>
          </p:cNvSpPr>
          <p:nvPr>
            <p:ph type="sldNum" sz="quarter" idx="12"/>
          </p:nvPr>
        </p:nvSpPr>
        <p:spPr/>
        <p:txBody>
          <a:bodyPr/>
          <a:lstStyle/>
          <a:p>
            <a:fld id="{FD7096EC-A894-4F47-929A-65581C0900F7}" type="slidenum">
              <a:rPr lang="en-US" smtClean="0">
                <a:solidFill>
                  <a:srgbClr val="8CADD1"/>
                </a:solidFill>
              </a:rPr>
              <a:pPr/>
              <a:t>‹#›</a:t>
            </a:fld>
            <a:endParaRPr lang="en-US">
              <a:solidFill>
                <a:srgbClr val="8CADD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240000"/>
            <a:ext cx="2904744" cy="167843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8088" y="3552147"/>
            <a:ext cx="395630" cy="67056"/>
          </a:xfrm>
          <a:prstGeom prst="rect">
            <a:avLst/>
          </a:prstGeom>
        </p:spPr>
      </p:pic>
      <p:sp>
        <p:nvSpPr>
          <p:cNvPr id="14" name="Text Placeholder 2"/>
          <p:cNvSpPr>
            <a:spLocks noGrp="1"/>
          </p:cNvSpPr>
          <p:nvPr>
            <p:ph type="body" idx="13" hasCustomPrompt="1"/>
          </p:nvPr>
        </p:nvSpPr>
        <p:spPr>
          <a:xfrm>
            <a:off x="3779838" y="5096807"/>
            <a:ext cx="4968874" cy="876427"/>
          </a:xfrm>
        </p:spPr>
        <p:txBody>
          <a:bodyPr/>
          <a:lstStyle>
            <a:lvl1pPr marL="0" indent="0">
              <a:buNone/>
              <a:defRPr sz="1600" cap="all"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Intézmény</a:t>
            </a:r>
            <a:r>
              <a:rPr lang="en-US" dirty="0"/>
              <a:t> </a:t>
            </a:r>
            <a:r>
              <a:rPr lang="en-US" dirty="0" err="1"/>
              <a:t>neve</a:t>
            </a:r>
            <a:endParaRPr lang="en-US" dirty="0"/>
          </a:p>
        </p:txBody>
      </p:sp>
      <p:sp>
        <p:nvSpPr>
          <p:cNvPr id="10" name="Text Placeholder 2"/>
          <p:cNvSpPr>
            <a:spLocks noGrp="1"/>
          </p:cNvSpPr>
          <p:nvPr>
            <p:ph type="body" idx="14" hasCustomPrompt="1"/>
          </p:nvPr>
        </p:nvSpPr>
        <p:spPr>
          <a:xfrm>
            <a:off x="3779839" y="5714468"/>
            <a:ext cx="2128043" cy="319933"/>
          </a:xfrm>
        </p:spPr>
        <p:txBody>
          <a:bodyPr anchor="b"/>
          <a:lstStyle>
            <a:lvl1pPr marL="0" indent="0">
              <a:buNone/>
              <a:defRPr sz="1500" cap="all" spc="100" baseline="0">
                <a:solidFill>
                  <a:srgbClr val="BACEE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2017. November 00.</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34" y="5799001"/>
            <a:ext cx="2825496" cy="178816"/>
          </a:xfrm>
          <a:prstGeom prst="rect">
            <a:avLst/>
          </a:prstGeom>
        </p:spPr>
      </p:pic>
    </p:spTree>
    <p:extLst>
      <p:ext uri="{BB962C8B-B14F-4D97-AF65-F5344CB8AC3E}">
        <p14:creationId xmlns:p14="http://schemas.microsoft.com/office/powerpoint/2010/main" val="3447421616"/>
      </p:ext>
    </p:extLst>
  </p:cSld>
  <p:clrMapOvr>
    <a:masterClrMapping/>
  </p:clrMapOvr>
  <p:extLst>
    <p:ext uri="{DCECCB84-F9BA-43D5-87BE-67443E8EF086}">
      <p15:sldGuideLst xmlns:p15="http://schemas.microsoft.com/office/powerpoint/2012/main">
        <p15:guide id="1" pos="2132">
          <p15:clr>
            <a:srgbClr val="FBAE40"/>
          </p15:clr>
        </p15:guide>
        <p15:guide id="2" orient="horz" pos="282">
          <p15:clr>
            <a:srgbClr val="FBAE40"/>
          </p15:clr>
        </p15:guide>
        <p15:guide id="3" pos="2381">
          <p15:clr>
            <a:srgbClr val="FBAE40"/>
          </p15:clr>
        </p15:guide>
        <p15:guide id="4" orient="horz" pos="2006">
          <p15:clr>
            <a:srgbClr val="FBAE40"/>
          </p15:clr>
        </p15:guide>
        <p15:guide id="5"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5971200"/>
            <a:ext cx="1325880" cy="768096"/>
          </a:xfrm>
          <a:prstGeom prst="rect">
            <a:avLst/>
          </a:prstGeom>
        </p:spPr>
      </p:pic>
      <p:sp>
        <p:nvSpPr>
          <p:cNvPr id="2" name="Title 1"/>
          <p:cNvSpPr>
            <a:spLocks noGrp="1"/>
          </p:cNvSpPr>
          <p:nvPr>
            <p:ph type="title" hasCustomPrompt="1"/>
          </p:nvPr>
        </p:nvSpPr>
        <p:spPr/>
        <p:txBody>
          <a:bodyPr/>
          <a:lstStyle>
            <a:lvl1pPr>
              <a:defRPr baseline="0"/>
            </a:lvl1pPr>
          </a:lstStyle>
          <a:p>
            <a:r>
              <a:rPr lang="en-US" dirty="0" err="1"/>
              <a:t>Ez</a:t>
            </a:r>
            <a:r>
              <a:rPr lang="en-US" dirty="0"/>
              <a:t> a </a:t>
            </a:r>
            <a:r>
              <a:rPr lang="en-US" dirty="0" err="1"/>
              <a:t>címsor</a:t>
            </a:r>
            <a:r>
              <a:rPr lang="en-US" dirty="0"/>
              <a:t> a </a:t>
            </a:r>
            <a:r>
              <a:rPr lang="en-US" dirty="0" err="1"/>
              <a:t>dia</a:t>
            </a:r>
            <a:r>
              <a:rPr lang="en-US" dirty="0"/>
              <a:t> </a:t>
            </a:r>
            <a:r>
              <a:rPr lang="en-US" dirty="0" err="1"/>
              <a:t>címének</a:t>
            </a:r>
            <a:r>
              <a:rPr lang="en-US" dirty="0"/>
              <a:t> a </a:t>
            </a:r>
            <a:r>
              <a:rPr lang="en-US" dirty="0" err="1"/>
              <a:t>helye</a:t>
            </a:r>
            <a:r>
              <a:rPr lang="en-US" dirty="0"/>
              <a:t>, </a:t>
            </a:r>
            <a:r>
              <a:rPr lang="en-US" dirty="0" err="1"/>
              <a:t>kérjük</a:t>
            </a:r>
            <a:r>
              <a:rPr lang="en-US" dirty="0"/>
              <a:t>, ide </a:t>
            </a:r>
            <a:r>
              <a:rPr lang="en-US" dirty="0" err="1"/>
              <a:t>írja</a:t>
            </a:r>
            <a:r>
              <a:rPr lang="en-US" dirty="0"/>
              <a:t> a </a:t>
            </a:r>
            <a:r>
              <a:rPr lang="en-US" dirty="0" err="1"/>
              <a:t>címet</a:t>
            </a:r>
            <a:r>
              <a:rPr lang="en-US" dirty="0"/>
              <a:t>, </a:t>
            </a:r>
            <a:r>
              <a:rPr lang="en-US" dirty="0" err="1"/>
              <a:t>amely</a:t>
            </a:r>
            <a:r>
              <a:rPr lang="en-US" dirty="0"/>
              <a:t> </a:t>
            </a:r>
            <a:r>
              <a:rPr lang="en-US" dirty="0" err="1"/>
              <a:t>kétsoros</a:t>
            </a:r>
            <a:r>
              <a:rPr lang="en-US" dirty="0"/>
              <a:t> is </a:t>
            </a:r>
            <a:r>
              <a:rPr lang="en-US" dirty="0" err="1"/>
              <a:t>lehet</a:t>
            </a:r>
            <a:endParaRPr lang="en-US" dirty="0"/>
          </a:p>
        </p:txBody>
      </p:sp>
      <p:sp>
        <p:nvSpPr>
          <p:cNvPr id="3" name="Content Placeholder 2"/>
          <p:cNvSpPr>
            <a:spLocks noGrp="1"/>
          </p:cNvSpPr>
          <p:nvPr>
            <p:ph idx="1" hasCustomPrompt="1"/>
          </p:nvPr>
        </p:nvSpPr>
        <p:spPr>
          <a:xfrm>
            <a:off x="1042989" y="1989233"/>
            <a:ext cx="7705725" cy="3984000"/>
          </a:xfrm>
        </p:spPr>
        <p:txBody>
          <a:bodyPr/>
          <a:lstStyle>
            <a:lvl1pPr>
              <a:defRPr baseline="0"/>
            </a:lvl1pPr>
            <a:lvl2pPr>
              <a:defRPr baseline="0"/>
            </a:lvl2pPr>
            <a:lvl3pPr>
              <a:defRPr baseline="0"/>
            </a:lvl3pPr>
            <a:lvl4pPr>
              <a:defRPr baseline="0"/>
            </a:lvl4pPr>
            <a:lvl5pPr>
              <a:defRPr baseline="0"/>
            </a:lvl5pPr>
          </a:lstStyle>
          <a:p>
            <a:pPr lvl="0"/>
            <a:r>
              <a:rPr lang="en-US" dirty="0" err="1"/>
              <a:t>Az</a:t>
            </a:r>
            <a:r>
              <a:rPr lang="en-US" dirty="0"/>
              <a:t> </a:t>
            </a:r>
            <a:r>
              <a:rPr lang="en-US" dirty="0" err="1"/>
              <a:t>emlékezetes</a:t>
            </a:r>
            <a:r>
              <a:rPr lang="en-US" dirty="0"/>
              <a:t> </a:t>
            </a:r>
            <a:r>
              <a:rPr lang="en-US" dirty="0" err="1"/>
              <a:t>prezentáció</a:t>
            </a:r>
            <a:r>
              <a:rPr lang="en-US" dirty="0"/>
              <a:t> </a:t>
            </a:r>
            <a:r>
              <a:rPr lang="en-US" dirty="0" err="1"/>
              <a:t>fő</a:t>
            </a:r>
            <a:r>
              <a:rPr lang="en-US" dirty="0"/>
              <a:t> </a:t>
            </a:r>
            <a:r>
              <a:rPr lang="en-US" dirty="0" err="1"/>
              <a:t>jellemzője</a:t>
            </a:r>
            <a:r>
              <a:rPr lang="en-US" dirty="0"/>
              <a:t> a </a:t>
            </a:r>
            <a:r>
              <a:rPr lang="en-US" dirty="0" err="1"/>
              <a:t>viszonylag</a:t>
            </a:r>
            <a:r>
              <a:rPr lang="en-US" dirty="0"/>
              <a:t> </a:t>
            </a:r>
            <a:r>
              <a:rPr lang="en-US" dirty="0" err="1"/>
              <a:t>kevés</a:t>
            </a:r>
            <a:r>
              <a:rPr lang="en-US" dirty="0"/>
              <a:t>, de </a:t>
            </a:r>
            <a:r>
              <a:rPr lang="en-US" dirty="0" err="1"/>
              <a:t>informatív</a:t>
            </a:r>
            <a:r>
              <a:rPr lang="en-US" dirty="0"/>
              <a:t> </a:t>
            </a:r>
            <a:r>
              <a:rPr lang="en-US" dirty="0" err="1"/>
              <a:t>és</a:t>
            </a:r>
            <a:r>
              <a:rPr lang="en-US" dirty="0"/>
              <a:t> </a:t>
            </a:r>
            <a:r>
              <a:rPr lang="en-US" dirty="0" err="1"/>
              <a:t>viszonylag</a:t>
            </a:r>
            <a:r>
              <a:rPr lang="en-US" dirty="0"/>
              <a:t> </a:t>
            </a:r>
            <a:r>
              <a:rPr lang="en-US" dirty="0" err="1"/>
              <a:t>rövid</a:t>
            </a:r>
            <a:r>
              <a:rPr lang="en-US" dirty="0"/>
              <a:t>, </a:t>
            </a:r>
            <a:r>
              <a:rPr lang="en-US" dirty="0" err="1"/>
              <a:t>jól</a:t>
            </a:r>
            <a:r>
              <a:rPr lang="en-US" dirty="0"/>
              <a:t> </a:t>
            </a:r>
            <a:r>
              <a:rPr lang="en-US" dirty="0" err="1"/>
              <a:t>strukturált</a:t>
            </a:r>
            <a:r>
              <a:rPr lang="en-US" dirty="0"/>
              <a:t> </a:t>
            </a:r>
            <a:r>
              <a:rPr lang="en-US" dirty="0" err="1"/>
              <a:t>szöveg</a:t>
            </a:r>
            <a:r>
              <a:rPr lang="en-US" dirty="0"/>
              <a:t>. A </a:t>
            </a:r>
            <a:r>
              <a:rPr lang="en-US" dirty="0" err="1"/>
              <a:t>legkisebb</a:t>
            </a:r>
            <a:r>
              <a:rPr lang="en-US" dirty="0"/>
              <a:t>, </a:t>
            </a:r>
            <a:r>
              <a:rPr lang="en-US" dirty="0" err="1"/>
              <a:t>az</a:t>
            </a:r>
            <a:r>
              <a:rPr lang="en-US" dirty="0"/>
              <a:t> MTA </a:t>
            </a:r>
            <a:r>
              <a:rPr lang="en-US" dirty="0" err="1"/>
              <a:t>Székház</a:t>
            </a:r>
            <a:r>
              <a:rPr lang="en-US" dirty="0"/>
              <a:t> </a:t>
            </a:r>
            <a:r>
              <a:rPr lang="en-US" dirty="0" err="1"/>
              <a:t>Dísztermének</a:t>
            </a:r>
            <a:r>
              <a:rPr lang="en-US" dirty="0"/>
              <a:t> </a:t>
            </a:r>
            <a:r>
              <a:rPr lang="en-US" dirty="0" err="1"/>
              <a:t>utolsó</a:t>
            </a:r>
            <a:r>
              <a:rPr lang="en-US" dirty="0"/>
              <a:t> </a:t>
            </a:r>
            <a:r>
              <a:rPr lang="en-US" dirty="0" err="1"/>
              <a:t>sorából</a:t>
            </a:r>
            <a:r>
              <a:rPr lang="en-US" dirty="0"/>
              <a:t> is </a:t>
            </a:r>
            <a:r>
              <a:rPr lang="en-US" dirty="0" err="1"/>
              <a:t>még</a:t>
            </a:r>
            <a:r>
              <a:rPr lang="en-US" dirty="0"/>
              <a:t> </a:t>
            </a:r>
            <a:r>
              <a:rPr lang="en-US" dirty="0" err="1"/>
              <a:t>jól</a:t>
            </a:r>
            <a:r>
              <a:rPr lang="en-US" dirty="0"/>
              <a:t> </a:t>
            </a:r>
            <a:r>
              <a:rPr lang="en-US" dirty="0" err="1"/>
              <a:t>olvasható</a:t>
            </a:r>
            <a:r>
              <a:rPr lang="en-US" dirty="0"/>
              <a:t> </a:t>
            </a:r>
            <a:r>
              <a:rPr lang="en-US" dirty="0" err="1"/>
              <a:t>betűméret</a:t>
            </a:r>
            <a:r>
              <a:rPr lang="en-US" dirty="0"/>
              <a:t>: 18 </a:t>
            </a:r>
            <a:r>
              <a:rPr lang="en-US" dirty="0" err="1"/>
              <a:t>pont</a:t>
            </a:r>
            <a:r>
              <a:rPr lang="en-US" dirty="0"/>
              <a:t>. A </a:t>
            </a:r>
            <a:r>
              <a:rPr lang="en-US" dirty="0" err="1"/>
              <a:t>diára</a:t>
            </a:r>
            <a:r>
              <a:rPr lang="en-US" dirty="0"/>
              <a:t> </a:t>
            </a:r>
            <a:r>
              <a:rPr lang="en-US" dirty="0" err="1"/>
              <a:t>az</a:t>
            </a:r>
            <a:r>
              <a:rPr lang="en-US" dirty="0"/>
              <a:t> </a:t>
            </a:r>
            <a:r>
              <a:rPr lang="en-US" dirty="0" err="1"/>
              <a:t>ikonok</a:t>
            </a:r>
            <a:r>
              <a:rPr lang="en-US" dirty="0"/>
              <a:t> </a:t>
            </a:r>
            <a:r>
              <a:rPr lang="en-US" dirty="0" err="1"/>
              <a:t>segítségével</a:t>
            </a:r>
            <a:r>
              <a:rPr lang="en-US" dirty="0"/>
              <a:t> </a:t>
            </a:r>
            <a:r>
              <a:rPr lang="en-US" dirty="0" err="1"/>
              <a:t>beszúrhatók</a:t>
            </a:r>
            <a:r>
              <a:rPr lang="en-US" dirty="0"/>
              <a:t> </a:t>
            </a:r>
            <a:r>
              <a:rPr lang="en-US" dirty="0" err="1"/>
              <a:t>nem</a:t>
            </a:r>
            <a:r>
              <a:rPr lang="en-US" dirty="0"/>
              <a:t> </a:t>
            </a:r>
            <a:r>
              <a:rPr lang="en-US" dirty="0" err="1"/>
              <a:t>szöveges</a:t>
            </a:r>
            <a:r>
              <a:rPr lang="en-US" dirty="0"/>
              <a:t> </a:t>
            </a:r>
            <a:r>
              <a:rPr lang="en-US" dirty="0" err="1"/>
              <a:t>tartalmak</a:t>
            </a:r>
            <a:r>
              <a:rPr lang="en-US" dirty="0"/>
              <a:t> is: </a:t>
            </a:r>
            <a:r>
              <a:rPr lang="en-US" dirty="0" err="1"/>
              <a:t>táblázatok</a:t>
            </a:r>
            <a:r>
              <a:rPr lang="en-US" dirty="0"/>
              <a:t>, </a:t>
            </a:r>
            <a:r>
              <a:rPr lang="en-US" dirty="0" err="1"/>
              <a:t>grafikonok</a:t>
            </a:r>
            <a:r>
              <a:rPr lang="en-US" dirty="0"/>
              <a:t>, </a:t>
            </a:r>
            <a:r>
              <a:rPr lang="en-US" dirty="0" err="1"/>
              <a:t>illusztrációk</a:t>
            </a:r>
            <a:r>
              <a:rPr lang="en-US" dirty="0"/>
              <a:t>, </a:t>
            </a:r>
            <a:r>
              <a:rPr lang="en-US" dirty="0" err="1"/>
              <a:t>videók</a:t>
            </a:r>
            <a:r>
              <a:rPr lang="en-US" dirty="0"/>
              <a:t>.</a:t>
            </a:r>
          </a:p>
          <a:p>
            <a:pPr lvl="1"/>
            <a:r>
              <a:rPr lang="en-US" dirty="0" err="1"/>
              <a:t>Felsorolás</a:t>
            </a:r>
            <a:r>
              <a:rPr lang="en-US" dirty="0"/>
              <a:t>, </a:t>
            </a:r>
            <a:r>
              <a:rPr lang="en-US" dirty="0" err="1"/>
              <a:t>második</a:t>
            </a:r>
            <a:r>
              <a:rPr lang="en-US" dirty="0"/>
              <a:t> </a:t>
            </a:r>
            <a:r>
              <a:rPr lang="en-US" dirty="0" err="1"/>
              <a:t>szint</a:t>
            </a:r>
            <a:endParaRPr lang="en-US" dirty="0"/>
          </a:p>
          <a:p>
            <a:pPr lvl="2"/>
            <a:r>
              <a:rPr lang="en-US" dirty="0" err="1"/>
              <a:t>Felsorolás</a:t>
            </a:r>
            <a:r>
              <a:rPr lang="en-US" dirty="0"/>
              <a:t>, </a:t>
            </a:r>
            <a:r>
              <a:rPr lang="en-US" dirty="0" err="1"/>
              <a:t>harmadik</a:t>
            </a:r>
            <a:r>
              <a:rPr lang="en-US" dirty="0"/>
              <a:t> </a:t>
            </a:r>
            <a:r>
              <a:rPr lang="en-US" dirty="0" err="1"/>
              <a:t>szint</a:t>
            </a:r>
            <a:endParaRPr lang="en-US" dirty="0"/>
          </a:p>
          <a:p>
            <a:pPr lvl="3"/>
            <a:r>
              <a:rPr lang="en-US" dirty="0" err="1"/>
              <a:t>Felsorolás</a:t>
            </a:r>
            <a:r>
              <a:rPr lang="en-US" dirty="0"/>
              <a:t>, </a:t>
            </a:r>
            <a:r>
              <a:rPr lang="en-US" dirty="0" err="1"/>
              <a:t>negyedik</a:t>
            </a:r>
            <a:r>
              <a:rPr lang="en-US" dirty="0"/>
              <a:t> </a:t>
            </a:r>
            <a:r>
              <a:rPr lang="en-US" dirty="0" err="1"/>
              <a:t>szint</a:t>
            </a:r>
            <a:endParaRPr lang="en-US" dirty="0"/>
          </a:p>
          <a:p>
            <a:pPr lvl="4"/>
            <a:r>
              <a:rPr lang="en-US" dirty="0" err="1"/>
              <a:t>Felsorolás</a:t>
            </a:r>
            <a:r>
              <a:rPr lang="en-US" dirty="0"/>
              <a:t>, </a:t>
            </a:r>
            <a:r>
              <a:rPr lang="en-US" dirty="0" err="1"/>
              <a:t>ötödik</a:t>
            </a:r>
            <a:r>
              <a:rPr lang="en-US" dirty="0"/>
              <a:t> </a:t>
            </a:r>
            <a:r>
              <a:rPr lang="en-US" dirty="0" err="1"/>
              <a:t>szint</a:t>
            </a:r>
            <a:endParaRPr lang="en-US" dirty="0"/>
          </a:p>
        </p:txBody>
      </p:sp>
      <p:sp>
        <p:nvSpPr>
          <p:cNvPr id="6" name="Slide Number Placeholder 5"/>
          <p:cNvSpPr>
            <a:spLocks noGrp="1"/>
          </p:cNvSpPr>
          <p:nvPr>
            <p:ph type="sldNum" sz="quarter" idx="12"/>
          </p:nvPr>
        </p:nvSpPr>
        <p:spPr/>
        <p:txBody>
          <a:bodyPr/>
          <a:lstStyle/>
          <a:p>
            <a:fld id="{FD7096EC-A894-4F47-929A-65581C0900F7}" type="slidenum">
              <a:rPr lang="en-US" smtClean="0">
                <a:solidFill>
                  <a:srgbClr val="8CADD1"/>
                </a:solidFill>
              </a:rPr>
              <a:pPr/>
              <a:t>‹#›</a:t>
            </a:fld>
            <a:endParaRPr lang="en-US">
              <a:solidFill>
                <a:srgbClr val="8CADD1"/>
              </a:solidFill>
            </a:endParaRPr>
          </a:p>
        </p:txBody>
      </p:sp>
    </p:spTree>
    <p:extLst>
      <p:ext uri="{BB962C8B-B14F-4D97-AF65-F5344CB8AC3E}">
        <p14:creationId xmlns:p14="http://schemas.microsoft.com/office/powerpoint/2010/main" val="158586386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4" y="1709739"/>
            <a:ext cx="8064499" cy="1233583"/>
          </a:xfrm>
        </p:spPr>
        <p:txBody>
          <a:bodyPr anchor="b"/>
          <a:lstStyle>
            <a:lvl1pPr>
              <a:defRPr sz="3200" baseline="0"/>
            </a:lvl1pPr>
          </a:lstStyle>
          <a:p>
            <a:r>
              <a:rPr lang="en-US" dirty="0"/>
              <a:t>A </a:t>
            </a:r>
            <a:r>
              <a:rPr lang="en-US" dirty="0" err="1"/>
              <a:t>prezentáció</a:t>
            </a:r>
            <a:r>
              <a:rPr lang="en-US" dirty="0"/>
              <a:t> </a:t>
            </a:r>
            <a:r>
              <a:rPr lang="en-US" dirty="0" err="1"/>
              <a:t>fejezetekkel</a:t>
            </a:r>
            <a:r>
              <a:rPr lang="en-US" dirty="0"/>
              <a:t> is </a:t>
            </a:r>
            <a:r>
              <a:rPr lang="en-US" dirty="0" err="1"/>
              <a:t>tagolható</a:t>
            </a:r>
            <a:endParaRPr lang="en-US" dirty="0"/>
          </a:p>
        </p:txBody>
      </p:sp>
      <p:sp>
        <p:nvSpPr>
          <p:cNvPr id="3" name="Text Placeholder 2"/>
          <p:cNvSpPr>
            <a:spLocks noGrp="1"/>
          </p:cNvSpPr>
          <p:nvPr>
            <p:ph type="body" idx="1" hasCustomPrompt="1"/>
          </p:nvPr>
        </p:nvSpPr>
        <p:spPr>
          <a:xfrm>
            <a:off x="1042988" y="3429001"/>
            <a:ext cx="7705724" cy="2544233"/>
          </a:xfrm>
        </p:spPr>
        <p:txBody>
          <a:bodyPr/>
          <a:lstStyle>
            <a:lvl1pPr marL="0" indent="0">
              <a:buNone/>
              <a:defRPr sz="1800" cap="all" spc="100" baseline="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Kérjük</a:t>
            </a:r>
            <a:r>
              <a:rPr lang="en-US" dirty="0"/>
              <a:t>, a </a:t>
            </a:r>
            <a:r>
              <a:rPr lang="en-US" dirty="0" err="1"/>
              <a:t>fenti</a:t>
            </a:r>
            <a:r>
              <a:rPr lang="en-US" dirty="0"/>
              <a:t> </a:t>
            </a:r>
            <a:r>
              <a:rPr lang="en-US" dirty="0" err="1"/>
              <a:t>sorba</a:t>
            </a:r>
            <a:r>
              <a:rPr lang="en-US" dirty="0"/>
              <a:t> a </a:t>
            </a:r>
            <a:r>
              <a:rPr lang="en-US" dirty="0" err="1"/>
              <a:t>fejezet</a:t>
            </a:r>
            <a:r>
              <a:rPr lang="en-US" dirty="0"/>
              <a:t> </a:t>
            </a:r>
            <a:r>
              <a:rPr lang="en-US" dirty="0" err="1"/>
              <a:t>címét</a:t>
            </a:r>
            <a:r>
              <a:rPr lang="en-US" dirty="0"/>
              <a:t> </a:t>
            </a:r>
            <a:r>
              <a:rPr lang="en-US" dirty="0" err="1"/>
              <a:t>írja</a:t>
            </a:r>
            <a:r>
              <a:rPr lang="en-US" dirty="0"/>
              <a:t>, </a:t>
            </a:r>
            <a:r>
              <a:rPr lang="en-US" dirty="0" err="1"/>
              <a:t>az</a:t>
            </a:r>
            <a:r>
              <a:rPr lang="en-US" dirty="0"/>
              <a:t> </a:t>
            </a:r>
            <a:r>
              <a:rPr lang="en-US" dirty="0" err="1"/>
              <a:t>alsó</a:t>
            </a:r>
            <a:r>
              <a:rPr lang="en-US" dirty="0"/>
              <a:t> </a:t>
            </a:r>
            <a:r>
              <a:rPr lang="en-US" dirty="0" err="1"/>
              <a:t>sorba</a:t>
            </a:r>
            <a:r>
              <a:rPr lang="en-US" dirty="0"/>
              <a:t> </a:t>
            </a:r>
            <a:r>
              <a:rPr lang="en-US" dirty="0" err="1"/>
              <a:t>pedig</a:t>
            </a:r>
            <a:r>
              <a:rPr lang="en-US" dirty="0"/>
              <a:t> </a:t>
            </a:r>
            <a:r>
              <a:rPr lang="en-US" dirty="0" err="1"/>
              <a:t>magyarázó</a:t>
            </a:r>
            <a:r>
              <a:rPr lang="en-US" dirty="0"/>
              <a:t> </a:t>
            </a:r>
            <a:r>
              <a:rPr lang="en-US" dirty="0" err="1"/>
              <a:t>jellegű</a:t>
            </a:r>
            <a:r>
              <a:rPr lang="en-US" dirty="0"/>
              <a:t> </a:t>
            </a:r>
            <a:r>
              <a:rPr lang="en-US" dirty="0" err="1"/>
              <a:t>alcím</a:t>
            </a:r>
            <a:r>
              <a:rPr lang="en-US" dirty="0"/>
              <a:t> </a:t>
            </a:r>
            <a:r>
              <a:rPr lang="en-US" dirty="0" err="1"/>
              <a:t>kerülhet</a:t>
            </a:r>
            <a:endParaRPr lang="en-US" dirty="0"/>
          </a:p>
        </p:txBody>
      </p:sp>
    </p:spTree>
    <p:extLst>
      <p:ext uri="{BB962C8B-B14F-4D97-AF65-F5344CB8AC3E}">
        <p14:creationId xmlns:p14="http://schemas.microsoft.com/office/powerpoint/2010/main" val="39343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a:t>Ezen</a:t>
            </a:r>
            <a:r>
              <a:rPr lang="en-US" dirty="0"/>
              <a:t> a </a:t>
            </a:r>
            <a:r>
              <a:rPr lang="en-US" dirty="0" err="1"/>
              <a:t>dián</a:t>
            </a:r>
            <a:r>
              <a:rPr lang="en-US" dirty="0"/>
              <a:t> </a:t>
            </a:r>
            <a:r>
              <a:rPr lang="en-US" dirty="0" err="1"/>
              <a:t>két</a:t>
            </a:r>
            <a:r>
              <a:rPr lang="en-US" dirty="0"/>
              <a:t> </a:t>
            </a:r>
            <a:r>
              <a:rPr lang="en-US" dirty="0" err="1"/>
              <a:t>típusú</a:t>
            </a:r>
            <a:r>
              <a:rPr lang="en-US" dirty="0"/>
              <a:t> </a:t>
            </a:r>
            <a:r>
              <a:rPr lang="en-US" dirty="0" err="1"/>
              <a:t>tartalmat</a:t>
            </a:r>
            <a:r>
              <a:rPr lang="en-US" dirty="0"/>
              <a:t> </a:t>
            </a:r>
            <a:r>
              <a:rPr lang="en-US" dirty="0" err="1"/>
              <a:t>jeleníthetünk</a:t>
            </a:r>
            <a:r>
              <a:rPr lang="en-US" dirty="0"/>
              <a:t> meg </a:t>
            </a:r>
            <a:r>
              <a:rPr lang="en-US" dirty="0" err="1"/>
              <a:t>egymás</a:t>
            </a:r>
            <a:r>
              <a:rPr lang="en-US" dirty="0"/>
              <a:t> </a:t>
            </a:r>
            <a:r>
              <a:rPr lang="en-US" dirty="0" err="1"/>
              <a:t>mellett</a:t>
            </a:r>
            <a:endParaRPr lang="en-US" dirty="0"/>
          </a:p>
        </p:txBody>
      </p:sp>
      <p:sp>
        <p:nvSpPr>
          <p:cNvPr id="3" name="Content Placeholder 2"/>
          <p:cNvSpPr>
            <a:spLocks noGrp="1"/>
          </p:cNvSpPr>
          <p:nvPr>
            <p:ph sz="half" idx="1"/>
          </p:nvPr>
        </p:nvSpPr>
        <p:spPr>
          <a:xfrm>
            <a:off x="684212" y="1825625"/>
            <a:ext cx="3887788" cy="414760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862512" y="1825625"/>
            <a:ext cx="3886200" cy="41472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Slide Number Placeholder 6"/>
          <p:cNvSpPr>
            <a:spLocks noGrp="1"/>
          </p:cNvSpPr>
          <p:nvPr>
            <p:ph type="sldNum" sz="quarter" idx="12"/>
          </p:nvPr>
        </p:nvSpPr>
        <p:spPr/>
        <p:txBody>
          <a:bodyPr/>
          <a:lstStyle/>
          <a:p>
            <a:fld id="{FD7096EC-A894-4F47-929A-65581C0900F7}" type="slidenum">
              <a:rPr lang="en-US" smtClean="0">
                <a:solidFill>
                  <a:srgbClr val="8CADD1"/>
                </a:solidFill>
              </a:rPr>
              <a:pPr/>
              <a:t>‹#›</a:t>
            </a:fld>
            <a:endParaRPr lang="en-US">
              <a:solidFill>
                <a:srgbClr val="8CADD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5971200"/>
            <a:ext cx="1325880" cy="768096"/>
          </a:xfrm>
          <a:prstGeom prst="rect">
            <a:avLst/>
          </a:prstGeom>
        </p:spPr>
      </p:pic>
    </p:spTree>
    <p:extLst>
      <p:ext uri="{BB962C8B-B14F-4D97-AF65-F5344CB8AC3E}">
        <p14:creationId xmlns:p14="http://schemas.microsoft.com/office/powerpoint/2010/main" val="1295249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a:t>Csak</a:t>
            </a:r>
            <a:r>
              <a:rPr lang="en-US" dirty="0"/>
              <a:t> </a:t>
            </a:r>
            <a:r>
              <a:rPr lang="en-US" dirty="0" err="1"/>
              <a:t>címsorral</a:t>
            </a:r>
            <a:r>
              <a:rPr lang="en-US" dirty="0"/>
              <a:t> </a:t>
            </a:r>
            <a:r>
              <a:rPr lang="en-US" dirty="0" err="1"/>
              <a:t>ellátott</a:t>
            </a:r>
            <a:r>
              <a:rPr lang="en-US" dirty="0"/>
              <a:t> </a:t>
            </a:r>
            <a:r>
              <a:rPr lang="en-US" dirty="0" err="1"/>
              <a:t>dia</a:t>
            </a:r>
            <a:endParaRPr lang="en-US" dirty="0"/>
          </a:p>
        </p:txBody>
      </p:sp>
      <p:sp>
        <p:nvSpPr>
          <p:cNvPr id="5" name="Slide Number Placeholder 4"/>
          <p:cNvSpPr>
            <a:spLocks noGrp="1"/>
          </p:cNvSpPr>
          <p:nvPr>
            <p:ph type="sldNum" sz="quarter" idx="12"/>
          </p:nvPr>
        </p:nvSpPr>
        <p:spPr/>
        <p:txBody>
          <a:bodyPr/>
          <a:lstStyle/>
          <a:p>
            <a:fld id="{FD7096EC-A894-4F47-929A-65581C0900F7}" type="slidenum">
              <a:rPr lang="en-US" smtClean="0">
                <a:solidFill>
                  <a:srgbClr val="8CADD1"/>
                </a:solidFill>
              </a:rPr>
              <a:pPr/>
              <a:t>‹#›</a:t>
            </a:fld>
            <a:endParaRPr lang="en-US">
              <a:solidFill>
                <a:srgbClr val="8CADD1"/>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5971200"/>
            <a:ext cx="1325880" cy="768096"/>
          </a:xfrm>
          <a:prstGeom prst="rect">
            <a:avLst/>
          </a:prstGeom>
        </p:spPr>
      </p:pic>
    </p:spTree>
    <p:extLst>
      <p:ext uri="{BB962C8B-B14F-4D97-AF65-F5344CB8AC3E}">
        <p14:creationId xmlns:p14="http://schemas.microsoft.com/office/powerpoint/2010/main" val="299592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779839" y="404285"/>
            <a:ext cx="4968873" cy="5905500"/>
          </a:xfrm>
        </p:spPr>
        <p:txBody>
          <a:bodyPr anchor="t"/>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err="1"/>
              <a:t>Kattintson</a:t>
            </a:r>
            <a:r>
              <a:rPr lang="en-US" dirty="0"/>
              <a:t> </a:t>
            </a:r>
            <a:r>
              <a:rPr lang="en-US" dirty="0" err="1"/>
              <a:t>az</a:t>
            </a:r>
            <a:r>
              <a:rPr lang="en-US" dirty="0"/>
              <a:t> </a:t>
            </a:r>
            <a:r>
              <a:rPr lang="en-US" dirty="0" err="1"/>
              <a:t>ikonra</a:t>
            </a:r>
            <a:r>
              <a:rPr lang="en-US" dirty="0"/>
              <a:t> a </a:t>
            </a:r>
            <a:r>
              <a:rPr lang="en-US" dirty="0" err="1"/>
              <a:t>kép</a:t>
            </a:r>
            <a:r>
              <a:rPr lang="en-US" dirty="0"/>
              <a:t> </a:t>
            </a:r>
            <a:r>
              <a:rPr lang="en-US" dirty="0" err="1"/>
              <a:t>hozzáadásáért</a:t>
            </a:r>
            <a:r>
              <a:rPr lang="en-US" dirty="0"/>
              <a:t>, </a:t>
            </a:r>
            <a:r>
              <a:rPr lang="en-US" dirty="0" err="1"/>
              <a:t>vagy</a:t>
            </a:r>
            <a:r>
              <a:rPr lang="en-US" dirty="0"/>
              <a:t> </a:t>
            </a:r>
            <a:r>
              <a:rPr lang="en-US" dirty="0" err="1"/>
              <a:t>húzza</a:t>
            </a:r>
            <a:r>
              <a:rPr lang="en-US" dirty="0"/>
              <a:t> be </a:t>
            </a:r>
            <a:r>
              <a:rPr lang="en-US" dirty="0" err="1"/>
              <a:t>erre</a:t>
            </a:r>
            <a:r>
              <a:rPr lang="en-US" dirty="0"/>
              <a:t> a </a:t>
            </a:r>
            <a:r>
              <a:rPr lang="en-US" dirty="0" err="1"/>
              <a:t>felületre</a:t>
            </a:r>
            <a:r>
              <a:rPr lang="en-US" dirty="0"/>
              <a:t>!</a:t>
            </a:r>
          </a:p>
        </p:txBody>
      </p:sp>
      <p:sp>
        <p:nvSpPr>
          <p:cNvPr id="5" name="Rectangle 4"/>
          <p:cNvSpPr/>
          <p:nvPr userDrawn="1"/>
        </p:nvSpPr>
        <p:spPr>
          <a:xfrm>
            <a:off x="0" y="0"/>
            <a:ext cx="3384550" cy="6858000"/>
          </a:xfrm>
          <a:prstGeom prst="rect">
            <a:avLst/>
          </a:prstGeom>
          <a:solidFill>
            <a:srgbClr val="1B5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7" name="Slide Number Placeholder 6"/>
          <p:cNvSpPr>
            <a:spLocks noGrp="1"/>
          </p:cNvSpPr>
          <p:nvPr>
            <p:ph type="sldNum" sz="quarter" idx="12"/>
          </p:nvPr>
        </p:nvSpPr>
        <p:spPr/>
        <p:txBody>
          <a:bodyPr/>
          <a:lstStyle/>
          <a:p>
            <a:fld id="{FD7096EC-A894-4F47-929A-65581C0900F7}" type="slidenum">
              <a:rPr lang="en-US" smtClean="0">
                <a:solidFill>
                  <a:srgbClr val="8CADD1"/>
                </a:solidFill>
              </a:rPr>
              <a:pPr/>
              <a:t>‹#›</a:t>
            </a:fld>
            <a:endParaRPr lang="en-US">
              <a:solidFill>
                <a:srgbClr val="8CADD1"/>
              </a:solidFill>
            </a:endParaRPr>
          </a:p>
        </p:txBody>
      </p:sp>
      <p:sp>
        <p:nvSpPr>
          <p:cNvPr id="2" name="Title 1"/>
          <p:cNvSpPr>
            <a:spLocks noGrp="1"/>
          </p:cNvSpPr>
          <p:nvPr>
            <p:ph type="title" hasCustomPrompt="1"/>
          </p:nvPr>
        </p:nvSpPr>
        <p:spPr>
          <a:xfrm>
            <a:off x="360000" y="404284"/>
            <a:ext cx="2880000" cy="5568949"/>
          </a:xfrm>
        </p:spPr>
        <p:txBody>
          <a:bodyPr anchor="ctr" anchorCtr="1"/>
          <a:lstStyle>
            <a:lvl1pPr>
              <a:defRPr sz="2200" b="0" i="1" baseline="0">
                <a:solidFill>
                  <a:schemeClr val="bg1"/>
                </a:solidFill>
                <a:latin typeface="Calibri" charset="0"/>
              </a:defRPr>
            </a:lvl1pPr>
          </a:lstStyle>
          <a:p>
            <a:r>
              <a:rPr lang="en-US" dirty="0" err="1"/>
              <a:t>Kiemelt</a:t>
            </a:r>
            <a:r>
              <a:rPr lang="en-US" dirty="0"/>
              <a:t> </a:t>
            </a:r>
            <a:r>
              <a:rPr lang="en-US" dirty="0" err="1"/>
              <a:t>illusztrációk</a:t>
            </a:r>
            <a:r>
              <a:rPr lang="en-US" dirty="0"/>
              <a:t> </a:t>
            </a:r>
            <a:r>
              <a:rPr lang="en-US" dirty="0" err="1"/>
              <a:t>megjelenítése</a:t>
            </a:r>
            <a:r>
              <a:rPr lang="en-US" dirty="0"/>
              <a:t> – </a:t>
            </a:r>
            <a:r>
              <a:rPr lang="en-US" dirty="0" err="1"/>
              <a:t>itt</a:t>
            </a:r>
            <a:r>
              <a:rPr lang="en-US" dirty="0"/>
              <a:t> </a:t>
            </a:r>
            <a:r>
              <a:rPr lang="en-US" dirty="0" err="1"/>
              <a:t>akár</a:t>
            </a:r>
            <a:r>
              <a:rPr lang="en-US" dirty="0"/>
              <a:t> a </a:t>
            </a:r>
            <a:r>
              <a:rPr lang="en-US" dirty="0" err="1"/>
              <a:t>képhez</a:t>
            </a:r>
            <a:r>
              <a:rPr lang="en-US" dirty="0"/>
              <a:t> </a:t>
            </a:r>
            <a:r>
              <a:rPr lang="en-US" dirty="0" err="1"/>
              <a:t>kapcsolódó</a:t>
            </a:r>
            <a:r>
              <a:rPr lang="en-US" dirty="0"/>
              <a:t> </a:t>
            </a:r>
            <a:r>
              <a:rPr lang="en-US" dirty="0" err="1"/>
              <a:t>idézet</a:t>
            </a:r>
            <a:r>
              <a:rPr lang="en-US" dirty="0"/>
              <a:t> is </a:t>
            </a:r>
            <a:r>
              <a:rPr lang="en-US" dirty="0" err="1"/>
              <a:t>szerepelhet</a:t>
            </a:r>
            <a:endParaRPr lang="en-US" dirty="0"/>
          </a:p>
        </p:txBody>
      </p:sp>
    </p:spTree>
    <p:extLst>
      <p:ext uri="{BB962C8B-B14F-4D97-AF65-F5344CB8AC3E}">
        <p14:creationId xmlns:p14="http://schemas.microsoft.com/office/powerpoint/2010/main" val="666362603"/>
      </p:ext>
    </p:extLst>
  </p:cSld>
  <p:clrMapOvr>
    <a:masterClrMapping/>
  </p:clrMapOvr>
  <p:extLst>
    <p:ext uri="{DCECCB84-F9BA-43D5-87BE-67443E8EF086}">
      <p15:sldGuideLst xmlns:p15="http://schemas.microsoft.com/office/powerpoint/2012/main">
        <p15:guide id="1" pos="2132">
          <p15:clr>
            <a:srgbClr val="FBAE40"/>
          </p15:clr>
        </p15:guide>
        <p15:guide id="2" pos="23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gyéni elrendezés">
    <p:bg>
      <p:bgPr>
        <a:solidFill>
          <a:srgbClr val="1B5C9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4989" y="404283"/>
            <a:ext cx="3323724" cy="59055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7358" y="3630585"/>
            <a:ext cx="395630" cy="67056"/>
          </a:xfrm>
          <a:prstGeom prst="rect">
            <a:avLst/>
          </a:prstGeom>
        </p:spPr>
      </p:pic>
      <p:sp>
        <p:nvSpPr>
          <p:cNvPr id="11" name="TextBox 10"/>
          <p:cNvSpPr txBox="1"/>
          <p:nvPr userDrawn="1"/>
        </p:nvSpPr>
        <p:spPr>
          <a:xfrm>
            <a:off x="607963" y="4648355"/>
            <a:ext cx="3081806" cy="1338828"/>
          </a:xfrm>
          <a:prstGeom prst="rect">
            <a:avLst/>
          </a:prstGeom>
          <a:noFill/>
        </p:spPr>
        <p:txBody>
          <a:bodyPr wrap="none" rtlCol="0">
            <a:spAutoFit/>
          </a:bodyPr>
          <a:lstStyle/>
          <a:p>
            <a:pPr defTabSz="685800"/>
            <a:r>
              <a:rPr lang="en-US" sz="1300" b="1" cap="all" spc="100" dirty="0" err="1">
                <a:solidFill>
                  <a:srgbClr val="FFFFFF"/>
                </a:solidFill>
                <a:latin typeface="Calibri" charset="0"/>
                <a:ea typeface="Calibri" charset="0"/>
                <a:cs typeface="Calibri" charset="0"/>
              </a:rPr>
              <a:t>Szeretettel</a:t>
            </a:r>
            <a:r>
              <a:rPr lang="en-US" sz="1300" b="1" cap="all" spc="100" dirty="0">
                <a:solidFill>
                  <a:srgbClr val="FFFFFF"/>
                </a:solidFill>
                <a:latin typeface="Calibri" charset="0"/>
                <a:ea typeface="Calibri" charset="0"/>
                <a:cs typeface="Calibri" charset="0"/>
              </a:rPr>
              <a:t> </a:t>
            </a:r>
            <a:r>
              <a:rPr lang="en-US" sz="1300" b="1" cap="all" spc="100" dirty="0" err="1">
                <a:solidFill>
                  <a:srgbClr val="FFFFFF"/>
                </a:solidFill>
                <a:latin typeface="Calibri" charset="0"/>
                <a:ea typeface="Calibri" charset="0"/>
                <a:cs typeface="Calibri" charset="0"/>
              </a:rPr>
              <a:t>várjuk</a:t>
            </a:r>
            <a:r>
              <a:rPr lang="en-US" sz="1300" b="1" cap="all" spc="100" dirty="0">
                <a:solidFill>
                  <a:srgbClr val="FFFFFF"/>
                </a:solidFill>
                <a:latin typeface="Calibri" charset="0"/>
                <a:ea typeface="Calibri" charset="0"/>
                <a:cs typeface="Calibri" charset="0"/>
              </a:rPr>
              <a:t> </a:t>
            </a:r>
            <a:br>
              <a:rPr lang="en-US" sz="1300" b="1" cap="all" spc="100" dirty="0">
                <a:solidFill>
                  <a:srgbClr val="FFFFFF"/>
                </a:solidFill>
                <a:latin typeface="Calibri" charset="0"/>
                <a:ea typeface="Calibri" charset="0"/>
                <a:cs typeface="Calibri" charset="0"/>
              </a:rPr>
            </a:br>
            <a:r>
              <a:rPr lang="en-US" sz="1300" b="1" cap="all" spc="100" dirty="0">
                <a:solidFill>
                  <a:srgbClr val="FFFFFF"/>
                </a:solidFill>
                <a:latin typeface="Calibri" charset="0"/>
                <a:ea typeface="Calibri" charset="0"/>
                <a:cs typeface="Calibri" charset="0"/>
              </a:rPr>
              <a:t>a </a:t>
            </a:r>
            <a:r>
              <a:rPr lang="en-US" sz="1300" b="1" cap="all" spc="100" dirty="0" err="1">
                <a:solidFill>
                  <a:srgbClr val="FFFFFF"/>
                </a:solidFill>
                <a:latin typeface="Calibri" charset="0"/>
                <a:ea typeface="Calibri" charset="0"/>
                <a:cs typeface="Calibri" charset="0"/>
              </a:rPr>
              <a:t>magyar</a:t>
            </a:r>
            <a:r>
              <a:rPr lang="en-US" sz="1300" b="1" cap="all" spc="100" dirty="0">
                <a:solidFill>
                  <a:srgbClr val="FFFFFF"/>
                </a:solidFill>
                <a:latin typeface="Calibri" charset="0"/>
                <a:ea typeface="Calibri" charset="0"/>
                <a:cs typeface="Calibri" charset="0"/>
              </a:rPr>
              <a:t> </a:t>
            </a:r>
            <a:r>
              <a:rPr lang="en-US" sz="1300" b="1" cap="all" spc="100" dirty="0" err="1">
                <a:solidFill>
                  <a:srgbClr val="FFFFFF"/>
                </a:solidFill>
                <a:latin typeface="Calibri" charset="0"/>
                <a:ea typeface="Calibri" charset="0"/>
                <a:cs typeface="Calibri" charset="0"/>
              </a:rPr>
              <a:t>tudomány</a:t>
            </a:r>
            <a:r>
              <a:rPr lang="en-US" sz="1300" b="1" cap="all" spc="100" dirty="0">
                <a:solidFill>
                  <a:srgbClr val="FFFFFF"/>
                </a:solidFill>
                <a:latin typeface="Calibri" charset="0"/>
                <a:ea typeface="Calibri" charset="0"/>
                <a:cs typeface="Calibri" charset="0"/>
              </a:rPr>
              <a:t> </a:t>
            </a:r>
            <a:r>
              <a:rPr lang="en-US" sz="1300" b="1" cap="all" spc="100" dirty="0" err="1">
                <a:solidFill>
                  <a:srgbClr val="FFFFFF"/>
                </a:solidFill>
                <a:latin typeface="Calibri" charset="0"/>
                <a:ea typeface="Calibri" charset="0"/>
                <a:cs typeface="Calibri" charset="0"/>
              </a:rPr>
              <a:t>ünnepének</a:t>
            </a:r>
            <a:br>
              <a:rPr lang="en-US" sz="1300" b="1" cap="all" spc="100" dirty="0">
                <a:solidFill>
                  <a:srgbClr val="FFFFFF"/>
                </a:solidFill>
                <a:latin typeface="Calibri" charset="0"/>
                <a:ea typeface="Calibri" charset="0"/>
                <a:cs typeface="Calibri" charset="0"/>
              </a:rPr>
            </a:br>
            <a:r>
              <a:rPr lang="en-US" sz="1300" b="1" cap="all" spc="100" dirty="0" err="1">
                <a:solidFill>
                  <a:srgbClr val="FFFFFF"/>
                </a:solidFill>
                <a:latin typeface="Calibri" charset="0"/>
                <a:ea typeface="Calibri" charset="0"/>
                <a:cs typeface="Calibri" charset="0"/>
              </a:rPr>
              <a:t>további</a:t>
            </a:r>
            <a:r>
              <a:rPr lang="en-US" sz="1300" b="1" cap="all" spc="100" dirty="0">
                <a:solidFill>
                  <a:srgbClr val="FFFFFF"/>
                </a:solidFill>
                <a:latin typeface="Calibri" charset="0"/>
                <a:ea typeface="Calibri" charset="0"/>
                <a:cs typeface="Calibri" charset="0"/>
              </a:rPr>
              <a:t> </a:t>
            </a:r>
            <a:r>
              <a:rPr lang="en-US" sz="1300" b="1" cap="all" spc="100" dirty="0" err="1">
                <a:solidFill>
                  <a:srgbClr val="FFFFFF"/>
                </a:solidFill>
                <a:latin typeface="Calibri" charset="0"/>
                <a:ea typeface="Calibri" charset="0"/>
                <a:cs typeface="Calibri" charset="0"/>
              </a:rPr>
              <a:t>programjain</a:t>
            </a:r>
            <a:r>
              <a:rPr lang="en-US" sz="1300" b="1" cap="all" spc="100" dirty="0">
                <a:solidFill>
                  <a:srgbClr val="FFFFFF"/>
                </a:solidFill>
                <a:latin typeface="Calibri" charset="0"/>
                <a:ea typeface="Calibri" charset="0"/>
                <a:cs typeface="Calibri" charset="0"/>
              </a:rPr>
              <a:t>!</a:t>
            </a:r>
          </a:p>
          <a:p>
            <a:pPr defTabSz="685800"/>
            <a:endParaRPr lang="en-US" sz="1400" cap="all" spc="100" dirty="0">
              <a:solidFill>
                <a:srgbClr val="FFFFFF"/>
              </a:solidFill>
              <a:latin typeface="Calibri" charset="0"/>
              <a:ea typeface="Calibri" charset="0"/>
              <a:cs typeface="Calibri" charset="0"/>
            </a:endParaRPr>
          </a:p>
          <a:p>
            <a:pPr defTabSz="685800"/>
            <a:r>
              <a:rPr lang="en-US" sz="1400" i="1" cap="all" spc="100" dirty="0" err="1">
                <a:solidFill>
                  <a:srgbClr val="FFFFFF"/>
                </a:solidFill>
                <a:latin typeface="Calibri" charset="0"/>
                <a:ea typeface="Calibri" charset="0"/>
                <a:cs typeface="Calibri" charset="0"/>
              </a:rPr>
              <a:t>www.tudomanyunnep.hu</a:t>
            </a:r>
            <a:endParaRPr lang="en-US" sz="1400" i="1" cap="all" spc="100" dirty="0">
              <a:solidFill>
                <a:srgbClr val="FFFFFF"/>
              </a:solidFill>
              <a:latin typeface="Calibri" charset="0"/>
              <a:ea typeface="Calibri" charset="0"/>
              <a:cs typeface="Calibri" charset="0"/>
            </a:endParaRPr>
          </a:p>
          <a:p>
            <a:pPr defTabSz="685800"/>
            <a:r>
              <a:rPr lang="en-US" sz="1400" i="1" cap="all" spc="100" dirty="0" err="1">
                <a:solidFill>
                  <a:srgbClr val="FFFFFF"/>
                </a:solidFill>
                <a:latin typeface="Calibri" charset="0"/>
                <a:ea typeface="Calibri" charset="0"/>
                <a:cs typeface="Calibri" charset="0"/>
              </a:rPr>
              <a:t>www.mta.hu</a:t>
            </a:r>
            <a:endParaRPr lang="en-US" sz="1400" i="1" cap="all" spc="100" dirty="0">
              <a:solidFill>
                <a:srgbClr val="FFFFFF"/>
              </a:solidFill>
              <a:latin typeface="Calibri" charset="0"/>
              <a:ea typeface="Calibri" charset="0"/>
              <a:cs typeface="Calibri" charset="0"/>
            </a:endParaRPr>
          </a:p>
        </p:txBody>
      </p:sp>
      <p:sp>
        <p:nvSpPr>
          <p:cNvPr id="12" name="Rectangle 11"/>
          <p:cNvSpPr/>
          <p:nvPr userDrawn="1"/>
        </p:nvSpPr>
        <p:spPr>
          <a:xfrm>
            <a:off x="607964" y="1982246"/>
            <a:ext cx="4548617" cy="492443"/>
          </a:xfrm>
          <a:prstGeom prst="rect">
            <a:avLst/>
          </a:prstGeom>
        </p:spPr>
        <p:txBody>
          <a:bodyPr wrap="none">
            <a:spAutoFit/>
          </a:bodyPr>
          <a:lstStyle/>
          <a:p>
            <a:pPr defTabSz="685800"/>
            <a:r>
              <a:rPr lang="en-US" sz="2600" i="1" cap="all" spc="100" dirty="0" err="1">
                <a:solidFill>
                  <a:srgbClr val="FFFFFF"/>
                </a:solidFill>
                <a:latin typeface="Constantia" panose="02030602050306030303"/>
              </a:rPr>
              <a:t>Köszönöm</a:t>
            </a:r>
            <a:r>
              <a:rPr lang="en-US" sz="2600" i="1" cap="all" spc="100" dirty="0">
                <a:solidFill>
                  <a:srgbClr val="FFFFFF"/>
                </a:solidFill>
                <a:latin typeface="Constantia" panose="02030602050306030303"/>
              </a:rPr>
              <a:t> a </a:t>
            </a:r>
            <a:r>
              <a:rPr lang="en-US" sz="2600" i="1" cap="all" spc="100" dirty="0" err="1">
                <a:solidFill>
                  <a:srgbClr val="FFFFFF"/>
                </a:solidFill>
                <a:latin typeface="Constantia" panose="02030602050306030303"/>
              </a:rPr>
              <a:t>figyelmet</a:t>
            </a:r>
            <a:r>
              <a:rPr lang="en-US" sz="2600" i="1" cap="all" spc="100" dirty="0">
                <a:solidFill>
                  <a:srgbClr val="FFFFFF"/>
                </a:solidFill>
                <a:latin typeface="Constantia" panose="02030602050306030303"/>
              </a:rPr>
              <a:t>!</a:t>
            </a:r>
            <a:endParaRPr lang="en-US" sz="2600" i="1" cap="all" spc="100" dirty="0">
              <a:solidFill>
                <a:srgbClr val="FFFFFF"/>
              </a:solidFill>
            </a:endParaRPr>
          </a:p>
        </p:txBody>
      </p:sp>
    </p:spTree>
    <p:extLst>
      <p:ext uri="{BB962C8B-B14F-4D97-AF65-F5344CB8AC3E}">
        <p14:creationId xmlns:p14="http://schemas.microsoft.com/office/powerpoint/2010/main" val="134854119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6FF2B50F-86D8-435C-B4A0-D9B811076111}" type="datetimeFigureOut">
              <a:rPr lang="hu-HU" smtClean="0"/>
              <a:t>2020.06.12.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642067C-9CE8-4EB4-9DF6-23252B1966EA}" type="slidenum">
              <a:rPr lang="hu-HU" smtClean="0"/>
              <a:t>‹#›</a:t>
            </a:fld>
            <a:endParaRPr lang="hu-HU"/>
          </a:p>
        </p:txBody>
      </p:sp>
    </p:spTree>
    <p:extLst>
      <p:ext uri="{BB962C8B-B14F-4D97-AF65-F5344CB8AC3E}">
        <p14:creationId xmlns:p14="http://schemas.microsoft.com/office/powerpoint/2010/main" val="2117355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3300" b="1" cap="all" baseline="0">
                <a:solidFill>
                  <a:schemeClr val="bg1"/>
                </a:solidFill>
                <a:latin typeface="Arial"/>
                <a:cs typeface="Arial"/>
              </a:defRPr>
            </a:lvl1pPr>
          </a:lstStyle>
          <a:p>
            <a:r>
              <a:rPr lang="hu-HU" dirty="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385763" indent="-385763" algn="l">
              <a:spcAft>
                <a:spcPts val="450"/>
              </a:spcAft>
              <a:buFontTx/>
              <a:buNone/>
              <a:defRPr cap="all" baseline="0">
                <a:solidFill>
                  <a:srgbClr val="FFFFFF"/>
                </a:solidFill>
                <a:latin typeface="Arial"/>
                <a:cs typeface="Arial"/>
              </a:defRPr>
            </a:lvl1pPr>
            <a:lvl2pPr>
              <a:buNone/>
              <a:defRPr/>
            </a:lvl2pPr>
          </a:lstStyle>
          <a:p>
            <a:pPr lvl="0"/>
            <a:r>
              <a:rPr lang="hu-HU" dirty="0"/>
              <a:t>Click to edit Alcím</a:t>
            </a:r>
          </a:p>
          <a:p>
            <a:pPr lvl="0"/>
            <a:endParaRPr lang="hu-HU" dirty="0"/>
          </a:p>
        </p:txBody>
      </p:sp>
    </p:spTree>
    <p:extLst>
      <p:ext uri="{BB962C8B-B14F-4D97-AF65-F5344CB8AC3E}">
        <p14:creationId xmlns:p14="http://schemas.microsoft.com/office/powerpoint/2010/main" val="248542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6FF2B50F-86D8-435C-B4A0-D9B811076111}" type="datetimeFigureOut">
              <a:rPr lang="hu-HU" smtClean="0"/>
              <a:t>2020.06.12.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642067C-9CE8-4EB4-9DF6-23252B1966EA}" type="slidenum">
              <a:rPr lang="hu-HU" smtClean="0"/>
              <a:t>‹#›</a:t>
            </a:fld>
            <a:endParaRPr lang="hu-HU"/>
          </a:p>
        </p:txBody>
      </p:sp>
    </p:spTree>
    <p:extLst>
      <p:ext uri="{BB962C8B-B14F-4D97-AF65-F5344CB8AC3E}">
        <p14:creationId xmlns:p14="http://schemas.microsoft.com/office/powerpoint/2010/main" val="293155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6FF2B50F-86D8-435C-B4A0-D9B811076111}" type="datetimeFigureOut">
              <a:rPr lang="hu-HU" smtClean="0"/>
              <a:t>2020.06.12.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642067C-9CE8-4EB4-9DF6-23252B1966EA}" type="slidenum">
              <a:rPr lang="hu-HU" smtClean="0"/>
              <a:t>‹#›</a:t>
            </a:fld>
            <a:endParaRPr lang="hu-HU"/>
          </a:p>
        </p:txBody>
      </p:sp>
    </p:spTree>
    <p:extLst>
      <p:ext uri="{BB962C8B-B14F-4D97-AF65-F5344CB8AC3E}">
        <p14:creationId xmlns:p14="http://schemas.microsoft.com/office/powerpoint/2010/main" val="35579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6FF2B50F-86D8-435C-B4A0-D9B811076111}" type="datetimeFigureOut">
              <a:rPr lang="hu-HU" smtClean="0"/>
              <a:t>2020.06.12.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642067C-9CE8-4EB4-9DF6-23252B1966EA}" type="slidenum">
              <a:rPr lang="hu-HU" smtClean="0"/>
              <a:t>‹#›</a:t>
            </a:fld>
            <a:endParaRPr lang="hu-HU"/>
          </a:p>
        </p:txBody>
      </p:sp>
    </p:spTree>
    <p:extLst>
      <p:ext uri="{BB962C8B-B14F-4D97-AF65-F5344CB8AC3E}">
        <p14:creationId xmlns:p14="http://schemas.microsoft.com/office/powerpoint/2010/main" val="224924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6FF2B50F-86D8-435C-B4A0-D9B811076111}" type="datetimeFigureOut">
              <a:rPr lang="hu-HU" smtClean="0"/>
              <a:t>2020.06.12.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642067C-9CE8-4EB4-9DF6-23252B1966EA}" type="slidenum">
              <a:rPr lang="hu-HU" smtClean="0"/>
              <a:t>‹#›</a:t>
            </a:fld>
            <a:endParaRPr lang="hu-HU"/>
          </a:p>
        </p:txBody>
      </p:sp>
    </p:spTree>
    <p:extLst>
      <p:ext uri="{BB962C8B-B14F-4D97-AF65-F5344CB8AC3E}">
        <p14:creationId xmlns:p14="http://schemas.microsoft.com/office/powerpoint/2010/main" val="64097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FF2B50F-86D8-435C-B4A0-D9B811076111}" type="datetimeFigureOut">
              <a:rPr lang="hu-HU" smtClean="0"/>
              <a:t>2020.06.12.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642067C-9CE8-4EB4-9DF6-23252B1966EA}" type="slidenum">
              <a:rPr lang="hu-HU" smtClean="0"/>
              <a:t>‹#›</a:t>
            </a:fld>
            <a:endParaRPr lang="hu-HU"/>
          </a:p>
        </p:txBody>
      </p:sp>
    </p:spTree>
    <p:extLst>
      <p:ext uri="{BB962C8B-B14F-4D97-AF65-F5344CB8AC3E}">
        <p14:creationId xmlns:p14="http://schemas.microsoft.com/office/powerpoint/2010/main" val="181849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6FF2B50F-86D8-435C-B4A0-D9B811076111}" type="datetimeFigureOut">
              <a:rPr lang="hu-HU" smtClean="0"/>
              <a:t>2020.06.12.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642067C-9CE8-4EB4-9DF6-23252B1966EA}" type="slidenum">
              <a:rPr lang="hu-HU" smtClean="0"/>
              <a:t>‹#›</a:t>
            </a:fld>
            <a:endParaRPr lang="hu-HU"/>
          </a:p>
        </p:txBody>
      </p:sp>
    </p:spTree>
    <p:extLst>
      <p:ext uri="{BB962C8B-B14F-4D97-AF65-F5344CB8AC3E}">
        <p14:creationId xmlns:p14="http://schemas.microsoft.com/office/powerpoint/2010/main" val="256430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6FF2B50F-86D8-435C-B4A0-D9B811076111}" type="datetimeFigureOut">
              <a:rPr lang="hu-HU" smtClean="0"/>
              <a:t>2020.06.12.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642067C-9CE8-4EB4-9DF6-23252B1966EA}" type="slidenum">
              <a:rPr lang="hu-HU" smtClean="0"/>
              <a:t>‹#›</a:t>
            </a:fld>
            <a:endParaRPr lang="hu-HU"/>
          </a:p>
        </p:txBody>
      </p:sp>
    </p:spTree>
    <p:extLst>
      <p:ext uri="{BB962C8B-B14F-4D97-AF65-F5344CB8AC3E}">
        <p14:creationId xmlns:p14="http://schemas.microsoft.com/office/powerpoint/2010/main" val="220113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2B50F-86D8-435C-B4A0-D9B811076111}" type="datetimeFigureOut">
              <a:rPr lang="hu-HU" smtClean="0"/>
              <a:t>2020.06.12.</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2067C-9CE8-4EB4-9DF6-23252B1966EA}" type="slidenum">
              <a:rPr lang="hu-HU" smtClean="0"/>
              <a:t>‹#›</a:t>
            </a:fld>
            <a:endParaRPr lang="hu-HU"/>
          </a:p>
        </p:txBody>
      </p:sp>
    </p:spTree>
    <p:extLst>
      <p:ext uri="{BB962C8B-B14F-4D97-AF65-F5344CB8AC3E}">
        <p14:creationId xmlns:p14="http://schemas.microsoft.com/office/powerpoint/2010/main" val="366492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4" y="404285"/>
            <a:ext cx="8064499" cy="1142471"/>
          </a:xfrm>
          <a:prstGeom prst="rect">
            <a:avLst/>
          </a:prstGeom>
        </p:spPr>
        <p:txBody>
          <a:bodyPr vert="horz" lIns="0" tIns="0" rIns="0" bIns="0" rtlCol="0" anchor="t">
            <a:noAutofit/>
          </a:bodyPr>
          <a:lstStyle/>
          <a:p>
            <a:r>
              <a:rPr lang="hu-HU"/>
              <a:t>Mintacím szerkesztése</a:t>
            </a:r>
            <a:endParaRPr lang="en-US" dirty="0"/>
          </a:p>
        </p:txBody>
      </p:sp>
      <p:sp>
        <p:nvSpPr>
          <p:cNvPr id="3" name="Text Placeholder 2"/>
          <p:cNvSpPr>
            <a:spLocks noGrp="1"/>
          </p:cNvSpPr>
          <p:nvPr>
            <p:ph type="body" idx="1"/>
          </p:nvPr>
        </p:nvSpPr>
        <p:spPr>
          <a:xfrm>
            <a:off x="1042989" y="1989233"/>
            <a:ext cx="7705725" cy="3984000"/>
          </a:xfrm>
          <a:prstGeom prst="rect">
            <a:avLst/>
          </a:prstGeom>
        </p:spPr>
        <p:txBody>
          <a:bodyPr vert="horz" lIns="0" tIns="0" rIns="0" bIns="0" rtlCol="0">
            <a:no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6" name="Slide Number Placeholder 5"/>
          <p:cNvSpPr>
            <a:spLocks noGrp="1"/>
          </p:cNvSpPr>
          <p:nvPr>
            <p:ph type="sldNum" sz="quarter" idx="4"/>
          </p:nvPr>
        </p:nvSpPr>
        <p:spPr>
          <a:xfrm>
            <a:off x="8748713" y="6309784"/>
            <a:ext cx="395287" cy="365125"/>
          </a:xfrm>
          <a:prstGeom prst="rect">
            <a:avLst/>
          </a:prstGeom>
        </p:spPr>
        <p:txBody>
          <a:bodyPr vert="horz" lIns="36000" tIns="0" rIns="0" bIns="0" rtlCol="0" anchor="ctr"/>
          <a:lstStyle>
            <a:lvl1pPr algn="l">
              <a:defRPr sz="1100" baseline="0">
                <a:solidFill>
                  <a:schemeClr val="accent2"/>
                </a:solidFill>
                <a:latin typeface="Calibri" charset="0"/>
                <a:ea typeface="Calibri" charset="0"/>
                <a:cs typeface="Calibri" charset="0"/>
              </a:defRPr>
            </a:lvl1pPr>
          </a:lstStyle>
          <a:p>
            <a:pPr defTabSz="685800"/>
            <a:fld id="{FD7096EC-A894-4F47-929A-65581C0900F7}" type="slidenum">
              <a:rPr lang="en-US" smtClean="0">
                <a:solidFill>
                  <a:srgbClr val="8CADD1"/>
                </a:solidFill>
              </a:rPr>
              <a:pPr defTabSz="685800"/>
              <a:t>‹#›</a:t>
            </a:fld>
            <a:endParaRPr lang="en-US" dirty="0">
              <a:solidFill>
                <a:srgbClr val="8CADD1"/>
              </a:solidFill>
            </a:endParaRPr>
          </a:p>
        </p:txBody>
      </p:sp>
    </p:spTree>
    <p:extLst>
      <p:ext uri="{BB962C8B-B14F-4D97-AF65-F5344CB8AC3E}">
        <p14:creationId xmlns:p14="http://schemas.microsoft.com/office/powerpoint/2010/main" val="36607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685800" rtl="0" eaLnBrk="1" latinLnBrk="0" hangingPunct="1">
        <a:lnSpc>
          <a:spcPct val="100000"/>
        </a:lnSpc>
        <a:spcBef>
          <a:spcPct val="0"/>
        </a:spcBef>
        <a:buNone/>
        <a:defRPr sz="2800" b="1" kern="1200" baseline="0">
          <a:solidFill>
            <a:srgbClr val="1B5C93"/>
          </a:solidFill>
          <a:latin typeface="+mj-lt"/>
          <a:ea typeface="+mj-ea"/>
          <a:cs typeface="+mj-cs"/>
        </a:defRPr>
      </a:lvl1pPr>
    </p:titleStyle>
    <p:bodyStyle>
      <a:lvl1pPr marL="171450" indent="-171450" algn="l" defTabSz="685800" rtl="0" eaLnBrk="1" latinLnBrk="0" hangingPunct="1">
        <a:lnSpc>
          <a:spcPct val="100000"/>
        </a:lnSpc>
        <a:spcBef>
          <a:spcPts val="750"/>
        </a:spcBef>
        <a:buClr>
          <a:srgbClr val="1B5C93"/>
        </a:buClr>
        <a:buSzPct val="90000"/>
        <a:buFont typeface="Wingdings" charset="2"/>
        <a:buChar char="§"/>
        <a:defRPr sz="2300" kern="1200" baseline="0">
          <a:solidFill>
            <a:schemeClr val="tx1"/>
          </a:solidFill>
          <a:latin typeface="Calibri" charset="0"/>
          <a:ea typeface="Calibri" charset="0"/>
          <a:cs typeface="Calibri" charset="0"/>
        </a:defRPr>
      </a:lvl1pPr>
      <a:lvl2pPr marL="514350" indent="-171450" algn="l" defTabSz="685800" rtl="0" eaLnBrk="1" latinLnBrk="0" hangingPunct="1">
        <a:lnSpc>
          <a:spcPct val="90000"/>
        </a:lnSpc>
        <a:spcBef>
          <a:spcPts val="375"/>
        </a:spcBef>
        <a:buClr>
          <a:srgbClr val="1B5C93"/>
        </a:buClr>
        <a:buFont typeface="Arial" charset="0"/>
        <a:buChar char="•"/>
        <a:defRPr sz="2200" kern="1200">
          <a:solidFill>
            <a:schemeClr val="tx1"/>
          </a:solidFill>
          <a:latin typeface="Calibri" charset="0"/>
          <a:ea typeface="Calibri" charset="0"/>
          <a:cs typeface="Calibri" charset="0"/>
        </a:defRPr>
      </a:lvl2pPr>
      <a:lvl3pPr marL="857250" indent="-171450" algn="l" defTabSz="685800" rtl="0" eaLnBrk="1" latinLnBrk="0" hangingPunct="1">
        <a:lnSpc>
          <a:spcPct val="90000"/>
        </a:lnSpc>
        <a:spcBef>
          <a:spcPts val="375"/>
        </a:spcBef>
        <a:buClr>
          <a:srgbClr val="1B5C93"/>
        </a:buClr>
        <a:buFont typeface="Wingdings" charset="2"/>
        <a:buChar char="§"/>
        <a:defRPr sz="1800" kern="1200">
          <a:solidFill>
            <a:schemeClr val="tx1"/>
          </a:solidFill>
          <a:latin typeface="Calibri" charset="0"/>
          <a:ea typeface="Calibri" charset="0"/>
          <a:cs typeface="Calibri" charset="0"/>
        </a:defRPr>
      </a:lvl3pPr>
      <a:lvl4pPr marL="1200150" indent="-171450" algn="l" defTabSz="685800" rtl="0" eaLnBrk="1" latinLnBrk="0" hangingPunct="1">
        <a:lnSpc>
          <a:spcPct val="90000"/>
        </a:lnSpc>
        <a:spcBef>
          <a:spcPts val="375"/>
        </a:spcBef>
        <a:buClr>
          <a:srgbClr val="7B9DC7"/>
        </a:buClr>
        <a:buFont typeface="Arial" panose="020B0604020202020204" pitchFamily="34" charset="0"/>
        <a:buChar char="•"/>
        <a:defRPr sz="1500" kern="1200">
          <a:solidFill>
            <a:schemeClr val="tx1"/>
          </a:solidFill>
          <a:latin typeface="Calibri" charset="0"/>
          <a:ea typeface="Calibri" charset="0"/>
          <a:cs typeface="Calibri" charset="0"/>
        </a:defRPr>
      </a:lvl4pPr>
      <a:lvl5pPr marL="1543050" indent="-171450" algn="l" defTabSz="685800" rtl="0" eaLnBrk="1" latinLnBrk="0" hangingPunct="1">
        <a:lnSpc>
          <a:spcPct val="90000"/>
        </a:lnSpc>
        <a:spcBef>
          <a:spcPts val="375"/>
        </a:spcBef>
        <a:buClr>
          <a:srgbClr val="7B9DC7"/>
        </a:buClr>
        <a:buFont typeface="Wingdings" charset="2"/>
        <a:buChar char="§"/>
        <a:defRPr sz="1450" kern="1200">
          <a:solidFill>
            <a:schemeClr val="tx1"/>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657">
          <p15:clr>
            <a:srgbClr val="F26B43"/>
          </p15:clr>
        </p15:guide>
        <p15:guide id="4" orient="horz" pos="191">
          <p15:clr>
            <a:srgbClr val="F26B43"/>
          </p15:clr>
        </p15:guide>
        <p15:guide id="5" pos="5511">
          <p15:clr>
            <a:srgbClr val="F26B43"/>
          </p15:clr>
        </p15:guide>
        <p15:guide id="6" orient="horz" pos="2981">
          <p15:clr>
            <a:srgbClr val="F26B43"/>
          </p15:clr>
        </p15:guide>
        <p15:guide id="7" pos="431">
          <p15:clr>
            <a:srgbClr val="F26B43"/>
          </p15:clr>
        </p15:guide>
        <p15:guide id="8" orient="horz" pos="2822">
          <p15:clr>
            <a:srgbClr val="F26B43"/>
          </p15:clr>
        </p15:guide>
        <p15:guide id="9" pos="24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ttomc.elte.hu/publications/90"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mailto:luca@caesar.elte.h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gate.net/publication/284499397_Invisible_Learnings_A_commentary_on_John_Hattie's_book_visible_learning_A_synthesis_of_over_800_metaanalyses_relating_to_achieve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YUooOYbgSU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9.jpeg"/><Relationship Id="rId7" Type="http://schemas.openxmlformats.org/officeDocument/2006/relationships/hyperlink" Target="mailto:luca@caesar.elte.hu" TargetMode="External"/><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ttomc.elte.hu/publications/90" TargetMode="External"/><Relationship Id="rId11" Type="http://schemas.openxmlformats.org/officeDocument/2006/relationships/image" Target="../media/image15.jpeg"/><Relationship Id="rId5" Type="http://schemas.openxmlformats.org/officeDocument/2006/relationships/image" Target="../media/image11.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10.jpeg"/><Relationship Id="rId9" Type="http://schemas.openxmlformats.org/officeDocument/2006/relationships/image" Target="../media/image13.jpeg"/><Relationship Id="rId1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53752" y="1817814"/>
            <a:ext cx="9036496" cy="1330672"/>
          </a:xfrm>
        </p:spPr>
        <p:txBody>
          <a:bodyPr>
            <a:normAutofit fontScale="90000"/>
          </a:bodyPr>
          <a:lstStyle/>
          <a:p>
            <a:br>
              <a:rPr lang="hu-HU" b="1" dirty="0"/>
            </a:br>
            <a:r>
              <a:rPr lang="en-GB" b="1" dirty="0"/>
              <a:t>Results of a longitudinal research on developing experimental design skills</a:t>
            </a:r>
            <a:br>
              <a:rPr lang="hu-HU" dirty="0"/>
            </a:br>
            <a:br>
              <a:rPr lang="hu-HU" sz="3600" dirty="0"/>
            </a:br>
            <a:endParaRPr lang="hu-HU" sz="3300" b="1" dirty="0">
              <a:effectLst>
                <a:outerShdw blurRad="38100" dist="38100" dir="2700000" algn="tl">
                  <a:srgbClr val="000000">
                    <a:alpha val="43137"/>
                  </a:srgbClr>
                </a:outerShdw>
              </a:effectLst>
            </a:endParaRPr>
          </a:p>
        </p:txBody>
      </p:sp>
      <p:sp>
        <p:nvSpPr>
          <p:cNvPr id="3" name="Alcím 2"/>
          <p:cNvSpPr>
            <a:spLocks noGrp="1"/>
          </p:cNvSpPr>
          <p:nvPr>
            <p:ph type="subTitle" idx="1"/>
          </p:nvPr>
        </p:nvSpPr>
        <p:spPr>
          <a:xfrm>
            <a:off x="338199" y="3204952"/>
            <a:ext cx="8360097" cy="3633896"/>
          </a:xfrm>
        </p:spPr>
        <p:txBody>
          <a:bodyPr>
            <a:normAutofit fontScale="77500" lnSpcReduction="20000"/>
          </a:bodyPr>
          <a:lstStyle/>
          <a:p>
            <a:r>
              <a:rPr lang="en-US" altLang="en-US" sz="3600" b="1" u="sng" dirty="0">
                <a:solidFill>
                  <a:schemeClr val="tx1"/>
                </a:solidFill>
              </a:rPr>
              <a:t>Luca Szalay</a:t>
            </a:r>
            <a:r>
              <a:rPr lang="en-US" altLang="en-US" sz="3600" b="1" u="sng" baseline="30000" dirty="0">
                <a:solidFill>
                  <a:schemeClr val="tx1"/>
                </a:solidFill>
              </a:rPr>
              <a:t>1</a:t>
            </a:r>
            <a:r>
              <a:rPr lang="hu-HU" altLang="en-US" sz="3600" b="1" dirty="0">
                <a:solidFill>
                  <a:schemeClr val="tx1"/>
                </a:solidFill>
              </a:rPr>
              <a:t>, Zoltán Tóth</a:t>
            </a:r>
            <a:r>
              <a:rPr lang="hu-HU" altLang="en-US" sz="3600" b="1" baseline="30000" dirty="0">
                <a:solidFill>
                  <a:schemeClr val="tx1"/>
                </a:solidFill>
              </a:rPr>
              <a:t>2</a:t>
            </a:r>
            <a:r>
              <a:rPr lang="hu-HU" altLang="en-US" sz="3600" b="1" dirty="0">
                <a:solidFill>
                  <a:schemeClr val="tx1"/>
                </a:solidFill>
              </a:rPr>
              <a:t>,</a:t>
            </a:r>
            <a:r>
              <a:rPr lang="hu-HU" altLang="en-US" sz="3600" b="1" baseline="30000" dirty="0">
                <a:solidFill>
                  <a:schemeClr val="tx1"/>
                </a:solidFill>
              </a:rPr>
              <a:t> </a:t>
            </a:r>
            <a:r>
              <a:rPr lang="hu-HU" altLang="en-US" sz="3600" b="1" dirty="0">
                <a:solidFill>
                  <a:schemeClr val="tx1"/>
                </a:solidFill>
              </a:rPr>
              <a:t>Edina Kiss</a:t>
            </a:r>
            <a:r>
              <a:rPr lang="hu-HU" altLang="en-US" sz="3600" b="1" baseline="30000" dirty="0">
                <a:solidFill>
                  <a:schemeClr val="tx1"/>
                </a:solidFill>
              </a:rPr>
              <a:t>1</a:t>
            </a:r>
          </a:p>
          <a:p>
            <a:pPr algn="l">
              <a:defRPr/>
            </a:pPr>
            <a:endParaRPr lang="hu-HU" sz="2800" baseline="30000" dirty="0">
              <a:solidFill>
                <a:schemeClr val="tx1"/>
              </a:solidFill>
              <a:cs typeface="Arial" panose="020B0604020202020204" pitchFamily="34" charset="0"/>
            </a:endParaRPr>
          </a:p>
          <a:p>
            <a:pPr algn="l">
              <a:defRPr/>
            </a:pPr>
            <a:r>
              <a:rPr lang="en-US" sz="3100" baseline="30000" dirty="0">
                <a:solidFill>
                  <a:schemeClr val="tx1"/>
                </a:solidFill>
                <a:cs typeface="Arial" panose="020B0604020202020204" pitchFamily="34" charset="0"/>
              </a:rPr>
              <a:t>1</a:t>
            </a:r>
            <a:r>
              <a:rPr lang="en-US" sz="3100" dirty="0">
                <a:solidFill>
                  <a:schemeClr val="tx1"/>
                </a:solidFill>
                <a:cs typeface="Arial" panose="020B0604020202020204" pitchFamily="34" charset="0"/>
              </a:rPr>
              <a:t>E</a:t>
            </a:r>
            <a:r>
              <a:rPr lang="hu-HU" sz="3100" dirty="0">
                <a:solidFill>
                  <a:schemeClr val="tx1"/>
                </a:solidFill>
                <a:cs typeface="Arial" panose="020B0604020202020204" pitchFamily="34" charset="0"/>
              </a:rPr>
              <a:t>LTE,</a:t>
            </a:r>
            <a:r>
              <a:rPr lang="hu-HU" sz="3100" dirty="0">
                <a:solidFill>
                  <a:schemeClr val="tx1"/>
                </a:solidFill>
              </a:rPr>
              <a:t> </a:t>
            </a:r>
            <a:r>
              <a:rPr lang="hu-HU" sz="3100" dirty="0">
                <a:solidFill>
                  <a:schemeClr val="tx1"/>
                </a:solidFill>
                <a:cs typeface="Arial" panose="020B0604020202020204" pitchFamily="34" charset="0"/>
              </a:rPr>
              <a:t>Eötvös Loránd University, Budapest, Hungary</a:t>
            </a:r>
          </a:p>
          <a:p>
            <a:pPr algn="l">
              <a:defRPr/>
            </a:pPr>
            <a:r>
              <a:rPr lang="hu-HU" sz="3100" baseline="30000" dirty="0">
                <a:solidFill>
                  <a:schemeClr val="tx1"/>
                </a:solidFill>
                <a:cs typeface="Arial" panose="020B0604020202020204" pitchFamily="34" charset="0"/>
              </a:rPr>
              <a:t>2</a:t>
            </a:r>
            <a:r>
              <a:rPr lang="en-US" sz="3100" dirty="0">
                <a:solidFill>
                  <a:schemeClr val="tx1"/>
                </a:solidFill>
                <a:cs typeface="Arial" panose="020B0604020202020204" pitchFamily="34" charset="0"/>
              </a:rPr>
              <a:t>University of Debrecen, Debrecen, Hungary</a:t>
            </a:r>
            <a:r>
              <a:rPr lang="hu-HU" sz="3100" dirty="0">
                <a:solidFill>
                  <a:schemeClr val="tx1"/>
                </a:solidFill>
                <a:cs typeface="Arial" panose="020B0604020202020204" pitchFamily="34" charset="0"/>
              </a:rPr>
              <a:t>	</a:t>
            </a:r>
          </a:p>
          <a:p>
            <a:pPr algn="l">
              <a:defRPr/>
            </a:pPr>
            <a:endParaRPr lang="hu-HU" altLang="en-US" sz="3100" dirty="0">
              <a:solidFill>
                <a:schemeClr val="tx1"/>
              </a:solidFill>
              <a:cs typeface="Arial" panose="020B0604020202020204" pitchFamily="34" charset="0"/>
            </a:endParaRPr>
          </a:p>
          <a:p>
            <a:pPr>
              <a:defRPr/>
            </a:pPr>
            <a:r>
              <a:rPr lang="en-US" altLang="en-US" sz="3100" dirty="0">
                <a:solidFill>
                  <a:schemeClr val="tx1"/>
                </a:solidFill>
                <a:cs typeface="Arial" panose="020B0604020202020204" pitchFamily="34" charset="0"/>
              </a:rPr>
              <a:t>Content Pedagogy Research Program of the </a:t>
            </a:r>
            <a:br>
              <a:rPr lang="en-US" altLang="en-US" sz="3100" dirty="0">
                <a:solidFill>
                  <a:schemeClr val="tx1"/>
                </a:solidFill>
                <a:cs typeface="Arial" panose="020B0604020202020204" pitchFamily="34" charset="0"/>
              </a:rPr>
            </a:br>
            <a:r>
              <a:rPr lang="en-US" altLang="en-US" sz="3100" dirty="0">
                <a:solidFill>
                  <a:schemeClr val="tx1"/>
                </a:solidFill>
                <a:cs typeface="Arial" panose="020B0604020202020204" pitchFamily="34" charset="0"/>
              </a:rPr>
              <a:t>Hungarian Academy of Sciences</a:t>
            </a:r>
            <a:r>
              <a:rPr lang="hu-HU" altLang="en-US" sz="3100" dirty="0">
                <a:solidFill>
                  <a:schemeClr val="tx1"/>
                </a:solidFill>
                <a:cs typeface="Arial" panose="020B0604020202020204" pitchFamily="34" charset="0"/>
              </a:rPr>
              <a:t> (2016-2020)</a:t>
            </a:r>
          </a:p>
          <a:p>
            <a:pPr>
              <a:defRPr/>
            </a:pPr>
            <a:r>
              <a:rPr lang="hu-HU" altLang="en-US" sz="3100" dirty="0">
                <a:solidFill>
                  <a:schemeClr val="tx1"/>
                </a:solidFill>
                <a:cs typeface="Arial" panose="020B0604020202020204" pitchFamily="34" charset="0"/>
              </a:rPr>
              <a:t>MTA-ELTE Research Group </a:t>
            </a:r>
            <a:r>
              <a:rPr lang="en-US" altLang="en-US" sz="3100" dirty="0">
                <a:solidFill>
                  <a:schemeClr val="tx1"/>
                </a:solidFill>
                <a:cs typeface="Arial" panose="020B0604020202020204" pitchFamily="34" charset="0"/>
              </a:rPr>
              <a:t>on Inquiry-Based Chemistry </a:t>
            </a:r>
            <a:r>
              <a:rPr lang="hu-HU" altLang="en-US" sz="3100" dirty="0">
                <a:solidFill>
                  <a:schemeClr val="tx1"/>
                </a:solidFill>
                <a:cs typeface="Arial" panose="020B0604020202020204" pitchFamily="34" charset="0"/>
              </a:rPr>
              <a:t>Education</a:t>
            </a:r>
          </a:p>
          <a:p>
            <a:pPr>
              <a:defRPr/>
            </a:pPr>
            <a:r>
              <a:rPr lang="hu-HU" sz="3100" dirty="0">
                <a:solidFill>
                  <a:srgbClr val="FF0000"/>
                </a:solidFill>
                <a:hlinkClick r:id="rId3"/>
              </a:rPr>
              <a:t>http://ttomc.elte.hu/publications/90</a:t>
            </a:r>
            <a:endParaRPr lang="hu-HU" sz="3100" dirty="0">
              <a:solidFill>
                <a:srgbClr val="FF0000"/>
              </a:solidFill>
            </a:endParaRPr>
          </a:p>
          <a:p>
            <a:pPr>
              <a:defRPr/>
            </a:pPr>
            <a:r>
              <a:rPr lang="hu-HU" sz="3100" dirty="0">
                <a:solidFill>
                  <a:schemeClr val="tx1"/>
                </a:solidFill>
              </a:rPr>
              <a:t>Luca Szalay: </a:t>
            </a:r>
            <a:r>
              <a:rPr lang="hu-HU" sz="3100" dirty="0">
                <a:hlinkClick r:id="rId4"/>
              </a:rPr>
              <a:t>luca@caesar.elte.hu</a:t>
            </a:r>
            <a:r>
              <a:rPr lang="hu-HU" sz="3100" dirty="0"/>
              <a:t> </a:t>
            </a:r>
          </a:p>
          <a:p>
            <a:pPr>
              <a:defRPr/>
            </a:pPr>
            <a:endParaRPr lang="hu-HU" sz="3100" dirty="0"/>
          </a:p>
          <a:p>
            <a:pPr>
              <a:defRPr/>
            </a:pPr>
            <a:endParaRPr lang="hu-HU" sz="3100" dirty="0"/>
          </a:p>
          <a:p>
            <a:pPr>
              <a:defRPr/>
            </a:pPr>
            <a:endParaRPr lang="hu-HU" sz="2800" b="1" dirty="0">
              <a:solidFill>
                <a:srgbClr val="FF0000"/>
              </a:solidFill>
            </a:endParaRPr>
          </a:p>
          <a:p>
            <a:pPr>
              <a:defRPr/>
            </a:pPr>
            <a:endParaRPr lang="hu-HU" sz="2800" dirty="0">
              <a:solidFill>
                <a:schemeClr val="tx1"/>
              </a:solidFill>
              <a:cs typeface="Arial" panose="020B0604020202020204" pitchFamily="34" charset="0"/>
            </a:endParaRPr>
          </a:p>
          <a:p>
            <a:endParaRPr lang="hu-HU" sz="2800" b="1" baseline="30000" dirty="0"/>
          </a:p>
        </p:txBody>
      </p:sp>
      <p:sp>
        <p:nvSpPr>
          <p:cNvPr id="5" name="Title 1"/>
          <p:cNvSpPr>
            <a:spLocks noGrp="1"/>
          </p:cNvSpPr>
          <p:nvPr/>
        </p:nvSpPr>
        <p:spPr>
          <a:xfrm>
            <a:off x="460374" y="3789040"/>
            <a:ext cx="8064499" cy="1608064"/>
          </a:xfrm>
          <a:prstGeom prst="rect">
            <a:avLst/>
          </a:prstGeom>
        </p:spPr>
        <p:txBody>
          <a:bodyPr vert="horz" lIns="0" tIns="0" rIns="0" bIns="0" rtlCol="0" anchor="b">
            <a:noAutofit/>
          </a:bodyPr>
          <a:lstStyle>
            <a:lvl1pPr algn="l" defTabSz="685800" rtl="0" eaLnBrk="1" latinLnBrk="0" hangingPunct="1">
              <a:lnSpc>
                <a:spcPct val="100000"/>
              </a:lnSpc>
              <a:spcBef>
                <a:spcPct val="0"/>
              </a:spcBef>
              <a:buNone/>
              <a:defRPr sz="3200" b="1" kern="1200" baseline="0">
                <a:solidFill>
                  <a:srgbClr val="1B5C93"/>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lang="hu-HU" sz="2800" b="0" dirty="0">
              <a:latin typeface="Calibri" panose="020F0502020204030204" pitchFamily="34" charset="0"/>
            </a:endParaRPr>
          </a:p>
        </p:txBody>
      </p:sp>
      <p:sp>
        <p:nvSpPr>
          <p:cNvPr id="6" name="AutoShape 2" descr="Eötvös Loránd Tudományegyetem logój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dirty="0"/>
          </a:p>
        </p:txBody>
      </p:sp>
      <p:pic>
        <p:nvPicPr>
          <p:cNvPr id="4" name="Kép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190" y="19152"/>
            <a:ext cx="1523810" cy="1523810"/>
          </a:xfrm>
          <a:prstGeom prst="rect">
            <a:avLst/>
          </a:prstGeom>
        </p:spPr>
      </p:pic>
      <p:pic>
        <p:nvPicPr>
          <p:cNvPr id="7" name="Kép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67" y="0"/>
            <a:ext cx="1511752" cy="1511752"/>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991" y="51359"/>
            <a:ext cx="957263"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92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25FB87-8BC9-4C21-B75D-10C54BBE4459}"/>
              </a:ext>
            </a:extLst>
          </p:cNvPr>
          <p:cNvSpPr>
            <a:spLocks noGrp="1"/>
          </p:cNvSpPr>
          <p:nvPr>
            <p:ph type="title"/>
          </p:nvPr>
        </p:nvSpPr>
        <p:spPr>
          <a:xfrm>
            <a:off x="21212" y="-99392"/>
            <a:ext cx="9144000" cy="1307209"/>
          </a:xfrm>
        </p:spPr>
        <p:txBody>
          <a:bodyPr>
            <a:noAutofit/>
          </a:bodyPr>
          <a:lstStyle/>
          <a:p>
            <a:r>
              <a:rPr lang="hu-HU" sz="2800" b="1" dirty="0"/>
              <a:t>T</a:t>
            </a:r>
            <a:r>
              <a:rPr lang="en-GB" sz="2800" b="1" dirty="0"/>
              <a:t>wo research projects about changing </a:t>
            </a:r>
            <a:br>
              <a:rPr lang="hu-HU" sz="2800" b="1" dirty="0"/>
            </a:br>
            <a:r>
              <a:rPr lang="en-GB" sz="2800" b="1" dirty="0">
                <a:solidFill>
                  <a:srgbClr val="FF0000"/>
                </a:solidFill>
              </a:rPr>
              <a:t>step-by-step</a:t>
            </a:r>
            <a:r>
              <a:rPr lang="en-GB" sz="2800" b="1" dirty="0"/>
              <a:t> </a:t>
            </a:r>
            <a:r>
              <a:rPr lang="en-US" sz="2800" b="1" dirty="0"/>
              <a:t>student </a:t>
            </a:r>
            <a:r>
              <a:rPr lang="en-GB" sz="2800" b="1" dirty="0"/>
              <a:t>experiments to student experiments </a:t>
            </a:r>
            <a:r>
              <a:rPr lang="en-GB" sz="2800" b="1" dirty="0">
                <a:solidFill>
                  <a:srgbClr val="FF0000"/>
                </a:solidFill>
              </a:rPr>
              <a:t>partially designed by the students</a:t>
            </a:r>
          </a:p>
        </p:txBody>
      </p:sp>
      <p:graphicFrame>
        <p:nvGraphicFramePr>
          <p:cNvPr id="4" name="Táblázat 4">
            <a:extLst>
              <a:ext uri="{FF2B5EF4-FFF2-40B4-BE49-F238E27FC236}">
                <a16:creationId xmlns:a16="http://schemas.microsoft.com/office/drawing/2014/main" id="{01F25402-370C-4FA4-9ED5-02F0A923B17E}"/>
              </a:ext>
            </a:extLst>
          </p:cNvPr>
          <p:cNvGraphicFramePr>
            <a:graphicFrameLocks noGrp="1"/>
          </p:cNvGraphicFramePr>
          <p:nvPr>
            <p:ph idx="1"/>
            <p:extLst>
              <p:ext uri="{D42A27DB-BD31-4B8C-83A1-F6EECF244321}">
                <p14:modId xmlns:p14="http://schemas.microsoft.com/office/powerpoint/2010/main" val="1421668391"/>
              </p:ext>
            </p:extLst>
          </p:nvPr>
        </p:nvGraphicFramePr>
        <p:xfrm>
          <a:off x="24551" y="1147198"/>
          <a:ext cx="9144001" cy="4572000"/>
        </p:xfrm>
        <a:graphic>
          <a:graphicData uri="http://schemas.openxmlformats.org/drawingml/2006/table">
            <a:tbl>
              <a:tblPr firstRow="1" bandRow="1">
                <a:tableStyleId>{5C22544A-7EE6-4342-B048-85BDC9FD1C3A}</a:tableStyleId>
              </a:tblPr>
              <a:tblGrid>
                <a:gridCol w="2627786">
                  <a:extLst>
                    <a:ext uri="{9D8B030D-6E8A-4147-A177-3AD203B41FA5}">
                      <a16:colId xmlns:a16="http://schemas.microsoft.com/office/drawing/2014/main" val="2923725072"/>
                    </a:ext>
                  </a:extLst>
                </a:gridCol>
                <a:gridCol w="2592288">
                  <a:extLst>
                    <a:ext uri="{9D8B030D-6E8A-4147-A177-3AD203B41FA5}">
                      <a16:colId xmlns:a16="http://schemas.microsoft.com/office/drawing/2014/main" val="3972688464"/>
                    </a:ext>
                  </a:extLst>
                </a:gridCol>
                <a:gridCol w="3923927">
                  <a:extLst>
                    <a:ext uri="{9D8B030D-6E8A-4147-A177-3AD203B41FA5}">
                      <a16:colId xmlns:a16="http://schemas.microsoft.com/office/drawing/2014/main" val="1347760699"/>
                    </a:ext>
                  </a:extLst>
                </a:gridCol>
              </a:tblGrid>
              <a:tr h="697179">
                <a:tc>
                  <a:txBody>
                    <a:bodyPr/>
                    <a:lstStyle/>
                    <a:p>
                      <a:endParaRPr lang="hu-HU" sz="2000" dirty="0"/>
                    </a:p>
                  </a:txBody>
                  <a:tcPr/>
                </a:tc>
                <a:tc>
                  <a:txBody>
                    <a:bodyPr/>
                    <a:lstStyle/>
                    <a:p>
                      <a:pPr algn="ctr"/>
                      <a:r>
                        <a:rPr lang="hu-HU" sz="2000" dirty="0" err="1"/>
                        <a:t>Brief</a:t>
                      </a:r>
                      <a:r>
                        <a:rPr lang="hu-HU" sz="2000" dirty="0"/>
                        <a:t> </a:t>
                      </a:r>
                      <a:r>
                        <a:rPr lang="hu-HU" sz="2000" dirty="0" err="1"/>
                        <a:t>research</a:t>
                      </a:r>
                      <a:r>
                        <a:rPr lang="hu-HU" sz="2000" dirty="0"/>
                        <a:t>*: in</a:t>
                      </a:r>
                    </a:p>
                    <a:p>
                      <a:pPr algn="ctr"/>
                      <a:r>
                        <a:rPr lang="hu-HU" sz="2000" dirty="0" err="1"/>
                        <a:t>school</a:t>
                      </a:r>
                      <a:r>
                        <a:rPr lang="hu-HU" sz="2000" dirty="0"/>
                        <a:t> </a:t>
                      </a:r>
                      <a:r>
                        <a:rPr lang="hu-HU" sz="2000" dirty="0" err="1"/>
                        <a:t>year</a:t>
                      </a:r>
                      <a:r>
                        <a:rPr lang="hu-HU" sz="2000" dirty="0"/>
                        <a:t> 2014/2015</a:t>
                      </a:r>
                    </a:p>
                  </a:txBody>
                  <a:tcPr/>
                </a:tc>
                <a:tc>
                  <a:txBody>
                    <a:bodyPr/>
                    <a:lstStyle/>
                    <a:p>
                      <a:pPr algn="ctr"/>
                      <a:r>
                        <a:rPr lang="hu-HU" sz="2000" dirty="0" err="1"/>
                        <a:t>Longitudinal</a:t>
                      </a:r>
                      <a:r>
                        <a:rPr lang="hu-HU" sz="2000" dirty="0"/>
                        <a:t> </a:t>
                      </a:r>
                      <a:r>
                        <a:rPr lang="hu-HU" sz="2000" dirty="0" err="1"/>
                        <a:t>research</a:t>
                      </a:r>
                      <a:r>
                        <a:rPr lang="hu-HU" sz="2000" dirty="0"/>
                        <a:t>**: in</a:t>
                      </a:r>
                    </a:p>
                    <a:p>
                      <a:pPr algn="ctr"/>
                      <a:r>
                        <a:rPr lang="hu-HU" sz="2000" dirty="0"/>
                        <a:t>4 </a:t>
                      </a:r>
                      <a:r>
                        <a:rPr lang="hu-HU" sz="2000" dirty="0" err="1"/>
                        <a:t>school</a:t>
                      </a:r>
                      <a:r>
                        <a:rPr lang="hu-HU" sz="2000" dirty="0"/>
                        <a:t> </a:t>
                      </a:r>
                      <a:r>
                        <a:rPr lang="hu-HU" sz="2000" dirty="0" err="1"/>
                        <a:t>years</a:t>
                      </a:r>
                      <a:r>
                        <a:rPr lang="hu-HU" sz="2000" dirty="0"/>
                        <a:t> 2016-2020</a:t>
                      </a:r>
                    </a:p>
                  </a:txBody>
                  <a:tcPr/>
                </a:tc>
                <a:extLst>
                  <a:ext uri="{0D108BD9-81ED-4DB2-BD59-A6C34878D82A}">
                    <a16:rowId xmlns:a16="http://schemas.microsoft.com/office/drawing/2014/main" val="887964213"/>
                  </a:ext>
                </a:extLst>
              </a:tr>
              <a:tr h="394058">
                <a:tc>
                  <a:txBody>
                    <a:bodyPr/>
                    <a:lstStyle/>
                    <a:p>
                      <a:pPr algn="l"/>
                      <a:r>
                        <a:rPr lang="en-GB" sz="2000" noProof="0"/>
                        <a:t>Intervention</a:t>
                      </a:r>
                    </a:p>
                  </a:txBody>
                  <a:tcPr/>
                </a:tc>
                <a:tc>
                  <a:txBody>
                    <a:bodyPr/>
                    <a:lstStyle/>
                    <a:p>
                      <a:pPr algn="ctr"/>
                      <a:r>
                        <a:rPr lang="en-GB" sz="2000" noProof="0"/>
                        <a:t>3 lessons</a:t>
                      </a:r>
                    </a:p>
                  </a:txBody>
                  <a:tcPr/>
                </a:tc>
                <a:tc>
                  <a:txBody>
                    <a:bodyPr/>
                    <a:lstStyle/>
                    <a:p>
                      <a:pPr algn="ctr"/>
                      <a:r>
                        <a:rPr lang="en-GB" sz="2000" noProof="0"/>
                        <a:t>6 lessons/school year (=24 lessons)</a:t>
                      </a:r>
                    </a:p>
                  </a:txBody>
                  <a:tcPr/>
                </a:tc>
                <a:extLst>
                  <a:ext uri="{0D108BD9-81ED-4DB2-BD59-A6C34878D82A}">
                    <a16:rowId xmlns:a16="http://schemas.microsoft.com/office/drawing/2014/main" val="3136691759"/>
                  </a:ext>
                </a:extLst>
              </a:tr>
              <a:tr h="697179">
                <a:tc>
                  <a:txBody>
                    <a:bodyPr/>
                    <a:lstStyle/>
                    <a:p>
                      <a:r>
                        <a:rPr lang="en-GB" sz="2000" noProof="0"/>
                        <a:t>Tests</a:t>
                      </a:r>
                    </a:p>
                  </a:txBody>
                  <a:tcPr/>
                </a:tc>
                <a:tc>
                  <a:txBody>
                    <a:bodyPr/>
                    <a:lstStyle/>
                    <a:p>
                      <a:pPr algn="ctr"/>
                      <a:r>
                        <a:rPr lang="en-GB" sz="2000" noProof="0"/>
                        <a:t>Pre-test+post-test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a:t>Test 0 (</a:t>
                      </a:r>
                      <a:r>
                        <a:rPr lang="en-GB" sz="2000" b="1" noProof="0">
                          <a:solidFill>
                            <a:schemeClr val="tx1"/>
                          </a:solidFill>
                        </a:rPr>
                        <a:t>T0</a:t>
                      </a:r>
                      <a:r>
                        <a:rPr lang="en-GB" sz="2000" noProof="0"/>
                        <a:t>): September 2016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a:solidFill>
                            <a:schemeClr val="tx1"/>
                          </a:solidFill>
                        </a:rPr>
                        <a:t>T1, T2, T3</a:t>
                      </a:r>
                      <a:r>
                        <a:rPr lang="en-GB" sz="2000" noProof="0">
                          <a:solidFill>
                            <a:schemeClr val="tx1"/>
                          </a:solidFill>
                        </a:rPr>
                        <a:t>: </a:t>
                      </a:r>
                      <a:r>
                        <a:rPr lang="en-GB" sz="2000" noProof="0"/>
                        <a:t>end of each school year</a:t>
                      </a:r>
                    </a:p>
                  </a:txBody>
                  <a:tcPr/>
                </a:tc>
                <a:extLst>
                  <a:ext uri="{0D108BD9-81ED-4DB2-BD59-A6C34878D82A}">
                    <a16:rowId xmlns:a16="http://schemas.microsoft.com/office/drawing/2014/main" val="2186799495"/>
                  </a:ext>
                </a:extLst>
              </a:tr>
              <a:tr h="394058">
                <a:tc>
                  <a:txBody>
                    <a:bodyPr/>
                    <a:lstStyle/>
                    <a:p>
                      <a:r>
                        <a:rPr lang="en-GB" sz="2000" noProof="0"/>
                        <a:t>Number of students</a:t>
                      </a:r>
                    </a:p>
                  </a:txBody>
                  <a:tcPr/>
                </a:tc>
                <a:tc>
                  <a:txBody>
                    <a:bodyPr/>
                    <a:lstStyle/>
                    <a:p>
                      <a:pPr algn="ctr"/>
                      <a:r>
                        <a:rPr lang="en-GB" sz="2000" noProof="0"/>
                        <a:t>660</a:t>
                      </a:r>
                    </a:p>
                  </a:txBody>
                  <a:tcPr/>
                </a:tc>
                <a:tc>
                  <a:txBody>
                    <a:bodyPr/>
                    <a:lstStyle/>
                    <a:p>
                      <a:pPr algn="ctr"/>
                      <a:r>
                        <a:rPr lang="en-GB" sz="2000" noProof="0"/>
                        <a:t>920</a:t>
                      </a:r>
                    </a:p>
                  </a:txBody>
                  <a:tcPr/>
                </a:tc>
                <a:extLst>
                  <a:ext uri="{0D108BD9-81ED-4DB2-BD59-A6C34878D82A}">
                    <a16:rowId xmlns:a16="http://schemas.microsoft.com/office/drawing/2014/main" val="4037063008"/>
                  </a:ext>
                </a:extLst>
              </a:tr>
              <a:tr h="394058">
                <a:tc>
                  <a:txBody>
                    <a:bodyPr/>
                    <a:lstStyle/>
                    <a:p>
                      <a:r>
                        <a:rPr lang="en-GB" sz="2000" noProof="0"/>
                        <a:t>Age of students (years)</a:t>
                      </a:r>
                    </a:p>
                  </a:txBody>
                  <a:tcPr/>
                </a:tc>
                <a:tc>
                  <a:txBody>
                    <a:bodyPr/>
                    <a:lstStyle/>
                    <a:p>
                      <a:pPr algn="ctr"/>
                      <a:r>
                        <a:rPr lang="en-GB" sz="2000" b="0" noProof="0" dirty="0"/>
                        <a:t>14</a:t>
                      </a:r>
                      <a:r>
                        <a:rPr lang="hu-HU" sz="2000" b="0" noProof="0" dirty="0"/>
                        <a:t>/</a:t>
                      </a:r>
                      <a:r>
                        <a:rPr lang="en-GB" sz="2000" b="0" noProof="0" dirty="0"/>
                        <a:t>15</a:t>
                      </a:r>
                      <a:r>
                        <a:rPr lang="hu-HU" sz="2000" b="0" noProof="0" dirty="0"/>
                        <a:t> </a:t>
                      </a:r>
                      <a:r>
                        <a:rPr lang="en-GB" sz="2000" b="0" noProof="0" dirty="0">
                          <a:solidFill>
                            <a:srgbClr val="FF0000"/>
                          </a:solidFill>
                        </a:rPr>
                        <a:t>grade</a:t>
                      </a:r>
                      <a:r>
                        <a:rPr lang="hu-HU" sz="2000" b="0" noProof="0" dirty="0">
                          <a:solidFill>
                            <a:srgbClr val="FF0000"/>
                          </a:solidFill>
                        </a:rPr>
                        <a:t> 9</a:t>
                      </a:r>
                      <a:endParaRPr lang="en-GB" sz="2000" b="0" noProof="0" dirty="0">
                        <a:solidFill>
                          <a:srgbClr val="FF0000"/>
                        </a:solidFill>
                      </a:endParaRPr>
                    </a:p>
                  </a:txBody>
                  <a:tcPr/>
                </a:tc>
                <a:tc>
                  <a:txBody>
                    <a:bodyPr/>
                    <a:lstStyle/>
                    <a:p>
                      <a:pPr algn="ctr"/>
                      <a:r>
                        <a:rPr lang="en-GB" sz="2000" b="0" noProof="0" dirty="0"/>
                        <a:t>12</a:t>
                      </a:r>
                      <a:r>
                        <a:rPr lang="hu-HU" sz="2000" b="0" noProof="0" dirty="0"/>
                        <a:t>/</a:t>
                      </a:r>
                      <a:r>
                        <a:rPr lang="en-GB" sz="2000" b="0" noProof="0" dirty="0"/>
                        <a:t>13</a:t>
                      </a:r>
                      <a:r>
                        <a:rPr lang="hu-HU" sz="2000" b="0" noProof="0" dirty="0"/>
                        <a:t>:</a:t>
                      </a:r>
                      <a:r>
                        <a:rPr lang="en-GB" sz="2000" noProof="0" dirty="0"/>
                        <a:t>2016</a:t>
                      </a:r>
                      <a:r>
                        <a:rPr lang="hu-HU" sz="2000" noProof="0" dirty="0"/>
                        <a:t> 15/16:2020</a:t>
                      </a:r>
                      <a:r>
                        <a:rPr lang="en-GB" sz="2000" noProof="0" dirty="0"/>
                        <a:t> </a:t>
                      </a:r>
                      <a:r>
                        <a:rPr lang="en-GB" sz="2000" noProof="0" dirty="0">
                          <a:solidFill>
                            <a:srgbClr val="FF0000"/>
                          </a:solidFill>
                        </a:rPr>
                        <a:t>grade 7</a:t>
                      </a:r>
                      <a:r>
                        <a:rPr lang="hu-HU" sz="2000" noProof="0" dirty="0">
                          <a:solidFill>
                            <a:srgbClr val="FF0000"/>
                          </a:solidFill>
                        </a:rPr>
                        <a:t>-10</a:t>
                      </a:r>
                      <a:endParaRPr lang="en-GB" sz="2000" noProof="0" dirty="0">
                        <a:solidFill>
                          <a:srgbClr val="FF0000"/>
                        </a:solidFill>
                      </a:endParaRPr>
                    </a:p>
                  </a:txBody>
                  <a:tcPr/>
                </a:tc>
                <a:extLst>
                  <a:ext uri="{0D108BD9-81ED-4DB2-BD59-A6C34878D82A}">
                    <a16:rowId xmlns:a16="http://schemas.microsoft.com/office/drawing/2014/main" val="891010515"/>
                  </a:ext>
                </a:extLst>
              </a:tr>
              <a:tr h="394058">
                <a:tc>
                  <a:txBody>
                    <a:bodyPr/>
                    <a:lstStyle/>
                    <a:p>
                      <a:r>
                        <a:rPr lang="en-GB" sz="2000" noProof="0"/>
                        <a:t>Number of teachers</a:t>
                      </a:r>
                    </a:p>
                  </a:txBody>
                  <a:tcPr/>
                </a:tc>
                <a:tc>
                  <a:txBody>
                    <a:bodyPr/>
                    <a:lstStyle/>
                    <a:p>
                      <a:pPr algn="ctr"/>
                      <a:r>
                        <a:rPr lang="en-GB" sz="2000" noProof="0"/>
                        <a:t>15</a:t>
                      </a:r>
                    </a:p>
                  </a:txBody>
                  <a:tcPr/>
                </a:tc>
                <a:tc>
                  <a:txBody>
                    <a:bodyPr/>
                    <a:lstStyle/>
                    <a:p>
                      <a:pPr algn="ctr"/>
                      <a:r>
                        <a:rPr lang="en-GB" sz="2000" noProof="0"/>
                        <a:t>25</a:t>
                      </a:r>
                    </a:p>
                  </a:txBody>
                  <a:tcPr/>
                </a:tc>
                <a:extLst>
                  <a:ext uri="{0D108BD9-81ED-4DB2-BD59-A6C34878D82A}">
                    <a16:rowId xmlns:a16="http://schemas.microsoft.com/office/drawing/2014/main" val="1836346026"/>
                  </a:ext>
                </a:extLst>
              </a:tr>
              <a:tr h="394058">
                <a:tc>
                  <a:txBody>
                    <a:bodyPr/>
                    <a:lstStyle/>
                    <a:p>
                      <a:r>
                        <a:rPr lang="en-GB" sz="2000" noProof="0"/>
                        <a:t>Number of schools</a:t>
                      </a:r>
                    </a:p>
                  </a:txBody>
                  <a:tcPr/>
                </a:tc>
                <a:tc>
                  <a:txBody>
                    <a:bodyPr/>
                    <a:lstStyle/>
                    <a:p>
                      <a:pPr algn="ctr"/>
                      <a:r>
                        <a:rPr lang="en-GB" sz="2000" noProof="0" dirty="0"/>
                        <a:t>12</a:t>
                      </a:r>
                    </a:p>
                  </a:txBody>
                  <a:tcPr/>
                </a:tc>
                <a:tc>
                  <a:txBody>
                    <a:bodyPr/>
                    <a:lstStyle/>
                    <a:p>
                      <a:pPr algn="ctr"/>
                      <a:r>
                        <a:rPr lang="en-GB" sz="2000" noProof="0" dirty="0"/>
                        <a:t>18</a:t>
                      </a:r>
                    </a:p>
                  </a:txBody>
                  <a:tcPr/>
                </a:tc>
                <a:extLst>
                  <a:ext uri="{0D108BD9-81ED-4DB2-BD59-A6C34878D82A}">
                    <a16:rowId xmlns:a16="http://schemas.microsoft.com/office/drawing/2014/main" val="2821142067"/>
                  </a:ext>
                </a:extLst>
              </a:tr>
              <a:tr h="394058">
                <a:tc>
                  <a:txBody>
                    <a:bodyPr/>
                    <a:lstStyle/>
                    <a:p>
                      <a:r>
                        <a:rPr lang="en-GB" sz="2000" noProof="0"/>
                        <a:t>Group 1 (control)</a:t>
                      </a:r>
                    </a:p>
                  </a:txBody>
                  <a:tcPr/>
                </a:tc>
                <a:tc>
                  <a:txBody>
                    <a:bodyPr/>
                    <a:lstStyle/>
                    <a:p>
                      <a:pPr algn="ctr"/>
                      <a:r>
                        <a:rPr lang="en-GB" sz="2000" noProof="0"/>
                        <a:t>only step-by-step exp.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a:t>only step-by-step experiments</a:t>
                      </a:r>
                    </a:p>
                  </a:txBody>
                  <a:tcPr/>
                </a:tc>
                <a:extLst>
                  <a:ext uri="{0D108BD9-81ED-4DB2-BD59-A6C34878D82A}">
                    <a16:rowId xmlns:a16="http://schemas.microsoft.com/office/drawing/2014/main" val="2447019213"/>
                  </a:ext>
                </a:extLst>
              </a:tr>
              <a:tr h="394058">
                <a:tc>
                  <a:txBody>
                    <a:bodyPr/>
                    <a:lstStyle/>
                    <a:p>
                      <a:r>
                        <a:rPr lang="en-GB" sz="2000" noProof="0"/>
                        <a:t>Group 2 (experimental)</a:t>
                      </a:r>
                    </a:p>
                  </a:txBody>
                  <a:tcPr/>
                </a:tc>
                <a:tc>
                  <a:txBody>
                    <a:bodyPr/>
                    <a:lstStyle/>
                    <a:p>
                      <a:pPr algn="ctr"/>
                      <a:r>
                        <a:rPr lang="en-GB" sz="2000" noProof="0"/>
                        <a:t>designs experiments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a:solidFill>
                            <a:srgbClr val="FF0000"/>
                          </a:solidFill>
                        </a:rPr>
                        <a:t>theoretical </a:t>
                      </a:r>
                      <a:r>
                        <a:rPr lang="en-GB" sz="2000" noProof="0">
                          <a:solidFill>
                            <a:srgbClr val="FF0000"/>
                          </a:solidFill>
                        </a:rPr>
                        <a:t>experiment design</a:t>
                      </a:r>
                    </a:p>
                  </a:txBody>
                  <a:tcPr/>
                </a:tc>
                <a:extLst>
                  <a:ext uri="{0D108BD9-81ED-4DB2-BD59-A6C34878D82A}">
                    <a16:rowId xmlns:a16="http://schemas.microsoft.com/office/drawing/2014/main" val="758568418"/>
                  </a:ext>
                </a:extLst>
              </a:tr>
              <a:tr h="394058">
                <a:tc>
                  <a:txBody>
                    <a:bodyPr/>
                    <a:lstStyle/>
                    <a:p>
                      <a:r>
                        <a:rPr lang="en-GB" sz="2000" noProof="0"/>
                        <a:t>Group 3 (experimental)</a:t>
                      </a:r>
                    </a:p>
                  </a:txBody>
                  <a:tcPr/>
                </a:tc>
                <a:tc>
                  <a:txBody>
                    <a:bodyPr/>
                    <a:lstStyle/>
                    <a:p>
                      <a:pPr algn="ctr"/>
                      <a:r>
                        <a:rPr lang="en-GB" sz="2000" noProof="0"/>
                        <a:t>-</a:t>
                      </a:r>
                    </a:p>
                  </a:txBody>
                  <a:tcPr/>
                </a:tc>
                <a:tc>
                  <a:txBody>
                    <a:bodyPr/>
                    <a:lstStyle/>
                    <a:p>
                      <a:pPr algn="ctr"/>
                      <a:r>
                        <a:rPr lang="en-GB" sz="2000" noProof="0" dirty="0">
                          <a:solidFill>
                            <a:srgbClr val="FF0000"/>
                          </a:solidFill>
                        </a:rPr>
                        <a:t>experiment design </a:t>
                      </a:r>
                      <a:r>
                        <a:rPr lang="en-GB" sz="2000" b="1" noProof="0" dirty="0">
                          <a:solidFill>
                            <a:srgbClr val="FF0000"/>
                          </a:solidFill>
                        </a:rPr>
                        <a:t>in practice</a:t>
                      </a:r>
                    </a:p>
                  </a:txBody>
                  <a:tcPr/>
                </a:tc>
                <a:extLst>
                  <a:ext uri="{0D108BD9-81ED-4DB2-BD59-A6C34878D82A}">
                    <a16:rowId xmlns:a16="http://schemas.microsoft.com/office/drawing/2014/main" val="3749041403"/>
                  </a:ext>
                </a:extLst>
              </a:tr>
            </a:tbl>
          </a:graphicData>
        </a:graphic>
      </p:graphicFrame>
      <p:sp>
        <p:nvSpPr>
          <p:cNvPr id="6" name="Szövegdoboz 5">
            <a:extLst>
              <a:ext uri="{FF2B5EF4-FFF2-40B4-BE49-F238E27FC236}">
                <a16:creationId xmlns:a16="http://schemas.microsoft.com/office/drawing/2014/main" id="{0ED935CE-00F0-4964-AD5C-E45DFDFF4213}"/>
              </a:ext>
            </a:extLst>
          </p:cNvPr>
          <p:cNvSpPr txBox="1"/>
          <p:nvPr/>
        </p:nvSpPr>
        <p:spPr>
          <a:xfrm>
            <a:off x="12865" y="5686370"/>
            <a:ext cx="9144000" cy="1200329"/>
          </a:xfrm>
          <a:prstGeom prst="rect">
            <a:avLst/>
          </a:prstGeom>
          <a:noFill/>
        </p:spPr>
        <p:txBody>
          <a:bodyPr wrap="square" rtlCol="0">
            <a:spAutoFit/>
          </a:bodyPr>
          <a:lstStyle/>
          <a:p>
            <a:r>
              <a:rPr lang="en-US" dirty="0"/>
              <a:t>*Szalay, L., </a:t>
            </a:r>
            <a:r>
              <a:rPr lang="en-US" dirty="0" err="1"/>
              <a:t>Tóth</a:t>
            </a:r>
            <a:r>
              <a:rPr lang="en-US" dirty="0"/>
              <a:t>, Z., (2016), An inquiry-based approach of traditional</a:t>
            </a:r>
            <a:r>
              <a:rPr lang="hu-HU" dirty="0"/>
              <a:t> </a:t>
            </a:r>
            <a:r>
              <a:rPr lang="en-US" dirty="0"/>
              <a:t>’step-by-step’</a:t>
            </a:r>
            <a:r>
              <a:rPr lang="hu-HU" dirty="0"/>
              <a:t> </a:t>
            </a:r>
            <a:r>
              <a:rPr lang="en-US" dirty="0"/>
              <a:t>experiments, </a:t>
            </a:r>
            <a:r>
              <a:rPr lang="en-US" i="1" dirty="0"/>
              <a:t>Chem. Educ. Res. </a:t>
            </a:r>
            <a:r>
              <a:rPr lang="en-US" i="1" dirty="0" err="1"/>
              <a:t>Pract</a:t>
            </a:r>
            <a:r>
              <a:rPr lang="en-US" i="1" dirty="0"/>
              <a:t>.</a:t>
            </a:r>
            <a:r>
              <a:rPr lang="en-US" dirty="0"/>
              <a:t>, </a:t>
            </a:r>
            <a:r>
              <a:rPr lang="en-US" b="1" dirty="0"/>
              <a:t>17</a:t>
            </a:r>
            <a:r>
              <a:rPr lang="en-US" dirty="0"/>
              <a:t>, 923-961.</a:t>
            </a:r>
            <a:endParaRPr lang="hu-HU" dirty="0"/>
          </a:p>
          <a:p>
            <a:r>
              <a:rPr lang="en-US" dirty="0"/>
              <a:t>**</a:t>
            </a:r>
            <a:r>
              <a:rPr lang="en-GB" dirty="0"/>
              <a:t>Szalay, L., </a:t>
            </a:r>
            <a:r>
              <a:rPr lang="en-GB" dirty="0" err="1"/>
              <a:t>Tóth</a:t>
            </a:r>
            <a:r>
              <a:rPr lang="en-GB" dirty="0"/>
              <a:t>, Z., Kiss, E., (2020), Introducing students to experimental design skills,</a:t>
            </a:r>
            <a:r>
              <a:rPr lang="en-US" i="1" dirty="0"/>
              <a:t> </a:t>
            </a:r>
            <a:endParaRPr lang="hu-HU" i="1" dirty="0"/>
          </a:p>
          <a:p>
            <a:r>
              <a:rPr lang="en-US" i="1" dirty="0"/>
              <a:t>Chem. Educ. Res. </a:t>
            </a:r>
            <a:r>
              <a:rPr lang="en-US" i="1" dirty="0" err="1"/>
              <a:t>Pract</a:t>
            </a:r>
            <a:r>
              <a:rPr lang="en-US" i="1" dirty="0"/>
              <a:t>.</a:t>
            </a:r>
            <a:r>
              <a:rPr lang="en-GB" dirty="0"/>
              <a:t>, </a:t>
            </a:r>
            <a:r>
              <a:rPr lang="en-GB" b="1" dirty="0"/>
              <a:t>21</a:t>
            </a:r>
            <a:r>
              <a:rPr lang="en-GB" dirty="0"/>
              <a:t>, 331 – 356.</a:t>
            </a:r>
            <a:endParaRPr lang="hu-HU" dirty="0"/>
          </a:p>
        </p:txBody>
      </p:sp>
    </p:spTree>
    <p:extLst>
      <p:ext uri="{BB962C8B-B14F-4D97-AF65-F5344CB8AC3E}">
        <p14:creationId xmlns:p14="http://schemas.microsoft.com/office/powerpoint/2010/main" val="428840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716320-A4E6-480F-BDE1-E0C72A189945}"/>
              </a:ext>
            </a:extLst>
          </p:cNvPr>
          <p:cNvSpPr>
            <a:spLocks noGrp="1"/>
          </p:cNvSpPr>
          <p:nvPr>
            <p:ph type="title"/>
          </p:nvPr>
        </p:nvSpPr>
        <p:spPr>
          <a:xfrm>
            <a:off x="429776" y="0"/>
            <a:ext cx="8229600" cy="548680"/>
          </a:xfrm>
        </p:spPr>
        <p:txBody>
          <a:bodyPr>
            <a:normAutofit/>
          </a:bodyPr>
          <a:lstStyle/>
          <a:p>
            <a:r>
              <a:rPr lang="en-GB" sz="2800" b="1" dirty="0"/>
              <a:t>Statistical</a:t>
            </a:r>
            <a:r>
              <a:rPr lang="hu-HU" sz="2800" b="1" dirty="0"/>
              <a:t> </a:t>
            </a:r>
            <a:r>
              <a:rPr lang="en-US" altLang="en-US" sz="2800" b="1" dirty="0">
                <a:solidFill>
                  <a:schemeClr val="tx1">
                    <a:lumMod val="75000"/>
                    <a:lumOff val="25000"/>
                  </a:schemeClr>
                </a:solidFill>
                <a:cs typeface="Arial" panose="020B0604020202020204" pitchFamily="34" charset="0"/>
              </a:rPr>
              <a:t>analysis of data</a:t>
            </a:r>
            <a:endParaRPr lang="hu-HU" sz="2800" b="1" dirty="0"/>
          </a:p>
        </p:txBody>
      </p:sp>
      <p:sp>
        <p:nvSpPr>
          <p:cNvPr id="3" name="Tartalom helye 2">
            <a:extLst>
              <a:ext uri="{FF2B5EF4-FFF2-40B4-BE49-F238E27FC236}">
                <a16:creationId xmlns:a16="http://schemas.microsoft.com/office/drawing/2014/main" id="{27F63BFC-AF5A-4E93-B6AB-CE4F79BB1B7D}"/>
              </a:ext>
            </a:extLst>
          </p:cNvPr>
          <p:cNvSpPr>
            <a:spLocks noGrp="1"/>
          </p:cNvSpPr>
          <p:nvPr>
            <p:ph idx="1"/>
          </p:nvPr>
        </p:nvSpPr>
        <p:spPr>
          <a:xfrm>
            <a:off x="0" y="415433"/>
            <a:ext cx="9144000" cy="6453336"/>
          </a:xfrm>
        </p:spPr>
        <p:txBody>
          <a:bodyPr>
            <a:noAutofit/>
          </a:bodyPr>
          <a:lstStyle/>
          <a:p>
            <a:r>
              <a:rPr lang="en-GB" sz="2100" b="1" dirty="0">
                <a:solidFill>
                  <a:srgbClr val="FF0000"/>
                </a:solidFill>
              </a:rPr>
              <a:t>The average scores of Group 3 students on T0 test were significantly better than the other two groups’ → </a:t>
            </a:r>
            <a:r>
              <a:rPr lang="en-GB" sz="2100" b="1" dirty="0">
                <a:solidFill>
                  <a:srgbClr val="FF0000"/>
                </a:solidFill>
                <a:highlight>
                  <a:srgbClr val="FFFF00"/>
                </a:highlight>
              </a:rPr>
              <a:t>„matched pair method”→</a:t>
            </a:r>
            <a:r>
              <a:rPr lang="hu-HU" sz="2100" b="1" dirty="0">
                <a:solidFill>
                  <a:srgbClr val="FF0000"/>
                </a:solidFill>
                <a:highlight>
                  <a:srgbClr val="FFFF00"/>
                </a:highlight>
              </a:rPr>
              <a:t> </a:t>
            </a:r>
            <a:r>
              <a:rPr lang="en-US" sz="2100" b="1" dirty="0">
                <a:solidFill>
                  <a:srgbClr val="FF0000"/>
                </a:solidFill>
                <a:highlight>
                  <a:srgbClr val="FFFF00"/>
                </a:highlight>
              </a:rPr>
              <a:t>reduced sample</a:t>
            </a:r>
            <a:r>
              <a:rPr lang="hu-HU" sz="2100" b="1" dirty="0">
                <a:solidFill>
                  <a:srgbClr val="FF0000"/>
                </a:solidFill>
                <a:highlight>
                  <a:srgbClr val="FFFF00"/>
                </a:highlight>
              </a:rPr>
              <a:t>!</a:t>
            </a:r>
            <a:endParaRPr lang="en-GB" sz="2100" b="1" dirty="0">
              <a:solidFill>
                <a:srgbClr val="FF0000"/>
              </a:solidFill>
              <a:highlight>
                <a:srgbClr val="FFFF00"/>
              </a:highlight>
            </a:endParaRPr>
          </a:p>
          <a:p>
            <a:r>
              <a:rPr lang="en-GB" sz="2100" b="1" dirty="0">
                <a:highlight>
                  <a:srgbClr val="FFFF00"/>
                </a:highlight>
              </a:rPr>
              <a:t>Analysis of covariance </a:t>
            </a:r>
            <a:r>
              <a:rPr lang="en-GB" sz="2100" dirty="0">
                <a:highlight>
                  <a:srgbClr val="FFFF00"/>
                </a:highlight>
              </a:rPr>
              <a:t>(ANCOVA) of the SPSS Statistics software</a:t>
            </a:r>
            <a:endParaRPr lang="hu-HU" sz="2100" dirty="0">
              <a:highlight>
                <a:srgbClr val="FFFF00"/>
              </a:highlight>
            </a:endParaRPr>
          </a:p>
          <a:p>
            <a:r>
              <a:rPr lang="hu-HU" sz="2100" b="1" dirty="0"/>
              <a:t>Independent </a:t>
            </a:r>
            <a:r>
              <a:rPr lang="en-GB" sz="2100" b="1" dirty="0"/>
              <a:t>variables</a:t>
            </a:r>
            <a:r>
              <a:rPr lang="hu-HU" sz="2100" b="1" dirty="0"/>
              <a:t> (</a:t>
            </a:r>
            <a:r>
              <a:rPr lang="en-GB" sz="2100" b="1" dirty="0"/>
              <a:t>parameters </a:t>
            </a:r>
            <a:r>
              <a:rPr lang="hu-HU" sz="2100" b="1" dirty="0"/>
              <a:t>- </a:t>
            </a:r>
            <a:r>
              <a:rPr lang="en-GB" sz="2100" b="1" dirty="0"/>
              <a:t>„sources”):</a:t>
            </a:r>
          </a:p>
          <a:p>
            <a:pPr lvl="1"/>
            <a:r>
              <a:rPr lang="en-GB" sz="2100" dirty="0"/>
              <a:t>Groups (3 types of instruction methods</a:t>
            </a:r>
            <a:r>
              <a:rPr lang="hu-HU" sz="2100" dirty="0"/>
              <a:t>: Group 1, Group 2, Group 3) </a:t>
            </a:r>
          </a:p>
          <a:p>
            <a:pPr lvl="1"/>
            <a:r>
              <a:rPr lang="en-GB" sz="2100" dirty="0"/>
              <a:t>School ranking</a:t>
            </a:r>
            <a:r>
              <a:rPr lang="hu-HU" sz="2100" dirty="0"/>
              <a:t> (3 </a:t>
            </a:r>
            <a:r>
              <a:rPr lang="en-GB" sz="2100" dirty="0"/>
              <a:t> categories</a:t>
            </a:r>
            <a:r>
              <a:rPr lang="hu-HU" sz="2100" dirty="0"/>
              <a:t>: </a:t>
            </a:r>
            <a:r>
              <a:rPr lang="en-GB" sz="2100" dirty="0"/>
              <a:t>high, medium and low ranking </a:t>
            </a:r>
            <a:r>
              <a:rPr lang="hu-HU" sz="2100" dirty="0" err="1"/>
              <a:t>schools</a:t>
            </a:r>
            <a:r>
              <a:rPr lang="hu-HU" sz="2100" dirty="0"/>
              <a:t>)</a:t>
            </a:r>
          </a:p>
          <a:p>
            <a:pPr lvl="1"/>
            <a:r>
              <a:rPr lang="en-GB" sz="2100" dirty="0"/>
              <a:t>Mother’s education </a:t>
            </a:r>
            <a:r>
              <a:rPr lang="hu-HU" sz="2100" dirty="0"/>
              <a:t>(2</a:t>
            </a:r>
            <a:r>
              <a:rPr lang="en-GB" sz="2100" dirty="0"/>
              <a:t> categories</a:t>
            </a:r>
            <a:r>
              <a:rPr lang="hu-HU" sz="2100" dirty="0"/>
              <a:t>: </a:t>
            </a:r>
            <a:r>
              <a:rPr lang="en-GB" sz="2100" dirty="0"/>
              <a:t>mother ha</a:t>
            </a:r>
            <a:r>
              <a:rPr lang="hu-HU" sz="2100" dirty="0"/>
              <a:t>s/has </a:t>
            </a:r>
            <a:r>
              <a:rPr lang="hu-HU" sz="2100" dirty="0" err="1"/>
              <a:t>not</a:t>
            </a:r>
            <a:r>
              <a:rPr lang="hu-HU" sz="2100" dirty="0"/>
              <a:t> </a:t>
            </a:r>
            <a:r>
              <a:rPr lang="hu-HU" sz="2100" dirty="0" err="1"/>
              <a:t>got</a:t>
            </a:r>
            <a:r>
              <a:rPr lang="hu-HU" sz="2100" dirty="0"/>
              <a:t> a </a:t>
            </a:r>
            <a:r>
              <a:rPr lang="en-GB" sz="2100" dirty="0"/>
              <a:t>degree</a:t>
            </a:r>
            <a:r>
              <a:rPr lang="hu-HU" sz="2100" dirty="0"/>
              <a:t> in HE)</a:t>
            </a:r>
          </a:p>
          <a:p>
            <a:pPr lvl="1"/>
            <a:r>
              <a:rPr lang="en-GB" sz="2100" dirty="0"/>
              <a:t>Result of the previous </a:t>
            </a:r>
            <a:r>
              <a:rPr lang="hu-HU" sz="2100" dirty="0"/>
              <a:t>test (3 </a:t>
            </a:r>
            <a:r>
              <a:rPr lang="en-GB" sz="2100" dirty="0"/>
              <a:t> categories</a:t>
            </a:r>
            <a:r>
              <a:rPr lang="hu-HU" sz="2100" dirty="0"/>
              <a:t>: </a:t>
            </a:r>
            <a:r>
              <a:rPr lang="en-GB" sz="2100" dirty="0"/>
              <a:t>weak, medium,</a:t>
            </a:r>
            <a:r>
              <a:rPr lang="hu-HU" sz="2100" dirty="0"/>
              <a:t> </a:t>
            </a:r>
            <a:r>
              <a:rPr lang="hu-HU" sz="2100" dirty="0" err="1"/>
              <a:t>high</a:t>
            </a:r>
            <a:r>
              <a:rPr lang="hu-HU" sz="2100" dirty="0"/>
              <a:t>)</a:t>
            </a:r>
          </a:p>
          <a:p>
            <a:pPr lvl="1"/>
            <a:r>
              <a:rPr lang="en-GB" sz="2100" dirty="0"/>
              <a:t>Gender of the student </a:t>
            </a:r>
            <a:r>
              <a:rPr lang="hu-HU" sz="2100" dirty="0"/>
              <a:t>(2</a:t>
            </a:r>
            <a:r>
              <a:rPr lang="en-GB" sz="2100" dirty="0"/>
              <a:t> categories</a:t>
            </a:r>
            <a:r>
              <a:rPr lang="hu-HU" sz="2100" dirty="0"/>
              <a:t>: boys, </a:t>
            </a:r>
            <a:r>
              <a:rPr lang="hu-HU" sz="2100" dirty="0" err="1"/>
              <a:t>girls</a:t>
            </a:r>
            <a:r>
              <a:rPr lang="hu-HU" sz="2100" dirty="0"/>
              <a:t>)</a:t>
            </a:r>
          </a:p>
          <a:p>
            <a:r>
              <a:rPr lang="hu-HU" sz="2100" b="1" dirty="0"/>
              <a:t>C</a:t>
            </a:r>
            <a:r>
              <a:rPr lang="en-GB" sz="2100" b="1" dirty="0" err="1"/>
              <a:t>ovariates</a:t>
            </a:r>
            <a:r>
              <a:rPr lang="en-GB" sz="2100" b="1" dirty="0"/>
              <a:t>: grades for chemistry and answers to attitude questions</a:t>
            </a:r>
          </a:p>
          <a:p>
            <a:pPr lvl="1"/>
            <a:r>
              <a:rPr lang="hu-HU" sz="2100" dirty="0"/>
              <a:t>G</a:t>
            </a:r>
            <a:r>
              <a:rPr lang="en-GB" sz="2100" dirty="0" err="1"/>
              <a:t>rade</a:t>
            </a:r>
            <a:r>
              <a:rPr lang="en-GB" sz="2100" dirty="0"/>
              <a:t> for chemistry</a:t>
            </a:r>
            <a:r>
              <a:rPr lang="hu-HU" sz="2100" dirty="0"/>
              <a:t> (</a:t>
            </a:r>
            <a:r>
              <a:rPr lang="en-GB" sz="2100" dirty="0"/>
              <a:t>end-of-semester</a:t>
            </a:r>
            <a:r>
              <a:rPr lang="hu-HU" sz="2100" dirty="0"/>
              <a:t>, 5 </a:t>
            </a:r>
            <a:r>
              <a:rPr lang="en-GB" sz="2100" dirty="0"/>
              <a:t> categories</a:t>
            </a:r>
            <a:r>
              <a:rPr lang="hu-HU" sz="2100" dirty="0"/>
              <a:t>: 1 – 5)</a:t>
            </a:r>
          </a:p>
          <a:p>
            <a:pPr lvl="1"/>
            <a:r>
              <a:rPr lang="hu-HU" sz="2100" dirty="0"/>
              <a:t>‚</a:t>
            </a:r>
            <a:r>
              <a:rPr lang="en-GB" sz="2100" dirty="0"/>
              <a:t>Enjoyment of subject</a:t>
            </a:r>
            <a:r>
              <a:rPr lang="hu-HU" sz="2100" dirty="0"/>
              <a:t>’ (5 </a:t>
            </a:r>
            <a:r>
              <a:rPr lang="en-GB" sz="2100" dirty="0"/>
              <a:t> categories</a:t>
            </a:r>
            <a:r>
              <a:rPr lang="hu-HU" sz="2100" dirty="0"/>
              <a:t>: Likert </a:t>
            </a:r>
            <a:r>
              <a:rPr lang="hu-HU" sz="2100" dirty="0" err="1"/>
              <a:t>scale</a:t>
            </a:r>
            <a:r>
              <a:rPr lang="hu-HU" sz="2100" dirty="0"/>
              <a:t> 0 – 4)</a:t>
            </a:r>
          </a:p>
          <a:p>
            <a:pPr lvl="1"/>
            <a:r>
              <a:rPr lang="hu-HU" sz="2100" dirty="0"/>
              <a:t>‚</a:t>
            </a:r>
            <a:r>
              <a:rPr lang="en-GB" sz="2100" dirty="0"/>
              <a:t>Importance of experiments</a:t>
            </a:r>
            <a:r>
              <a:rPr lang="hu-HU" sz="2100" dirty="0"/>
              <a:t>’ (5 </a:t>
            </a:r>
            <a:r>
              <a:rPr lang="en-GB" sz="2100" dirty="0"/>
              <a:t> categories</a:t>
            </a:r>
            <a:r>
              <a:rPr lang="hu-HU" sz="2100" dirty="0"/>
              <a:t>: Likert </a:t>
            </a:r>
            <a:r>
              <a:rPr lang="hu-HU" sz="2100" dirty="0" err="1"/>
              <a:t>scale</a:t>
            </a:r>
            <a:r>
              <a:rPr lang="hu-HU" sz="2100" dirty="0"/>
              <a:t> 0 – 4)</a:t>
            </a:r>
          </a:p>
          <a:p>
            <a:pPr lvl="1"/>
            <a:r>
              <a:rPr lang="hu-HU" sz="2100" dirty="0"/>
              <a:t>‚</a:t>
            </a:r>
            <a:r>
              <a:rPr lang="en-GB" sz="2100" dirty="0"/>
              <a:t>Preference of step-by-step experiments</a:t>
            </a:r>
            <a:r>
              <a:rPr lang="hu-HU" sz="2100" dirty="0"/>
              <a:t>’ (5 </a:t>
            </a:r>
            <a:r>
              <a:rPr lang="en-GB" sz="2100" dirty="0"/>
              <a:t> categories</a:t>
            </a:r>
            <a:r>
              <a:rPr lang="hu-HU" sz="2100" dirty="0"/>
              <a:t>: Likert </a:t>
            </a:r>
            <a:r>
              <a:rPr lang="hu-HU" sz="2100" dirty="0" err="1"/>
              <a:t>scale</a:t>
            </a:r>
            <a:r>
              <a:rPr lang="hu-HU" sz="2100" dirty="0"/>
              <a:t> 0 – 4)</a:t>
            </a:r>
          </a:p>
          <a:p>
            <a:r>
              <a:rPr lang="en-GB" sz="2100" b="1" dirty="0"/>
              <a:t>Dependent variable</a:t>
            </a:r>
            <a:r>
              <a:rPr lang="hu-HU" sz="2100" b="1" dirty="0"/>
              <a:t>s</a:t>
            </a:r>
            <a:r>
              <a:rPr lang="en-GB" sz="2100" b="1" dirty="0"/>
              <a:t>: </a:t>
            </a:r>
            <a:r>
              <a:rPr lang="en-GB" sz="2100" b="1" dirty="0">
                <a:solidFill>
                  <a:srgbClr val="FF0000"/>
                </a:solidFill>
              </a:rPr>
              <a:t>Differences in students’ answers given in the test and the previous test </a:t>
            </a:r>
            <a:r>
              <a:rPr lang="en-GB" sz="2100" dirty="0"/>
              <a:t>were analysed as continuous variables.</a:t>
            </a:r>
            <a:endParaRPr lang="hu-HU" sz="2100" dirty="0"/>
          </a:p>
          <a:p>
            <a:r>
              <a:rPr lang="en-GB" sz="2100" b="1" dirty="0">
                <a:solidFill>
                  <a:srgbClr val="FF0000"/>
                </a:solidFill>
                <a:highlight>
                  <a:srgbClr val="FFFF00"/>
                </a:highlight>
              </a:rPr>
              <a:t>Partial eta</a:t>
            </a:r>
            <a:r>
              <a:rPr lang="hu-HU" sz="2100" b="1" dirty="0">
                <a:solidFill>
                  <a:srgbClr val="FF0000"/>
                </a:solidFill>
                <a:highlight>
                  <a:srgbClr val="FFFF00"/>
                </a:highlight>
              </a:rPr>
              <a:t>- </a:t>
            </a:r>
            <a:r>
              <a:rPr lang="hu-HU" sz="2100" b="1" dirty="0" err="1">
                <a:solidFill>
                  <a:srgbClr val="FF0000"/>
                </a:solidFill>
                <a:highlight>
                  <a:srgbClr val="FFFF00"/>
                </a:highlight>
              </a:rPr>
              <a:t>squared</a:t>
            </a:r>
            <a:r>
              <a:rPr lang="en-GB" sz="2100" b="1" dirty="0">
                <a:solidFill>
                  <a:srgbClr val="FF0000"/>
                </a:solidFill>
                <a:highlight>
                  <a:srgbClr val="FFFF00"/>
                </a:highlight>
              </a:rPr>
              <a:t> (PES) </a:t>
            </a:r>
            <a:r>
              <a:rPr lang="en-GB" sz="2100" dirty="0"/>
              <a:t>was</a:t>
            </a:r>
            <a:r>
              <a:rPr lang="en-GB" sz="2100" dirty="0">
                <a:solidFill>
                  <a:srgbClr val="FF0000"/>
                </a:solidFill>
              </a:rPr>
              <a:t> </a:t>
            </a:r>
            <a:r>
              <a:rPr lang="en-GB" sz="2100" dirty="0"/>
              <a:t>used as a measure of the </a:t>
            </a:r>
            <a:r>
              <a:rPr lang="en-GB" sz="2100" b="1" dirty="0">
                <a:solidFill>
                  <a:srgbClr val="FF0000"/>
                </a:solidFill>
              </a:rPr>
              <a:t>effect size</a:t>
            </a:r>
            <a:r>
              <a:rPr lang="en-GB" sz="2100" dirty="0"/>
              <a:t>.</a:t>
            </a:r>
          </a:p>
        </p:txBody>
      </p:sp>
    </p:spTree>
    <p:extLst>
      <p:ext uri="{BB962C8B-B14F-4D97-AF65-F5344CB8AC3E}">
        <p14:creationId xmlns:p14="http://schemas.microsoft.com/office/powerpoint/2010/main" val="361242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1">
            <a:extLst>
              <a:ext uri="{FF2B5EF4-FFF2-40B4-BE49-F238E27FC236}">
                <a16:creationId xmlns:a16="http://schemas.microsoft.com/office/drawing/2014/main" id="{0DD0954D-4121-4088-9587-C0F9A9EDD37C}"/>
              </a:ext>
            </a:extLst>
          </p:cNvPr>
          <p:cNvSpPr>
            <a:spLocks noGrp="1"/>
          </p:cNvSpPr>
          <p:nvPr>
            <p:ph type="title"/>
          </p:nvPr>
        </p:nvSpPr>
        <p:spPr>
          <a:xfrm>
            <a:off x="174625" y="-23813"/>
            <a:ext cx="8855075" cy="546101"/>
          </a:xfrm>
        </p:spPr>
        <p:txBody>
          <a:bodyPr/>
          <a:lstStyle/>
          <a:p>
            <a:pPr algn="ctr" eaLnBrk="1" hangingPunct="1">
              <a:defRPr/>
            </a:pPr>
            <a:r>
              <a:rPr lang="en-GB" altLang="hu-HU" sz="2800" cap="none" dirty="0">
                <a:solidFill>
                  <a:schemeClr val="tx1"/>
                </a:solidFill>
                <a:latin typeface="+mj-lt"/>
                <a:cs typeface="Arial" panose="020B0604020202020204" pitchFamily="34" charset="0"/>
              </a:rPr>
              <a:t>The research model from September 2017</a:t>
            </a:r>
            <a:r>
              <a:rPr lang="hu-HU" altLang="hu-HU" sz="2800" cap="none" dirty="0">
                <a:solidFill>
                  <a:schemeClr val="tx1"/>
                </a:solidFill>
                <a:latin typeface="+mj-lt"/>
                <a:cs typeface="Arial" panose="020B0604020202020204" pitchFamily="34" charset="0"/>
              </a:rPr>
              <a:t> (</a:t>
            </a:r>
            <a:r>
              <a:rPr lang="en-GB" altLang="hu-HU" sz="2800" cap="none" dirty="0">
                <a:solidFill>
                  <a:schemeClr val="tx1"/>
                </a:solidFill>
                <a:latin typeface="+mj-lt"/>
                <a:cs typeface="Arial" panose="020B0604020202020204" pitchFamily="34" charset="0"/>
              </a:rPr>
              <a:t>from Grade 8</a:t>
            </a:r>
            <a:r>
              <a:rPr lang="hu-HU" altLang="hu-HU" sz="2800" cap="none" dirty="0">
                <a:solidFill>
                  <a:schemeClr val="tx1"/>
                </a:solidFill>
                <a:latin typeface="+mj-lt"/>
                <a:cs typeface="Arial" panose="020B0604020202020204" pitchFamily="34" charset="0"/>
              </a:rPr>
              <a:t>)</a:t>
            </a:r>
            <a:r>
              <a:rPr lang="en-GB" altLang="hu-HU" sz="2800" cap="none" dirty="0">
                <a:solidFill>
                  <a:schemeClr val="tx1"/>
                </a:solidFill>
                <a:latin typeface="+mj-lt"/>
                <a:cs typeface="Arial" panose="020B0604020202020204" pitchFamily="34" charset="0"/>
              </a:rPr>
              <a:t> </a:t>
            </a:r>
          </a:p>
        </p:txBody>
      </p:sp>
      <p:sp>
        <p:nvSpPr>
          <p:cNvPr id="3" name="Lekerekített téglalap 2">
            <a:extLst>
              <a:ext uri="{FF2B5EF4-FFF2-40B4-BE49-F238E27FC236}">
                <a16:creationId xmlns:a16="http://schemas.microsoft.com/office/drawing/2014/main" id="{02D5382E-B534-43A0-84AE-512F28C92513}"/>
              </a:ext>
            </a:extLst>
          </p:cNvPr>
          <p:cNvSpPr/>
          <p:nvPr/>
        </p:nvSpPr>
        <p:spPr>
          <a:xfrm>
            <a:off x="0" y="692150"/>
            <a:ext cx="4483100" cy="2578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b="1" dirty="0">
                <a:solidFill>
                  <a:prstClr val="white"/>
                </a:solidFill>
                <a:latin typeface="Calibri" panose="020F0502020204030204" pitchFamily="34" charset="0"/>
              </a:rPr>
              <a:t>6 student sheets for 6 lessons </a:t>
            </a:r>
            <a:endParaRPr lang="hu-HU" dirty="0">
              <a:solidFill>
                <a:prstClr val="white"/>
              </a:solidFill>
              <a:latin typeface="Calibri" panose="020F0502020204030204" pitchFamily="34" charset="0"/>
            </a:endParaRPr>
          </a:p>
          <a:p>
            <a:pPr>
              <a:spcAft>
                <a:spcPts val="0"/>
              </a:spcAft>
              <a:defRPr/>
            </a:pPr>
            <a:r>
              <a:rPr lang="en-GB" b="1" dirty="0">
                <a:solidFill>
                  <a:prstClr val="white"/>
                </a:solidFill>
                <a:latin typeface="Calibri" panose="020F0502020204030204" pitchFamily="34" charset="0"/>
              </a:rPr>
              <a:t>(45 min) in </a:t>
            </a:r>
            <a:r>
              <a:rPr lang="en-GB" b="1" u="sng" dirty="0">
                <a:solidFill>
                  <a:prstClr val="white"/>
                </a:solidFill>
                <a:latin typeface="Calibri" panose="020F0502020204030204" pitchFamily="34" charset="0"/>
              </a:rPr>
              <a:t>3 versions:</a:t>
            </a:r>
            <a:endParaRPr lang="hu-HU" dirty="0">
              <a:solidFill>
                <a:prstClr val="white"/>
              </a:solidFill>
              <a:latin typeface="Calibri" panose="020F0502020204030204" pitchFamily="34" charset="0"/>
            </a:endParaRPr>
          </a:p>
          <a:p>
            <a:pPr>
              <a:spcAft>
                <a:spcPts val="0"/>
              </a:spcAft>
              <a:defRPr/>
            </a:pPr>
            <a:r>
              <a:rPr lang="en-GB" b="1" dirty="0">
                <a:solidFill>
                  <a:prstClr val="white"/>
                </a:solidFill>
                <a:latin typeface="Calibri" panose="020F0502020204030204" pitchFamily="34" charset="0"/>
              </a:rPr>
              <a:t>Type 1:</a:t>
            </a:r>
            <a:r>
              <a:rPr lang="hu-HU" b="1" dirty="0">
                <a:solidFill>
                  <a:prstClr val="white"/>
                </a:solidFill>
                <a:latin typeface="Calibri" panose="020F0502020204030204" pitchFamily="34" charset="0"/>
              </a:rPr>
              <a:t> </a:t>
            </a:r>
            <a:r>
              <a:rPr lang="hu-HU" b="1" dirty="0" err="1">
                <a:solidFill>
                  <a:prstClr val="white"/>
                </a:solidFill>
                <a:latin typeface="Calibri" panose="020F0502020204030204" pitchFamily="34" charset="0"/>
              </a:rPr>
              <a:t>only</a:t>
            </a:r>
            <a:r>
              <a:rPr lang="en-GB" b="1" dirty="0">
                <a:solidFill>
                  <a:prstClr val="white"/>
                </a:solidFill>
                <a:latin typeface="Calibri" panose="020F0502020204030204" pitchFamily="34" charset="0"/>
              </a:rPr>
              <a:t> step-by-step</a:t>
            </a:r>
            <a:r>
              <a:rPr lang="en-GB" dirty="0">
                <a:solidFill>
                  <a:prstClr val="white"/>
                </a:solidFill>
                <a:latin typeface="Calibri" panose="020F0502020204030204" pitchFamily="34" charset="0"/>
              </a:rPr>
              <a:t> experiments</a:t>
            </a:r>
            <a:endParaRPr lang="hu-HU" dirty="0">
              <a:solidFill>
                <a:prstClr val="white"/>
              </a:solidFill>
              <a:latin typeface="Calibri" panose="020F0502020204030204" pitchFamily="34" charset="0"/>
            </a:endParaRPr>
          </a:p>
          <a:p>
            <a:pPr>
              <a:spcAft>
                <a:spcPts val="0"/>
              </a:spcAft>
              <a:defRPr/>
            </a:pPr>
            <a:r>
              <a:rPr lang="en-GB" b="1" dirty="0">
                <a:solidFill>
                  <a:prstClr val="white"/>
                </a:solidFill>
                <a:latin typeface="Calibri" panose="020F0502020204030204" pitchFamily="34" charset="0"/>
              </a:rPr>
              <a:t>Type 2: </a:t>
            </a:r>
            <a:r>
              <a:rPr lang="en-GB" dirty="0">
                <a:solidFill>
                  <a:prstClr val="white"/>
                </a:solidFill>
                <a:latin typeface="Calibri" panose="020F0502020204030204" pitchFamily="34" charset="0"/>
              </a:rPr>
              <a:t>step-by-step experiments + </a:t>
            </a:r>
            <a:r>
              <a:rPr lang="en-GB" b="1" dirty="0">
                <a:solidFill>
                  <a:srgbClr val="FFC000"/>
                </a:solidFill>
                <a:latin typeface="Calibri" panose="020F0502020204030204" pitchFamily="34" charset="0"/>
              </a:rPr>
              <a:t>principle</a:t>
            </a:r>
            <a:r>
              <a:rPr lang="hu-HU" b="1" dirty="0">
                <a:solidFill>
                  <a:srgbClr val="FFC000"/>
                </a:solidFill>
                <a:latin typeface="Calibri" panose="020F0502020204030204" pitchFamily="34" charset="0"/>
              </a:rPr>
              <a:t>s</a:t>
            </a:r>
            <a:r>
              <a:rPr lang="en-GB" b="1" dirty="0">
                <a:solidFill>
                  <a:srgbClr val="FFC000"/>
                </a:solidFill>
                <a:latin typeface="Calibri" panose="020F0502020204030204" pitchFamily="34" charset="0"/>
              </a:rPr>
              <a:t> of experimental design explained AFTER </a:t>
            </a:r>
            <a:r>
              <a:rPr lang="en-GB" dirty="0">
                <a:latin typeface="Calibri" panose="020F0502020204030204" pitchFamily="34" charset="0"/>
              </a:rPr>
              <a:t>the experiments</a:t>
            </a:r>
            <a:endParaRPr lang="hu-HU" dirty="0">
              <a:latin typeface="Calibri" panose="020F0502020204030204" pitchFamily="34" charset="0"/>
            </a:endParaRPr>
          </a:p>
          <a:p>
            <a:pPr>
              <a:spcAft>
                <a:spcPts val="0"/>
              </a:spcAft>
              <a:defRPr/>
            </a:pPr>
            <a:r>
              <a:rPr lang="en-GB" b="1" dirty="0">
                <a:solidFill>
                  <a:prstClr val="white"/>
                </a:solidFill>
                <a:latin typeface="Calibri" panose="020F0502020204030204" pitchFamily="34" charset="0"/>
              </a:rPr>
              <a:t>Type 3: </a:t>
            </a:r>
            <a:r>
              <a:rPr lang="en-GB" b="1" dirty="0">
                <a:solidFill>
                  <a:srgbClr val="FFFF00"/>
                </a:solidFill>
                <a:latin typeface="Calibri" panose="020F0502020204030204" pitchFamily="34" charset="0"/>
              </a:rPr>
              <a:t>principle</a:t>
            </a:r>
            <a:r>
              <a:rPr lang="hu-HU" b="1" dirty="0">
                <a:solidFill>
                  <a:srgbClr val="FFFF00"/>
                </a:solidFill>
                <a:latin typeface="Calibri" panose="020F0502020204030204" pitchFamily="34" charset="0"/>
              </a:rPr>
              <a:t>s</a:t>
            </a:r>
            <a:r>
              <a:rPr lang="en-GB" b="1" dirty="0">
                <a:solidFill>
                  <a:srgbClr val="FFFF00"/>
                </a:solidFill>
                <a:latin typeface="Calibri" panose="020F0502020204030204" pitchFamily="34" charset="0"/>
              </a:rPr>
              <a:t> of experimental design explained </a:t>
            </a:r>
            <a:r>
              <a:rPr lang="hu-HU" b="1" dirty="0">
                <a:solidFill>
                  <a:srgbClr val="FFFF00"/>
                </a:solidFill>
                <a:latin typeface="Calibri" panose="020F0502020204030204" pitchFamily="34" charset="0"/>
              </a:rPr>
              <a:t>BEFORE </a:t>
            </a:r>
            <a:r>
              <a:rPr lang="en-GB" dirty="0">
                <a:latin typeface="Calibri" panose="020F0502020204030204" pitchFamily="34" charset="0"/>
              </a:rPr>
              <a:t>the experiments</a:t>
            </a:r>
            <a:r>
              <a:rPr lang="hu-HU" dirty="0">
                <a:latin typeface="Calibri" panose="020F0502020204030204" pitchFamily="34" charset="0"/>
              </a:rPr>
              <a:t> </a:t>
            </a:r>
            <a:r>
              <a:rPr lang="en-GB" dirty="0">
                <a:latin typeface="Calibri" panose="020F0502020204030204" pitchFamily="34" charset="0"/>
              </a:rPr>
              <a:t>and used in practice</a:t>
            </a:r>
            <a:endParaRPr lang="hu-HU" dirty="0">
              <a:latin typeface="Calibri" panose="020F0502020204030204" pitchFamily="34" charset="0"/>
            </a:endParaRPr>
          </a:p>
        </p:txBody>
      </p:sp>
      <p:sp>
        <p:nvSpPr>
          <p:cNvPr id="8" name="Lekerekített téglalap 7">
            <a:extLst>
              <a:ext uri="{FF2B5EF4-FFF2-40B4-BE49-F238E27FC236}">
                <a16:creationId xmlns:a16="http://schemas.microsoft.com/office/drawing/2014/main" id="{4FD9F2EC-D8D5-40C1-A98F-29DA65A8EA7F}"/>
              </a:ext>
            </a:extLst>
          </p:cNvPr>
          <p:cNvSpPr/>
          <p:nvPr/>
        </p:nvSpPr>
        <p:spPr>
          <a:xfrm>
            <a:off x="782638" y="3343275"/>
            <a:ext cx="1603375" cy="73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latin typeface="Calibri" panose="020F0502020204030204" pitchFamily="34" charset="0"/>
              </a:rPr>
              <a:t>Choosing sample</a:t>
            </a:r>
            <a:endParaRPr lang="hu-HU" sz="2000" dirty="0">
              <a:solidFill>
                <a:prstClr val="white"/>
              </a:solidFill>
              <a:latin typeface="Calibri" panose="020F0502020204030204" pitchFamily="34" charset="0"/>
            </a:endParaRPr>
          </a:p>
        </p:txBody>
      </p:sp>
      <p:sp>
        <p:nvSpPr>
          <p:cNvPr id="9" name="Lekerekített téglalap 8">
            <a:extLst>
              <a:ext uri="{FF2B5EF4-FFF2-40B4-BE49-F238E27FC236}">
                <a16:creationId xmlns:a16="http://schemas.microsoft.com/office/drawing/2014/main" id="{DD40A28E-8A9C-4F28-86AB-BD989F99BC7D}"/>
              </a:ext>
            </a:extLst>
          </p:cNvPr>
          <p:cNvSpPr/>
          <p:nvPr/>
        </p:nvSpPr>
        <p:spPr>
          <a:xfrm>
            <a:off x="784225" y="4398963"/>
            <a:ext cx="1495425" cy="54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latin typeface="Calibri" panose="020F0502020204030204" pitchFamily="34" charset="0"/>
              </a:rPr>
              <a:t>Data collection</a:t>
            </a:r>
            <a:endParaRPr lang="hu-HU" sz="2000" dirty="0">
              <a:solidFill>
                <a:prstClr val="white"/>
              </a:solidFill>
              <a:latin typeface="Calibri" panose="020F0502020204030204" pitchFamily="34" charset="0"/>
            </a:endParaRPr>
          </a:p>
        </p:txBody>
      </p:sp>
      <p:sp>
        <p:nvSpPr>
          <p:cNvPr id="42" name="Lekerekített téglalap 41">
            <a:extLst>
              <a:ext uri="{FF2B5EF4-FFF2-40B4-BE49-F238E27FC236}">
                <a16:creationId xmlns:a16="http://schemas.microsoft.com/office/drawing/2014/main" id="{EF2DD3A0-843B-4EC4-8474-EE03F46176E3}"/>
              </a:ext>
            </a:extLst>
          </p:cNvPr>
          <p:cNvSpPr/>
          <p:nvPr/>
        </p:nvSpPr>
        <p:spPr>
          <a:xfrm>
            <a:off x="4095750" y="4318398"/>
            <a:ext cx="704850"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Pre-test</a:t>
            </a:r>
            <a:endParaRPr lang="hu-HU" dirty="0">
              <a:solidFill>
                <a:prstClr val="white"/>
              </a:solidFill>
              <a:latin typeface="Calibri" panose="020F0502020204030204" pitchFamily="34" charset="0"/>
            </a:endParaRPr>
          </a:p>
        </p:txBody>
      </p:sp>
      <p:sp>
        <p:nvSpPr>
          <p:cNvPr id="43" name="Lekerekített téglalap 42">
            <a:extLst>
              <a:ext uri="{FF2B5EF4-FFF2-40B4-BE49-F238E27FC236}">
                <a16:creationId xmlns:a16="http://schemas.microsoft.com/office/drawing/2014/main" id="{0D69A1E1-44FD-40E9-BF8B-3AF3598FF150}"/>
              </a:ext>
            </a:extLst>
          </p:cNvPr>
          <p:cNvSpPr/>
          <p:nvPr/>
        </p:nvSpPr>
        <p:spPr>
          <a:xfrm>
            <a:off x="5127229" y="4234657"/>
            <a:ext cx="2630488" cy="73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C000"/>
                </a:solidFill>
                <a:latin typeface="Calibri" panose="020F0502020204030204" pitchFamily="34" charset="0"/>
              </a:rPr>
              <a:t>6 </a:t>
            </a:r>
            <a:r>
              <a:rPr lang="hu-HU" b="1" dirty="0">
                <a:solidFill>
                  <a:srgbClr val="FFC000"/>
                </a:solidFill>
                <a:latin typeface="Calibri" panose="020F0502020204030204" pitchFamily="34" charset="0"/>
              </a:rPr>
              <a:t>  T</a:t>
            </a:r>
            <a:r>
              <a:rPr lang="en-GB" b="1" dirty="0" err="1">
                <a:solidFill>
                  <a:srgbClr val="FFC000"/>
                </a:solidFill>
                <a:latin typeface="Calibri" panose="020F0502020204030204" pitchFamily="34" charset="0"/>
              </a:rPr>
              <a:t>ype</a:t>
            </a:r>
            <a:r>
              <a:rPr lang="en-GB" b="1" dirty="0">
                <a:solidFill>
                  <a:srgbClr val="FFC000"/>
                </a:solidFill>
                <a:latin typeface="Calibri" panose="020F0502020204030204" pitchFamily="34" charset="0"/>
              </a:rPr>
              <a:t> </a:t>
            </a:r>
            <a:r>
              <a:rPr lang="hu-HU" b="1" dirty="0">
                <a:solidFill>
                  <a:srgbClr val="FFC000"/>
                </a:solidFill>
                <a:latin typeface="Calibri" panose="020F0502020204030204" pitchFamily="34" charset="0"/>
              </a:rPr>
              <a:t>2</a:t>
            </a:r>
            <a:r>
              <a:rPr lang="en-GB" b="1" dirty="0">
                <a:solidFill>
                  <a:srgbClr val="FFC000"/>
                </a:solidFill>
                <a:latin typeface="Calibri" panose="020F0502020204030204" pitchFamily="34" charset="0"/>
              </a:rPr>
              <a:t> </a:t>
            </a:r>
            <a:r>
              <a:rPr lang="en-GB" b="1" dirty="0">
                <a:solidFill>
                  <a:prstClr val="white"/>
                </a:solidFill>
                <a:latin typeface="Calibri" panose="020F0502020204030204" pitchFamily="34" charset="0"/>
              </a:rPr>
              <a:t>student sheets</a:t>
            </a:r>
            <a:endParaRPr lang="hu-HU" b="1" dirty="0">
              <a:solidFill>
                <a:prstClr val="white"/>
              </a:solidFill>
              <a:latin typeface="Calibri" panose="020F0502020204030204" pitchFamily="34" charset="0"/>
            </a:endParaRPr>
          </a:p>
        </p:txBody>
      </p:sp>
      <p:sp>
        <p:nvSpPr>
          <p:cNvPr id="44" name="Lekerekített téglalap 43">
            <a:extLst>
              <a:ext uri="{FF2B5EF4-FFF2-40B4-BE49-F238E27FC236}">
                <a16:creationId xmlns:a16="http://schemas.microsoft.com/office/drawing/2014/main" id="{A6731F68-1BBA-4737-8E6C-24C6E254907F}"/>
              </a:ext>
            </a:extLst>
          </p:cNvPr>
          <p:cNvSpPr/>
          <p:nvPr/>
        </p:nvSpPr>
        <p:spPr>
          <a:xfrm>
            <a:off x="2574925" y="3340100"/>
            <a:ext cx="1323975" cy="776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Group</a:t>
            </a:r>
            <a:r>
              <a:rPr lang="hu-HU" b="1" dirty="0">
                <a:solidFill>
                  <a:prstClr val="white"/>
                </a:solidFill>
                <a:latin typeface="Calibri" panose="020F0502020204030204" pitchFamily="34" charset="0"/>
              </a:rPr>
              <a:t> </a:t>
            </a:r>
            <a:r>
              <a:rPr lang="hu-HU" b="1" dirty="0">
                <a:solidFill>
                  <a:prstClr val="white"/>
                </a:solidFill>
                <a:latin typeface="Calibri" panose="020F0502020204030204" pitchFamily="34" charset="0"/>
                <a:cs typeface="Arial" panose="020B0604020202020204" pitchFamily="34" charset="0"/>
              </a:rPr>
              <a:t>1</a:t>
            </a:r>
            <a:endParaRPr lang="en-GB" b="1" dirty="0">
              <a:solidFill>
                <a:prstClr val="white"/>
              </a:solidFill>
              <a:latin typeface="Calibri" panose="020F0502020204030204" pitchFamily="34" charset="0"/>
              <a:cs typeface="Arial" panose="020B0604020202020204" pitchFamily="34" charset="0"/>
            </a:endParaRPr>
          </a:p>
        </p:txBody>
      </p:sp>
      <p:sp>
        <p:nvSpPr>
          <p:cNvPr id="45" name="Lekerekített téglalap 44">
            <a:extLst>
              <a:ext uri="{FF2B5EF4-FFF2-40B4-BE49-F238E27FC236}">
                <a16:creationId xmlns:a16="http://schemas.microsoft.com/office/drawing/2014/main" id="{894377BD-9B4A-44FC-94F7-14C0504B0656}"/>
              </a:ext>
            </a:extLst>
          </p:cNvPr>
          <p:cNvSpPr/>
          <p:nvPr/>
        </p:nvSpPr>
        <p:spPr>
          <a:xfrm>
            <a:off x="2597150" y="4206875"/>
            <a:ext cx="1311275"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Group</a:t>
            </a:r>
            <a:r>
              <a:rPr lang="hu-HU" b="1" dirty="0">
                <a:solidFill>
                  <a:prstClr val="white"/>
                </a:solidFill>
                <a:latin typeface="Calibri" panose="020F0502020204030204" pitchFamily="34" charset="0"/>
                <a:cs typeface="Arial" panose="020B0604020202020204" pitchFamily="34" charset="0"/>
              </a:rPr>
              <a:t> 2</a:t>
            </a:r>
            <a:endParaRPr lang="en-GB" b="1" dirty="0">
              <a:solidFill>
                <a:prstClr val="white"/>
              </a:solidFill>
              <a:latin typeface="Calibri" panose="020F0502020204030204" pitchFamily="34" charset="0"/>
              <a:cs typeface="Arial" panose="020B0604020202020204" pitchFamily="34" charset="0"/>
            </a:endParaRPr>
          </a:p>
        </p:txBody>
      </p:sp>
      <p:sp>
        <p:nvSpPr>
          <p:cNvPr id="46" name="Lekerekített téglalap 45">
            <a:extLst>
              <a:ext uri="{FF2B5EF4-FFF2-40B4-BE49-F238E27FC236}">
                <a16:creationId xmlns:a16="http://schemas.microsoft.com/office/drawing/2014/main" id="{427123A2-E070-44E4-8FF6-A49980EA4FCE}"/>
              </a:ext>
            </a:extLst>
          </p:cNvPr>
          <p:cNvSpPr/>
          <p:nvPr/>
        </p:nvSpPr>
        <p:spPr>
          <a:xfrm>
            <a:off x="7987902" y="4352925"/>
            <a:ext cx="695325"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Post-test</a:t>
            </a:r>
            <a:endParaRPr lang="hu-HU" dirty="0">
              <a:solidFill>
                <a:prstClr val="white"/>
              </a:solidFill>
              <a:latin typeface="Calibri" panose="020F0502020204030204" pitchFamily="34" charset="0"/>
            </a:endParaRPr>
          </a:p>
        </p:txBody>
      </p:sp>
      <p:sp>
        <p:nvSpPr>
          <p:cNvPr id="47" name="Lekerekített téglalap 46">
            <a:extLst>
              <a:ext uri="{FF2B5EF4-FFF2-40B4-BE49-F238E27FC236}">
                <a16:creationId xmlns:a16="http://schemas.microsoft.com/office/drawing/2014/main" id="{67959975-FBA3-461B-8FB2-DF16CA4BD0BF}"/>
              </a:ext>
            </a:extLst>
          </p:cNvPr>
          <p:cNvSpPr/>
          <p:nvPr/>
        </p:nvSpPr>
        <p:spPr>
          <a:xfrm>
            <a:off x="7991475" y="3451225"/>
            <a:ext cx="695325" cy="534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Post-test</a:t>
            </a:r>
            <a:endParaRPr lang="hu-HU" dirty="0">
              <a:solidFill>
                <a:prstClr val="white"/>
              </a:solidFill>
              <a:latin typeface="Calibri" panose="020F0502020204030204" pitchFamily="34" charset="0"/>
            </a:endParaRPr>
          </a:p>
        </p:txBody>
      </p:sp>
      <p:sp>
        <p:nvSpPr>
          <p:cNvPr id="48" name="Lekerekített téglalap 47">
            <a:extLst>
              <a:ext uri="{FF2B5EF4-FFF2-40B4-BE49-F238E27FC236}">
                <a16:creationId xmlns:a16="http://schemas.microsoft.com/office/drawing/2014/main" id="{C0D3CA9E-2DF3-4F16-8EC3-1CD07B32C82A}"/>
              </a:ext>
            </a:extLst>
          </p:cNvPr>
          <p:cNvSpPr/>
          <p:nvPr/>
        </p:nvSpPr>
        <p:spPr>
          <a:xfrm>
            <a:off x="5130800" y="3349625"/>
            <a:ext cx="2632075" cy="73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b="1" dirty="0">
                <a:solidFill>
                  <a:prstClr val="white"/>
                </a:solidFill>
                <a:latin typeface="Calibri" panose="020F0502020204030204" pitchFamily="34" charset="0"/>
              </a:rPr>
              <a:t>6   T</a:t>
            </a:r>
            <a:r>
              <a:rPr lang="en-GB" b="1" dirty="0" err="1">
                <a:solidFill>
                  <a:prstClr val="white"/>
                </a:solidFill>
                <a:latin typeface="Calibri" panose="020F0502020204030204" pitchFamily="34" charset="0"/>
              </a:rPr>
              <a:t>ype</a:t>
            </a:r>
            <a:r>
              <a:rPr lang="en-GB" b="1" dirty="0">
                <a:solidFill>
                  <a:prstClr val="white"/>
                </a:solidFill>
                <a:latin typeface="Calibri" panose="020F0502020204030204" pitchFamily="34" charset="0"/>
              </a:rPr>
              <a:t> 1 student sheets</a:t>
            </a:r>
            <a:endParaRPr lang="hu-HU" b="1" dirty="0">
              <a:solidFill>
                <a:prstClr val="white"/>
              </a:solidFill>
              <a:latin typeface="Calibri" panose="020F0502020204030204" pitchFamily="34" charset="0"/>
            </a:endParaRPr>
          </a:p>
        </p:txBody>
      </p:sp>
      <p:sp>
        <p:nvSpPr>
          <p:cNvPr id="49" name="Lekerekített téglalap 48">
            <a:extLst>
              <a:ext uri="{FF2B5EF4-FFF2-40B4-BE49-F238E27FC236}">
                <a16:creationId xmlns:a16="http://schemas.microsoft.com/office/drawing/2014/main" id="{2D2535DD-1801-40BC-AA03-F8E7E5D2A9A2}"/>
              </a:ext>
            </a:extLst>
          </p:cNvPr>
          <p:cNvSpPr/>
          <p:nvPr/>
        </p:nvSpPr>
        <p:spPr>
          <a:xfrm>
            <a:off x="4159250" y="3451225"/>
            <a:ext cx="711200" cy="534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Pre-test</a:t>
            </a:r>
            <a:endParaRPr lang="hu-HU" dirty="0">
              <a:solidFill>
                <a:prstClr val="white"/>
              </a:solidFill>
              <a:latin typeface="Calibri" panose="020F0502020204030204" pitchFamily="34" charset="0"/>
            </a:endParaRPr>
          </a:p>
        </p:txBody>
      </p:sp>
      <p:sp>
        <p:nvSpPr>
          <p:cNvPr id="50" name="Lekerekített téglalap 49">
            <a:extLst>
              <a:ext uri="{FF2B5EF4-FFF2-40B4-BE49-F238E27FC236}">
                <a16:creationId xmlns:a16="http://schemas.microsoft.com/office/drawing/2014/main" id="{C7FFC7C8-F12A-4D0F-84A2-54A7D0F5EE42}"/>
              </a:ext>
            </a:extLst>
          </p:cNvPr>
          <p:cNvSpPr/>
          <p:nvPr/>
        </p:nvSpPr>
        <p:spPr>
          <a:xfrm>
            <a:off x="4602163" y="2116138"/>
            <a:ext cx="4491037" cy="741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latin typeface="Calibri" panose="020F0502020204030204" pitchFamily="34" charset="0"/>
              </a:rPr>
              <a:t>Statistical analysis of data</a:t>
            </a:r>
            <a:endParaRPr lang="hu-HU" sz="2000" dirty="0">
              <a:solidFill>
                <a:prstClr val="white"/>
              </a:solidFill>
              <a:latin typeface="Calibri" panose="020F0502020204030204" pitchFamily="34" charset="0"/>
            </a:endParaRPr>
          </a:p>
        </p:txBody>
      </p:sp>
      <p:cxnSp>
        <p:nvCxnSpPr>
          <p:cNvPr id="99" name="Egyenes összekötő nyíllal 98">
            <a:extLst>
              <a:ext uri="{FF2B5EF4-FFF2-40B4-BE49-F238E27FC236}">
                <a16:creationId xmlns:a16="http://schemas.microsoft.com/office/drawing/2014/main" id="{B72CEC67-4DF2-49ED-82C6-131A5CFFBCDA}"/>
              </a:ext>
            </a:extLst>
          </p:cNvPr>
          <p:cNvCxnSpPr>
            <a:cxnSpLocks/>
          </p:cNvCxnSpPr>
          <p:nvPr/>
        </p:nvCxnSpPr>
        <p:spPr>
          <a:xfrm>
            <a:off x="1465263" y="4078288"/>
            <a:ext cx="7937" cy="327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Egyenes összekötő nyíllal 100">
            <a:extLst>
              <a:ext uri="{FF2B5EF4-FFF2-40B4-BE49-F238E27FC236}">
                <a16:creationId xmlns:a16="http://schemas.microsoft.com/office/drawing/2014/main" id="{6C8FBACF-D01F-4ED7-90EE-90834921A6DE}"/>
              </a:ext>
            </a:extLst>
          </p:cNvPr>
          <p:cNvCxnSpPr>
            <a:cxnSpLocks/>
            <a:stCxn id="9" idx="3"/>
            <a:endCxn id="44" idx="1"/>
          </p:cNvCxnSpPr>
          <p:nvPr/>
        </p:nvCxnSpPr>
        <p:spPr>
          <a:xfrm flipV="1">
            <a:off x="2279650" y="3729038"/>
            <a:ext cx="295275" cy="93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églalap: lekerekített 53">
            <a:extLst>
              <a:ext uri="{FF2B5EF4-FFF2-40B4-BE49-F238E27FC236}">
                <a16:creationId xmlns:a16="http://schemas.microsoft.com/office/drawing/2014/main" id="{F09307CC-6929-4411-8E9C-380B227B7E0B}"/>
              </a:ext>
            </a:extLst>
          </p:cNvPr>
          <p:cNvSpPr/>
          <p:nvPr/>
        </p:nvSpPr>
        <p:spPr>
          <a:xfrm>
            <a:off x="2562225" y="5097463"/>
            <a:ext cx="1336675" cy="768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Group</a:t>
            </a:r>
            <a:r>
              <a:rPr lang="hu-HU" b="1" dirty="0">
                <a:solidFill>
                  <a:prstClr val="white"/>
                </a:solidFill>
                <a:latin typeface="Calibri" panose="020F0502020204030204" pitchFamily="34" charset="0"/>
              </a:rPr>
              <a:t> </a:t>
            </a:r>
            <a:r>
              <a:rPr lang="hu-HU" b="1" dirty="0">
                <a:solidFill>
                  <a:prstClr val="white"/>
                </a:solidFill>
                <a:latin typeface="Calibri" panose="020F0502020204030204" pitchFamily="34" charset="0"/>
                <a:cs typeface="Arial" panose="020B0604020202020204" pitchFamily="34" charset="0"/>
              </a:rPr>
              <a:t>3</a:t>
            </a:r>
            <a:endParaRPr lang="en-GB" b="1" dirty="0">
              <a:solidFill>
                <a:prstClr val="white"/>
              </a:solidFill>
              <a:latin typeface="Calibri" panose="020F0502020204030204" pitchFamily="34" charset="0"/>
              <a:cs typeface="Arial" panose="020B0604020202020204" pitchFamily="34" charset="0"/>
            </a:endParaRPr>
          </a:p>
        </p:txBody>
      </p:sp>
      <p:sp>
        <p:nvSpPr>
          <p:cNvPr id="140" name="Téglalap: lekerekített 139">
            <a:extLst>
              <a:ext uri="{FF2B5EF4-FFF2-40B4-BE49-F238E27FC236}">
                <a16:creationId xmlns:a16="http://schemas.microsoft.com/office/drawing/2014/main" id="{06B0B4F9-A8D5-44F1-9AF1-37A3231EEDE9}"/>
              </a:ext>
            </a:extLst>
          </p:cNvPr>
          <p:cNvSpPr/>
          <p:nvPr/>
        </p:nvSpPr>
        <p:spPr>
          <a:xfrm>
            <a:off x="4124326" y="5215733"/>
            <a:ext cx="725487" cy="527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Pre-test</a:t>
            </a:r>
            <a:endParaRPr lang="hu-HU" dirty="0">
              <a:solidFill>
                <a:prstClr val="white"/>
              </a:solidFill>
              <a:latin typeface="Calibri" panose="020F0502020204030204" pitchFamily="34" charset="0"/>
            </a:endParaRPr>
          </a:p>
        </p:txBody>
      </p:sp>
      <p:sp>
        <p:nvSpPr>
          <p:cNvPr id="150" name="Téglalap: lekerekített 149">
            <a:extLst>
              <a:ext uri="{FF2B5EF4-FFF2-40B4-BE49-F238E27FC236}">
                <a16:creationId xmlns:a16="http://schemas.microsoft.com/office/drawing/2014/main" id="{1D95BDBD-A4BD-4481-8324-069FDF6CB9B2}"/>
              </a:ext>
            </a:extLst>
          </p:cNvPr>
          <p:cNvSpPr/>
          <p:nvPr/>
        </p:nvSpPr>
        <p:spPr>
          <a:xfrm>
            <a:off x="5121275" y="5119688"/>
            <a:ext cx="2630488" cy="72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FF00"/>
                </a:solidFill>
                <a:latin typeface="Calibri" panose="020F0502020204030204" pitchFamily="34" charset="0"/>
              </a:rPr>
              <a:t>6 </a:t>
            </a:r>
            <a:r>
              <a:rPr lang="hu-HU" b="1" dirty="0">
                <a:solidFill>
                  <a:srgbClr val="FFFF00"/>
                </a:solidFill>
                <a:latin typeface="Calibri" panose="020F0502020204030204" pitchFamily="34" charset="0"/>
              </a:rPr>
              <a:t>  T</a:t>
            </a:r>
            <a:r>
              <a:rPr lang="en-GB" b="1" dirty="0" err="1">
                <a:solidFill>
                  <a:srgbClr val="FFFF00"/>
                </a:solidFill>
                <a:latin typeface="Calibri" panose="020F0502020204030204" pitchFamily="34" charset="0"/>
              </a:rPr>
              <a:t>ype</a:t>
            </a:r>
            <a:r>
              <a:rPr lang="en-GB" b="1" dirty="0">
                <a:solidFill>
                  <a:srgbClr val="FFFF00"/>
                </a:solidFill>
                <a:latin typeface="Calibri" panose="020F0502020204030204" pitchFamily="34" charset="0"/>
              </a:rPr>
              <a:t> </a:t>
            </a:r>
            <a:r>
              <a:rPr lang="hu-HU" b="1" dirty="0">
                <a:solidFill>
                  <a:srgbClr val="FFFF00"/>
                </a:solidFill>
                <a:latin typeface="Calibri" panose="020F0502020204030204" pitchFamily="34" charset="0"/>
              </a:rPr>
              <a:t>3</a:t>
            </a:r>
            <a:r>
              <a:rPr lang="en-GB" b="1" dirty="0">
                <a:solidFill>
                  <a:srgbClr val="FFFF00"/>
                </a:solidFill>
                <a:latin typeface="Calibri" panose="020F0502020204030204" pitchFamily="34" charset="0"/>
              </a:rPr>
              <a:t> </a:t>
            </a:r>
            <a:r>
              <a:rPr lang="en-GB" b="1" dirty="0">
                <a:solidFill>
                  <a:prstClr val="white"/>
                </a:solidFill>
                <a:latin typeface="Calibri" panose="020F0502020204030204" pitchFamily="34" charset="0"/>
              </a:rPr>
              <a:t>student sheets</a:t>
            </a:r>
            <a:endParaRPr lang="hu-HU" b="1" dirty="0">
              <a:solidFill>
                <a:prstClr val="white"/>
              </a:solidFill>
              <a:latin typeface="Calibri" panose="020F0502020204030204" pitchFamily="34" charset="0"/>
            </a:endParaRPr>
          </a:p>
        </p:txBody>
      </p:sp>
      <p:sp>
        <p:nvSpPr>
          <p:cNvPr id="151" name="Téglalap: lekerekített 150">
            <a:extLst>
              <a:ext uri="{FF2B5EF4-FFF2-40B4-BE49-F238E27FC236}">
                <a16:creationId xmlns:a16="http://schemas.microsoft.com/office/drawing/2014/main" id="{92C75892-C50C-4F1B-8E41-A2D5B52F079F}"/>
              </a:ext>
            </a:extLst>
          </p:cNvPr>
          <p:cNvSpPr/>
          <p:nvPr/>
        </p:nvSpPr>
        <p:spPr>
          <a:xfrm>
            <a:off x="7991475" y="5216525"/>
            <a:ext cx="695325" cy="527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Post-test</a:t>
            </a:r>
            <a:endParaRPr lang="hu-HU" dirty="0">
              <a:solidFill>
                <a:prstClr val="white"/>
              </a:solidFill>
              <a:latin typeface="Calibri" panose="020F0502020204030204" pitchFamily="34" charset="0"/>
            </a:endParaRPr>
          </a:p>
        </p:txBody>
      </p:sp>
      <p:cxnSp>
        <p:nvCxnSpPr>
          <p:cNvPr id="155" name="Egyenes összekötő nyíllal 154">
            <a:extLst>
              <a:ext uri="{FF2B5EF4-FFF2-40B4-BE49-F238E27FC236}">
                <a16:creationId xmlns:a16="http://schemas.microsoft.com/office/drawing/2014/main" id="{EEB59F26-2451-4CAD-849F-9D7A915EC592}"/>
              </a:ext>
            </a:extLst>
          </p:cNvPr>
          <p:cNvCxnSpPr>
            <a:stCxn id="9" idx="3"/>
            <a:endCxn id="54" idx="1"/>
          </p:cNvCxnSpPr>
          <p:nvPr/>
        </p:nvCxnSpPr>
        <p:spPr>
          <a:xfrm>
            <a:off x="2279650" y="4668838"/>
            <a:ext cx="282575" cy="81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Egyenes összekötő nyíllal 156">
            <a:extLst>
              <a:ext uri="{FF2B5EF4-FFF2-40B4-BE49-F238E27FC236}">
                <a16:creationId xmlns:a16="http://schemas.microsoft.com/office/drawing/2014/main" id="{A02E4C84-E670-46A6-93C7-DB1D0BC574CA}"/>
              </a:ext>
            </a:extLst>
          </p:cNvPr>
          <p:cNvCxnSpPr>
            <a:stCxn id="44" idx="3"/>
            <a:endCxn id="49" idx="1"/>
          </p:cNvCxnSpPr>
          <p:nvPr/>
        </p:nvCxnSpPr>
        <p:spPr>
          <a:xfrm flipV="1">
            <a:off x="3898900" y="3717925"/>
            <a:ext cx="260350" cy="1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4" name="Egyenes összekötő nyíllal 163">
            <a:extLst>
              <a:ext uri="{FF2B5EF4-FFF2-40B4-BE49-F238E27FC236}">
                <a16:creationId xmlns:a16="http://schemas.microsoft.com/office/drawing/2014/main" id="{39D7CCF5-5157-4EDF-A030-FEC331B70A48}"/>
              </a:ext>
            </a:extLst>
          </p:cNvPr>
          <p:cNvCxnSpPr>
            <a:cxnSpLocks/>
            <a:stCxn id="54" idx="3"/>
            <a:endCxn id="140" idx="1"/>
          </p:cNvCxnSpPr>
          <p:nvPr/>
        </p:nvCxnSpPr>
        <p:spPr>
          <a:xfrm flipV="1">
            <a:off x="3898900" y="5479258"/>
            <a:ext cx="225426" cy="2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Egyenes összekötő nyíllal 167">
            <a:extLst>
              <a:ext uri="{FF2B5EF4-FFF2-40B4-BE49-F238E27FC236}">
                <a16:creationId xmlns:a16="http://schemas.microsoft.com/office/drawing/2014/main" id="{01A2D895-948C-4503-ABE9-CA7F1EE009B9}"/>
              </a:ext>
            </a:extLst>
          </p:cNvPr>
          <p:cNvCxnSpPr>
            <a:stCxn id="49" idx="3"/>
            <a:endCxn id="48" idx="1"/>
          </p:cNvCxnSpPr>
          <p:nvPr/>
        </p:nvCxnSpPr>
        <p:spPr>
          <a:xfrm>
            <a:off x="4870450" y="3717925"/>
            <a:ext cx="260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1" name="Egyenes összekötő nyíllal 170">
            <a:extLst>
              <a:ext uri="{FF2B5EF4-FFF2-40B4-BE49-F238E27FC236}">
                <a16:creationId xmlns:a16="http://schemas.microsoft.com/office/drawing/2014/main" id="{E608F50A-76D9-4E62-9FEE-31A58A60C710}"/>
              </a:ext>
            </a:extLst>
          </p:cNvPr>
          <p:cNvCxnSpPr>
            <a:cxnSpLocks/>
            <a:stCxn id="42" idx="3"/>
            <a:endCxn id="43" idx="1"/>
          </p:cNvCxnSpPr>
          <p:nvPr/>
        </p:nvCxnSpPr>
        <p:spPr>
          <a:xfrm>
            <a:off x="4800600" y="4600973"/>
            <a:ext cx="326629" cy="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Egyenes összekötő nyíllal 175">
            <a:extLst>
              <a:ext uri="{FF2B5EF4-FFF2-40B4-BE49-F238E27FC236}">
                <a16:creationId xmlns:a16="http://schemas.microsoft.com/office/drawing/2014/main" id="{916EB5CA-23F8-49A8-8F9D-5CDD00C6C4CD}"/>
              </a:ext>
            </a:extLst>
          </p:cNvPr>
          <p:cNvCxnSpPr>
            <a:cxnSpLocks/>
            <a:stCxn id="140" idx="3"/>
            <a:endCxn id="150" idx="1"/>
          </p:cNvCxnSpPr>
          <p:nvPr/>
        </p:nvCxnSpPr>
        <p:spPr>
          <a:xfrm>
            <a:off x="4849813" y="5479258"/>
            <a:ext cx="271462" cy="3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0" name="Egyenes összekötő nyíllal 179">
            <a:extLst>
              <a:ext uri="{FF2B5EF4-FFF2-40B4-BE49-F238E27FC236}">
                <a16:creationId xmlns:a16="http://schemas.microsoft.com/office/drawing/2014/main" id="{1360E7D8-ED63-4D6C-ABC7-2A3E883E2528}"/>
              </a:ext>
            </a:extLst>
          </p:cNvPr>
          <p:cNvCxnSpPr>
            <a:stCxn id="48" idx="3"/>
            <a:endCxn id="47" idx="1"/>
          </p:cNvCxnSpPr>
          <p:nvPr/>
        </p:nvCxnSpPr>
        <p:spPr>
          <a:xfrm flipV="1">
            <a:off x="7762875" y="3717925"/>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2" name="Egyenes összekötő nyíllal 181">
            <a:extLst>
              <a:ext uri="{FF2B5EF4-FFF2-40B4-BE49-F238E27FC236}">
                <a16:creationId xmlns:a16="http://schemas.microsoft.com/office/drawing/2014/main" id="{EC21E37B-499B-4E79-B7D2-86BAF426E198}"/>
              </a:ext>
            </a:extLst>
          </p:cNvPr>
          <p:cNvCxnSpPr>
            <a:stCxn id="43" idx="3"/>
            <a:endCxn id="46" idx="1"/>
          </p:cNvCxnSpPr>
          <p:nvPr/>
        </p:nvCxnSpPr>
        <p:spPr>
          <a:xfrm>
            <a:off x="7757717" y="4601370"/>
            <a:ext cx="230185" cy="19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Egyenes összekötő nyíllal 184">
            <a:extLst>
              <a:ext uri="{FF2B5EF4-FFF2-40B4-BE49-F238E27FC236}">
                <a16:creationId xmlns:a16="http://schemas.microsoft.com/office/drawing/2014/main" id="{D41B6A27-42A5-4AD1-A6D9-1BEB6BFB2B0F}"/>
              </a:ext>
            </a:extLst>
          </p:cNvPr>
          <p:cNvCxnSpPr>
            <a:cxnSpLocks/>
            <a:stCxn id="150" idx="3"/>
            <a:endCxn id="151" idx="1"/>
          </p:cNvCxnSpPr>
          <p:nvPr/>
        </p:nvCxnSpPr>
        <p:spPr>
          <a:xfrm flipV="1">
            <a:off x="7751763" y="5480050"/>
            <a:ext cx="239712"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 name="Egyenes összekötő 204">
            <a:extLst>
              <a:ext uri="{FF2B5EF4-FFF2-40B4-BE49-F238E27FC236}">
                <a16:creationId xmlns:a16="http://schemas.microsoft.com/office/drawing/2014/main" id="{8E3851EA-DDE5-4550-B301-0EA0E827F562}"/>
              </a:ext>
            </a:extLst>
          </p:cNvPr>
          <p:cNvCxnSpPr>
            <a:cxnSpLocks/>
            <a:stCxn id="150" idx="3"/>
            <a:endCxn id="150" idx="3"/>
          </p:cNvCxnSpPr>
          <p:nvPr/>
        </p:nvCxnSpPr>
        <p:spPr>
          <a:xfrm>
            <a:off x="7751763" y="54816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Egyenes összekötő nyíllal 209">
            <a:extLst>
              <a:ext uri="{FF2B5EF4-FFF2-40B4-BE49-F238E27FC236}">
                <a16:creationId xmlns:a16="http://schemas.microsoft.com/office/drawing/2014/main" id="{D4852514-67BD-4DD5-8770-618EA6D058B1}"/>
              </a:ext>
            </a:extLst>
          </p:cNvPr>
          <p:cNvCxnSpPr/>
          <p:nvPr/>
        </p:nvCxnSpPr>
        <p:spPr>
          <a:xfrm flipV="1">
            <a:off x="5019675" y="2876550"/>
            <a:ext cx="0" cy="2424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6" name="Összekötő: szögletes 215">
            <a:extLst>
              <a:ext uri="{FF2B5EF4-FFF2-40B4-BE49-F238E27FC236}">
                <a16:creationId xmlns:a16="http://schemas.microsoft.com/office/drawing/2014/main" id="{A1A3B721-554A-4792-A34C-A18759F52EA7}"/>
              </a:ext>
            </a:extLst>
          </p:cNvPr>
          <p:cNvCxnSpPr/>
          <p:nvPr/>
        </p:nvCxnSpPr>
        <p:spPr>
          <a:xfrm rot="5400000" flipH="1" flipV="1">
            <a:off x="4104482" y="3656807"/>
            <a:ext cx="1608137"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Egyenes összekötő 221">
            <a:extLst>
              <a:ext uri="{FF2B5EF4-FFF2-40B4-BE49-F238E27FC236}">
                <a16:creationId xmlns:a16="http://schemas.microsoft.com/office/drawing/2014/main" id="{F97C3F04-DF8D-4609-B6E7-95A7B12FF418}"/>
              </a:ext>
            </a:extLst>
          </p:cNvPr>
          <p:cNvCxnSpPr/>
          <p:nvPr/>
        </p:nvCxnSpPr>
        <p:spPr>
          <a:xfrm flipH="1">
            <a:off x="4870450" y="5300663"/>
            <a:ext cx="149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Egyenes összekötő nyíllal 227">
            <a:extLst>
              <a:ext uri="{FF2B5EF4-FFF2-40B4-BE49-F238E27FC236}">
                <a16:creationId xmlns:a16="http://schemas.microsoft.com/office/drawing/2014/main" id="{74702C3A-2D1A-455E-9AD3-CF30D2B73550}"/>
              </a:ext>
            </a:extLst>
          </p:cNvPr>
          <p:cNvCxnSpPr/>
          <p:nvPr/>
        </p:nvCxnSpPr>
        <p:spPr>
          <a:xfrm flipV="1">
            <a:off x="4810125" y="2876550"/>
            <a:ext cx="0" cy="563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4" name="Egyenes összekötő nyíllal 233">
            <a:extLst>
              <a:ext uri="{FF2B5EF4-FFF2-40B4-BE49-F238E27FC236}">
                <a16:creationId xmlns:a16="http://schemas.microsoft.com/office/drawing/2014/main" id="{AE533259-E99C-45E7-82F9-392DFA340AB4}"/>
              </a:ext>
            </a:extLst>
          </p:cNvPr>
          <p:cNvCxnSpPr/>
          <p:nvPr/>
        </p:nvCxnSpPr>
        <p:spPr>
          <a:xfrm flipV="1">
            <a:off x="8975725" y="2835275"/>
            <a:ext cx="0" cy="2644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6" name="Egyenes összekötő nyíllal 235">
            <a:extLst>
              <a:ext uri="{FF2B5EF4-FFF2-40B4-BE49-F238E27FC236}">
                <a16:creationId xmlns:a16="http://schemas.microsoft.com/office/drawing/2014/main" id="{6DD383E4-94A6-4C7C-BAA7-1B5E740DD347}"/>
              </a:ext>
            </a:extLst>
          </p:cNvPr>
          <p:cNvCxnSpPr/>
          <p:nvPr/>
        </p:nvCxnSpPr>
        <p:spPr>
          <a:xfrm flipV="1">
            <a:off x="8855075" y="2844800"/>
            <a:ext cx="0" cy="1766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8" name="Egyenes összekötő nyíllal 237">
            <a:extLst>
              <a:ext uri="{FF2B5EF4-FFF2-40B4-BE49-F238E27FC236}">
                <a16:creationId xmlns:a16="http://schemas.microsoft.com/office/drawing/2014/main" id="{BB2AE152-B287-4E3C-8CD8-DA9F6041ABB0}"/>
              </a:ext>
            </a:extLst>
          </p:cNvPr>
          <p:cNvCxnSpPr/>
          <p:nvPr/>
        </p:nvCxnSpPr>
        <p:spPr>
          <a:xfrm flipV="1">
            <a:off x="8756650" y="2844800"/>
            <a:ext cx="0" cy="855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2" name="Egyenes összekötő 241">
            <a:extLst>
              <a:ext uri="{FF2B5EF4-FFF2-40B4-BE49-F238E27FC236}">
                <a16:creationId xmlns:a16="http://schemas.microsoft.com/office/drawing/2014/main" id="{155E4841-98C6-4543-90C5-ECFBEAD51FB5}"/>
              </a:ext>
            </a:extLst>
          </p:cNvPr>
          <p:cNvCxnSpPr>
            <a:stCxn id="47" idx="3"/>
          </p:cNvCxnSpPr>
          <p:nvPr/>
        </p:nvCxnSpPr>
        <p:spPr>
          <a:xfrm flipV="1">
            <a:off x="8686800" y="3713163"/>
            <a:ext cx="69850"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Egyenes összekötő 243">
            <a:extLst>
              <a:ext uri="{FF2B5EF4-FFF2-40B4-BE49-F238E27FC236}">
                <a16:creationId xmlns:a16="http://schemas.microsoft.com/office/drawing/2014/main" id="{377FC3BF-02D8-4C17-B356-962B9DB5BEC7}"/>
              </a:ext>
            </a:extLst>
          </p:cNvPr>
          <p:cNvCxnSpPr>
            <a:stCxn id="46" idx="3"/>
          </p:cNvCxnSpPr>
          <p:nvPr/>
        </p:nvCxnSpPr>
        <p:spPr>
          <a:xfrm>
            <a:off x="8683227" y="4621212"/>
            <a:ext cx="168275" cy="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Egyenes összekötő 245">
            <a:extLst>
              <a:ext uri="{FF2B5EF4-FFF2-40B4-BE49-F238E27FC236}">
                <a16:creationId xmlns:a16="http://schemas.microsoft.com/office/drawing/2014/main" id="{0F705ABD-428D-4104-A8C9-483932E5BEFF}"/>
              </a:ext>
            </a:extLst>
          </p:cNvPr>
          <p:cNvCxnSpPr>
            <a:stCxn id="151" idx="3"/>
          </p:cNvCxnSpPr>
          <p:nvPr/>
        </p:nvCxnSpPr>
        <p:spPr>
          <a:xfrm>
            <a:off x="8686800" y="5480050"/>
            <a:ext cx="2889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Egyenes összekötő nyíllal 5">
            <a:extLst>
              <a:ext uri="{FF2B5EF4-FFF2-40B4-BE49-F238E27FC236}">
                <a16:creationId xmlns:a16="http://schemas.microsoft.com/office/drawing/2014/main" id="{3947695B-A842-4B97-9C76-D6165BFB5F6A}"/>
              </a:ext>
            </a:extLst>
          </p:cNvPr>
          <p:cNvCxnSpPr>
            <a:stCxn id="9" idx="3"/>
          </p:cNvCxnSpPr>
          <p:nvPr/>
        </p:nvCxnSpPr>
        <p:spPr>
          <a:xfrm>
            <a:off x="2279650" y="4668838"/>
            <a:ext cx="3667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Egyenes összekötő nyíllal 86">
            <a:extLst>
              <a:ext uri="{FF2B5EF4-FFF2-40B4-BE49-F238E27FC236}">
                <a16:creationId xmlns:a16="http://schemas.microsoft.com/office/drawing/2014/main" id="{FCD249AA-F26F-4CE3-A5AC-AF96AFE87BE2}"/>
              </a:ext>
            </a:extLst>
          </p:cNvPr>
          <p:cNvCxnSpPr>
            <a:stCxn id="45" idx="3"/>
            <a:endCxn id="42" idx="1"/>
          </p:cNvCxnSpPr>
          <p:nvPr/>
        </p:nvCxnSpPr>
        <p:spPr>
          <a:xfrm flipV="1">
            <a:off x="3908425" y="4600973"/>
            <a:ext cx="187325" cy="5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Egyenes összekötő 94">
            <a:extLst>
              <a:ext uri="{FF2B5EF4-FFF2-40B4-BE49-F238E27FC236}">
                <a16:creationId xmlns:a16="http://schemas.microsoft.com/office/drawing/2014/main" id="{89BBA842-DE19-4F1D-B76E-8D3975295D75}"/>
              </a:ext>
            </a:extLst>
          </p:cNvPr>
          <p:cNvCxnSpPr/>
          <p:nvPr/>
        </p:nvCxnSpPr>
        <p:spPr>
          <a:xfrm>
            <a:off x="4810125" y="4467226"/>
            <a:ext cx="92075"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zövegdoboz 1">
            <a:extLst>
              <a:ext uri="{FF2B5EF4-FFF2-40B4-BE49-F238E27FC236}">
                <a16:creationId xmlns:a16="http://schemas.microsoft.com/office/drawing/2014/main" id="{68311AE2-0D0D-4AE0-A35D-727AF60B220B}"/>
              </a:ext>
            </a:extLst>
          </p:cNvPr>
          <p:cNvSpPr txBox="1"/>
          <p:nvPr/>
        </p:nvSpPr>
        <p:spPr>
          <a:xfrm>
            <a:off x="214714" y="5937519"/>
            <a:ext cx="8527975" cy="830997"/>
          </a:xfrm>
          <a:prstGeom prst="rect">
            <a:avLst/>
          </a:prstGeom>
          <a:noFill/>
        </p:spPr>
        <p:txBody>
          <a:bodyPr wrap="square" rtlCol="0">
            <a:spAutoFit/>
          </a:bodyPr>
          <a:lstStyle/>
          <a:p>
            <a:pPr>
              <a:defRPr/>
            </a:pPr>
            <a:r>
              <a:rPr lang="hu-HU" altLang="en-US" sz="2400" b="1" dirty="0">
                <a:solidFill>
                  <a:srgbClr val="FF0000"/>
                </a:solidFill>
                <a:highlight>
                  <a:srgbClr val="FFFF00"/>
                </a:highlight>
                <a:cs typeface="Arial" panose="020B0604020202020204" pitchFamily="34" charset="0"/>
              </a:rPr>
              <a:t>The </a:t>
            </a:r>
            <a:r>
              <a:rPr lang="en-GB" altLang="en-US" sz="2400" b="1" dirty="0">
                <a:solidFill>
                  <a:srgbClr val="FF0000"/>
                </a:solidFill>
                <a:highlight>
                  <a:srgbClr val="FFFF00"/>
                </a:highlight>
                <a:cs typeface="Arial" panose="020B0604020202020204" pitchFamily="34" charset="0"/>
              </a:rPr>
              <a:t>important aspects of the experimental </a:t>
            </a:r>
            <a:r>
              <a:rPr lang="hu-HU" altLang="en-US" sz="2400" b="1" dirty="0">
                <a:solidFill>
                  <a:srgbClr val="FF0000"/>
                </a:solidFill>
                <a:highlight>
                  <a:srgbClr val="FFFF00"/>
                </a:highlight>
                <a:cs typeface="Arial" panose="020B0604020202020204" pitchFamily="34" charset="0"/>
              </a:rPr>
              <a:t>design (</a:t>
            </a:r>
            <a:r>
              <a:rPr lang="en-GB" altLang="en-US" sz="2400" b="1" dirty="0">
                <a:solidFill>
                  <a:srgbClr val="FF0000"/>
                </a:solidFill>
                <a:highlight>
                  <a:srgbClr val="FFFF00"/>
                </a:highlight>
                <a:cs typeface="Arial" panose="020B0604020202020204" pitchFamily="34" charset="0"/>
              </a:rPr>
              <a:t>e.g. </a:t>
            </a:r>
            <a:r>
              <a:rPr lang="en-GB" sz="2400" b="1" dirty="0">
                <a:solidFill>
                  <a:srgbClr val="FF0000"/>
                </a:solidFill>
                <a:highlight>
                  <a:srgbClr val="FFFF00"/>
                </a:highlight>
                <a:cs typeface="Arial" panose="020B0604020202020204" pitchFamily="34" charset="0"/>
              </a:rPr>
              <a:t>‘other variables held constant’</a:t>
            </a:r>
            <a:r>
              <a:rPr lang="hu-HU" sz="2400" b="1" dirty="0">
                <a:solidFill>
                  <a:srgbClr val="FF0000"/>
                </a:solidFill>
                <a:highlight>
                  <a:srgbClr val="FFFF00"/>
                </a:highlight>
                <a:cs typeface="Arial" panose="020B0604020202020204" pitchFamily="34" charset="0"/>
              </a:rPr>
              <a:t>) </a:t>
            </a:r>
            <a:r>
              <a:rPr lang="en-GB" altLang="en-US" sz="2400" b="1" dirty="0">
                <a:solidFill>
                  <a:srgbClr val="FF0000"/>
                </a:solidFill>
                <a:highlight>
                  <a:srgbClr val="FFFF00"/>
                </a:highlight>
                <a:cs typeface="Arial" panose="020B0604020202020204" pitchFamily="34" charset="0"/>
              </a:rPr>
              <a:t>have been taught from September </a:t>
            </a:r>
            <a:r>
              <a:rPr lang="hu-HU" altLang="en-US" sz="2400" b="1" dirty="0">
                <a:solidFill>
                  <a:srgbClr val="FF0000"/>
                </a:solidFill>
                <a:highlight>
                  <a:srgbClr val="FFFF00"/>
                </a:highlight>
                <a:cs typeface="Arial" panose="020B0604020202020204" pitchFamily="34" charset="0"/>
              </a:rPr>
              <a:t>2017.</a:t>
            </a:r>
            <a:endParaRPr lang="hu-HU" sz="2400" b="1" dirty="0">
              <a:solidFill>
                <a:srgbClr val="FF0000"/>
              </a:solidFill>
              <a:highlight>
                <a:srgbClr val="FFFF00"/>
              </a:highlight>
            </a:endParaRPr>
          </a:p>
        </p:txBody>
      </p:sp>
      <p:sp>
        <p:nvSpPr>
          <p:cNvPr id="4" name="Szövegdoboz 3">
            <a:extLst>
              <a:ext uri="{FF2B5EF4-FFF2-40B4-BE49-F238E27FC236}">
                <a16:creationId xmlns:a16="http://schemas.microsoft.com/office/drawing/2014/main" id="{7E95A509-93B2-4367-BFAD-C8CEDF4CA72B}"/>
              </a:ext>
            </a:extLst>
          </p:cNvPr>
          <p:cNvSpPr txBox="1"/>
          <p:nvPr/>
        </p:nvSpPr>
        <p:spPr>
          <a:xfrm>
            <a:off x="4483100" y="477233"/>
            <a:ext cx="4660900" cy="1569660"/>
          </a:xfrm>
          <a:prstGeom prst="rect">
            <a:avLst/>
          </a:prstGeom>
          <a:noFill/>
        </p:spPr>
        <p:txBody>
          <a:bodyPr wrap="square" rtlCol="0">
            <a:spAutoFit/>
          </a:bodyPr>
          <a:lstStyle/>
          <a:p>
            <a:r>
              <a:rPr lang="en-GB" sz="2400" dirty="0">
                <a:highlight>
                  <a:srgbClr val="FFFF00"/>
                </a:highlight>
              </a:rPr>
              <a:t>Since </a:t>
            </a:r>
            <a:r>
              <a:rPr lang="en-GB" sz="2400" dirty="0">
                <a:solidFill>
                  <a:srgbClr val="FF0000"/>
                </a:solidFill>
                <a:highlight>
                  <a:srgbClr val="FFFF00"/>
                </a:highlight>
              </a:rPr>
              <a:t>there was no significant difference in the development of experimental design skills </a:t>
            </a:r>
            <a:r>
              <a:rPr lang="en-GB" sz="2400" dirty="0">
                <a:highlight>
                  <a:srgbClr val="FFFF00"/>
                </a:highlight>
              </a:rPr>
              <a:t>among the groups in the first school year→</a:t>
            </a:r>
          </a:p>
        </p:txBody>
      </p:sp>
    </p:spTree>
    <p:extLst>
      <p:ext uri="{BB962C8B-B14F-4D97-AF65-F5344CB8AC3E}">
        <p14:creationId xmlns:p14="http://schemas.microsoft.com/office/powerpoint/2010/main" val="81910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533312-5E2B-4140-9081-4A7CAA4140C9}"/>
              </a:ext>
            </a:extLst>
          </p:cNvPr>
          <p:cNvSpPr>
            <a:spLocks noGrp="1"/>
          </p:cNvSpPr>
          <p:nvPr>
            <p:ph type="title"/>
          </p:nvPr>
        </p:nvSpPr>
        <p:spPr>
          <a:xfrm>
            <a:off x="432157" y="0"/>
            <a:ext cx="8229600" cy="878874"/>
          </a:xfrm>
        </p:spPr>
        <p:txBody>
          <a:bodyPr>
            <a:noAutofit/>
          </a:bodyPr>
          <a:lstStyle/>
          <a:p>
            <a:r>
              <a:rPr lang="en-GB" sz="2800" b="1" dirty="0"/>
              <a:t>The effect (PES) of the assumed parameters on the students’ scores on tests</a:t>
            </a:r>
            <a:r>
              <a:rPr lang="hu-HU" sz="2800" b="1" dirty="0"/>
              <a:t> (</a:t>
            </a:r>
            <a:r>
              <a:rPr lang="en-GB" sz="2800" b="1" dirty="0"/>
              <a:t>matched pairs: </a:t>
            </a:r>
            <a:r>
              <a:rPr lang="hu-HU" sz="2800" b="1" dirty="0"/>
              <a:t>N = 315)</a:t>
            </a:r>
            <a:endParaRPr lang="en-GB" sz="2800" b="1" dirty="0"/>
          </a:p>
        </p:txBody>
      </p:sp>
      <p:graphicFrame>
        <p:nvGraphicFramePr>
          <p:cNvPr id="4" name="Táblázat 4">
            <a:extLst>
              <a:ext uri="{FF2B5EF4-FFF2-40B4-BE49-F238E27FC236}">
                <a16:creationId xmlns:a16="http://schemas.microsoft.com/office/drawing/2014/main" id="{CAFE112A-4E91-4513-9934-DD710BB48FE5}"/>
              </a:ext>
            </a:extLst>
          </p:cNvPr>
          <p:cNvGraphicFramePr>
            <a:graphicFrameLocks noGrp="1"/>
          </p:cNvGraphicFramePr>
          <p:nvPr>
            <p:ph idx="1"/>
            <p:extLst>
              <p:ext uri="{D42A27DB-BD31-4B8C-83A1-F6EECF244321}">
                <p14:modId xmlns:p14="http://schemas.microsoft.com/office/powerpoint/2010/main" val="14730273"/>
              </p:ext>
            </p:extLst>
          </p:nvPr>
        </p:nvGraphicFramePr>
        <p:xfrm>
          <a:off x="462455" y="853440"/>
          <a:ext cx="8229600" cy="51511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035277346"/>
                    </a:ext>
                  </a:extLst>
                </a:gridCol>
                <a:gridCol w="1645920">
                  <a:extLst>
                    <a:ext uri="{9D8B030D-6E8A-4147-A177-3AD203B41FA5}">
                      <a16:colId xmlns:a16="http://schemas.microsoft.com/office/drawing/2014/main" val="1521210617"/>
                    </a:ext>
                  </a:extLst>
                </a:gridCol>
                <a:gridCol w="1645920">
                  <a:extLst>
                    <a:ext uri="{9D8B030D-6E8A-4147-A177-3AD203B41FA5}">
                      <a16:colId xmlns:a16="http://schemas.microsoft.com/office/drawing/2014/main" val="2353362349"/>
                    </a:ext>
                  </a:extLst>
                </a:gridCol>
                <a:gridCol w="1645920">
                  <a:extLst>
                    <a:ext uri="{9D8B030D-6E8A-4147-A177-3AD203B41FA5}">
                      <a16:colId xmlns:a16="http://schemas.microsoft.com/office/drawing/2014/main" val="3432047556"/>
                    </a:ext>
                  </a:extLst>
                </a:gridCol>
                <a:gridCol w="1645920">
                  <a:extLst>
                    <a:ext uri="{9D8B030D-6E8A-4147-A177-3AD203B41FA5}">
                      <a16:colId xmlns:a16="http://schemas.microsoft.com/office/drawing/2014/main" val="3492414265"/>
                    </a:ext>
                  </a:extLst>
                </a:gridCol>
              </a:tblGrid>
              <a:tr h="370840">
                <a:tc>
                  <a:txBody>
                    <a:bodyPr/>
                    <a:lstStyle/>
                    <a:p>
                      <a:r>
                        <a:rPr lang="hu-HU" sz="2000" dirty="0" err="1"/>
                        <a:t>Parameter</a:t>
                      </a:r>
                      <a:endParaRPr lang="hu-HU" sz="2000" dirty="0"/>
                    </a:p>
                  </a:txBody>
                  <a:tcPr/>
                </a:tc>
                <a:tc>
                  <a:txBody>
                    <a:bodyPr/>
                    <a:lstStyle/>
                    <a:p>
                      <a:pPr algn="ctr"/>
                      <a:r>
                        <a:rPr lang="hu-HU" sz="2000" dirty="0"/>
                        <a:t>Test/</a:t>
                      </a:r>
                      <a:r>
                        <a:rPr lang="hu-HU" sz="2000" dirty="0" err="1"/>
                        <a:t>sub</a:t>
                      </a:r>
                      <a:r>
                        <a:rPr lang="hu-HU" sz="2000" dirty="0"/>
                        <a:t>-test</a:t>
                      </a:r>
                    </a:p>
                  </a:txBody>
                  <a:tcPr/>
                </a:tc>
                <a:tc>
                  <a:txBody>
                    <a:bodyPr/>
                    <a:lstStyle/>
                    <a:p>
                      <a:pPr algn="ctr"/>
                      <a:r>
                        <a:rPr lang="hu-HU" sz="2000" dirty="0" err="1"/>
                        <a:t>Grade</a:t>
                      </a:r>
                      <a:r>
                        <a:rPr lang="hu-HU" sz="2000" dirty="0"/>
                        <a:t> 7</a:t>
                      </a:r>
                    </a:p>
                  </a:txBody>
                  <a:tcPr/>
                </a:tc>
                <a:tc>
                  <a:txBody>
                    <a:bodyPr/>
                    <a:lstStyle/>
                    <a:p>
                      <a:pPr algn="ctr"/>
                      <a:r>
                        <a:rPr lang="hu-HU" sz="2000" dirty="0" err="1"/>
                        <a:t>Grade</a:t>
                      </a:r>
                      <a:r>
                        <a:rPr lang="hu-HU" sz="2000" dirty="0"/>
                        <a:t> 8</a:t>
                      </a:r>
                    </a:p>
                  </a:txBody>
                  <a:tcPr/>
                </a:tc>
                <a:tc>
                  <a:txBody>
                    <a:bodyPr/>
                    <a:lstStyle/>
                    <a:p>
                      <a:pPr algn="ctr"/>
                      <a:r>
                        <a:rPr lang="hu-HU" sz="2000" dirty="0" err="1"/>
                        <a:t>Grade</a:t>
                      </a:r>
                      <a:r>
                        <a:rPr lang="hu-HU" sz="2000" dirty="0"/>
                        <a:t> 9</a:t>
                      </a:r>
                    </a:p>
                  </a:txBody>
                  <a:tcPr/>
                </a:tc>
                <a:extLst>
                  <a:ext uri="{0D108BD9-81ED-4DB2-BD59-A6C34878D82A}">
                    <a16:rowId xmlns:a16="http://schemas.microsoft.com/office/drawing/2014/main" val="1913675714"/>
                  </a:ext>
                </a:extLst>
              </a:tr>
              <a:tr h="370840">
                <a:tc rowSpan="3">
                  <a:txBody>
                    <a:bodyPr/>
                    <a:lstStyle/>
                    <a:p>
                      <a:r>
                        <a:rPr lang="en-GB" sz="2000" b="1" noProof="0"/>
                        <a:t>Group</a:t>
                      </a:r>
                    </a:p>
                  </a:txBody>
                  <a:tcPr/>
                </a:tc>
                <a:tc>
                  <a:txBody>
                    <a:bodyPr/>
                    <a:lstStyle/>
                    <a:p>
                      <a:r>
                        <a:rPr lang="hu-HU" sz="2000" dirty="0"/>
                        <a:t>Total</a:t>
                      </a:r>
                    </a:p>
                  </a:txBody>
                  <a:tcPr/>
                </a:tc>
                <a:tc>
                  <a:txBody>
                    <a:bodyPr/>
                    <a:lstStyle/>
                    <a:p>
                      <a:pPr algn="l"/>
                      <a:r>
                        <a:rPr lang="hu-HU" sz="2000" b="1" kern="1200" dirty="0">
                          <a:solidFill>
                            <a:schemeClr val="tx1"/>
                          </a:solidFill>
                          <a:effectLst/>
                          <a:latin typeface="+mn-lt"/>
                          <a:ea typeface="+mn-ea"/>
                          <a:cs typeface="+mn-cs"/>
                        </a:rPr>
                        <a:t>0.014*</a:t>
                      </a:r>
                      <a:endParaRPr lang="hu-HU" sz="2000" b="1" dirty="0">
                        <a:solidFill>
                          <a:schemeClr val="tx1"/>
                        </a:solidFill>
                      </a:endParaRPr>
                    </a:p>
                  </a:txBody>
                  <a:tcPr/>
                </a:tc>
                <a:tc>
                  <a:txBody>
                    <a:bodyPr/>
                    <a:lstStyle/>
                    <a:p>
                      <a:pPr algn="l"/>
                      <a:r>
                        <a:rPr lang="hu-HU" sz="2000" b="1" kern="1200" dirty="0">
                          <a:solidFill>
                            <a:schemeClr val="tx1"/>
                          </a:solidFill>
                          <a:effectLst/>
                          <a:latin typeface="+mn-lt"/>
                          <a:ea typeface="+mn-ea"/>
                          <a:cs typeface="+mn-cs"/>
                        </a:rPr>
                        <a:t>0.091*</a:t>
                      </a:r>
                      <a:endParaRPr lang="hu-HU" sz="2000" b="1" dirty="0">
                        <a:solidFill>
                          <a:schemeClr val="tx1"/>
                        </a:solidFill>
                      </a:endParaRPr>
                    </a:p>
                  </a:txBody>
                  <a:tcPr/>
                </a:tc>
                <a:tc>
                  <a:txBody>
                    <a:bodyPr/>
                    <a:lstStyle/>
                    <a:p>
                      <a:pPr algn="l"/>
                      <a:r>
                        <a:rPr lang="hu-HU" sz="2000" kern="1200" dirty="0">
                          <a:solidFill>
                            <a:schemeClr val="dk1"/>
                          </a:solidFill>
                          <a:effectLst/>
                          <a:latin typeface="+mn-lt"/>
                          <a:ea typeface="+mn-ea"/>
                          <a:cs typeface="+mn-cs"/>
                        </a:rPr>
                        <a:t>(-)0.016</a:t>
                      </a:r>
                      <a:endParaRPr lang="hu-HU" sz="2000" dirty="0"/>
                    </a:p>
                  </a:txBody>
                  <a:tcPr/>
                </a:tc>
                <a:extLst>
                  <a:ext uri="{0D108BD9-81ED-4DB2-BD59-A6C34878D82A}">
                    <a16:rowId xmlns:a16="http://schemas.microsoft.com/office/drawing/2014/main" val="3764882450"/>
                  </a:ext>
                </a:extLst>
              </a:tr>
              <a:tr h="370840">
                <a:tc vMerge="1">
                  <a:txBody>
                    <a:bodyPr/>
                    <a:lstStyle/>
                    <a:p>
                      <a:endParaRPr lang="hu-HU" dirty="0"/>
                    </a:p>
                  </a:txBody>
                  <a:tcPr/>
                </a:tc>
                <a:tc>
                  <a:txBody>
                    <a:bodyPr/>
                    <a:lstStyle/>
                    <a:p>
                      <a:r>
                        <a:rPr lang="hu-HU" sz="2000" dirty="0"/>
                        <a:t>DCK</a:t>
                      </a:r>
                    </a:p>
                  </a:txBody>
                  <a:tcPr/>
                </a:tc>
                <a:tc>
                  <a:txBody>
                    <a:bodyPr/>
                    <a:lstStyle/>
                    <a:p>
                      <a:pPr algn="l"/>
                      <a:r>
                        <a:rPr lang="hu-HU" sz="2000" b="1" kern="1200" dirty="0">
                          <a:solidFill>
                            <a:schemeClr val="tx1"/>
                          </a:solidFill>
                          <a:effectLst/>
                          <a:latin typeface="+mn-lt"/>
                          <a:ea typeface="+mn-ea"/>
                          <a:cs typeface="+mn-cs"/>
                        </a:rPr>
                        <a:t>0.029*</a:t>
                      </a:r>
                      <a:endParaRPr lang="hu-HU" sz="2000" b="1" dirty="0">
                        <a:solidFill>
                          <a:schemeClr val="tx1"/>
                        </a:solidFill>
                      </a:endParaRPr>
                    </a:p>
                  </a:txBody>
                  <a:tcPr/>
                </a:tc>
                <a:tc>
                  <a:txBody>
                    <a:bodyPr/>
                    <a:lstStyle/>
                    <a:p>
                      <a:pPr algn="l"/>
                      <a:r>
                        <a:rPr lang="hu-HU" sz="2000" b="1" kern="1200" dirty="0">
                          <a:solidFill>
                            <a:schemeClr val="tx1"/>
                          </a:solidFill>
                          <a:effectLst/>
                          <a:latin typeface="+mn-lt"/>
                          <a:ea typeface="+mn-ea"/>
                          <a:cs typeface="+mn-cs"/>
                        </a:rPr>
                        <a:t>0.063*	</a:t>
                      </a:r>
                      <a:endParaRPr lang="hu-HU" sz="2000" b="1" dirty="0">
                        <a:solidFill>
                          <a:schemeClr val="tx1"/>
                        </a:solidFill>
                      </a:endParaRPr>
                    </a:p>
                  </a:txBody>
                  <a:tcPr/>
                </a:tc>
                <a:tc>
                  <a:txBody>
                    <a:bodyPr/>
                    <a:lstStyle/>
                    <a:p>
                      <a:pPr algn="l"/>
                      <a:r>
                        <a:rPr lang="hu-HU" sz="2000" kern="1200" dirty="0">
                          <a:solidFill>
                            <a:schemeClr val="dk1"/>
                          </a:solidFill>
                          <a:effectLst/>
                          <a:latin typeface="+mn-lt"/>
                          <a:ea typeface="+mn-ea"/>
                          <a:cs typeface="+mn-cs"/>
                        </a:rPr>
                        <a:t>0.006</a:t>
                      </a:r>
                      <a:endParaRPr lang="hu-HU" sz="2000" dirty="0"/>
                    </a:p>
                  </a:txBody>
                  <a:tcPr/>
                </a:tc>
                <a:extLst>
                  <a:ext uri="{0D108BD9-81ED-4DB2-BD59-A6C34878D82A}">
                    <a16:rowId xmlns:a16="http://schemas.microsoft.com/office/drawing/2014/main" val="140651946"/>
                  </a:ext>
                </a:extLst>
              </a:tr>
              <a:tr h="370840">
                <a:tc vMerge="1">
                  <a:txBody>
                    <a:bodyPr/>
                    <a:lstStyle/>
                    <a:p>
                      <a:endParaRPr lang="hu-HU" dirty="0"/>
                    </a:p>
                  </a:txBody>
                  <a:tcPr/>
                </a:tc>
                <a:tc>
                  <a:txBody>
                    <a:bodyPr/>
                    <a:lstStyle/>
                    <a:p>
                      <a:r>
                        <a:rPr lang="hu-HU" sz="2000" dirty="0">
                          <a:highlight>
                            <a:srgbClr val="FFFF00"/>
                          </a:highlight>
                        </a:rPr>
                        <a:t>EDS</a:t>
                      </a:r>
                    </a:p>
                  </a:txBody>
                  <a:tcPr/>
                </a:tc>
                <a:tc>
                  <a:txBody>
                    <a:bodyPr/>
                    <a:lstStyle/>
                    <a:p>
                      <a:pPr algn="l"/>
                      <a:r>
                        <a:rPr lang="hu-HU" sz="2000" kern="1200" dirty="0">
                          <a:solidFill>
                            <a:schemeClr val="dk1"/>
                          </a:solidFill>
                          <a:effectLst/>
                          <a:highlight>
                            <a:srgbClr val="FFFF00"/>
                          </a:highlight>
                          <a:latin typeface="+mn-lt"/>
                          <a:ea typeface="+mn-ea"/>
                          <a:cs typeface="+mn-cs"/>
                        </a:rPr>
                        <a:t>0.003	</a:t>
                      </a:r>
                      <a:endParaRPr lang="hu-HU" sz="2000" dirty="0">
                        <a:highlight>
                          <a:srgbClr val="FFFF00"/>
                        </a:highlight>
                      </a:endParaRPr>
                    </a:p>
                  </a:txBody>
                  <a:tcPr/>
                </a:tc>
                <a:tc>
                  <a:txBody>
                    <a:bodyPr/>
                    <a:lstStyle/>
                    <a:p>
                      <a:pPr algn="l"/>
                      <a:r>
                        <a:rPr lang="hu-HU" sz="2000" b="1" kern="1200" dirty="0">
                          <a:solidFill>
                            <a:srgbClr val="00B050"/>
                          </a:solidFill>
                          <a:effectLst/>
                          <a:highlight>
                            <a:srgbClr val="FFFF00"/>
                          </a:highlight>
                          <a:latin typeface="+mn-lt"/>
                          <a:ea typeface="+mn-ea"/>
                          <a:cs typeface="+mn-cs"/>
                        </a:rPr>
                        <a:t>0.068*	</a:t>
                      </a:r>
                      <a:endParaRPr lang="hu-HU" sz="2000" b="1" dirty="0">
                        <a:solidFill>
                          <a:srgbClr val="00B050"/>
                        </a:solidFill>
                        <a:highlight>
                          <a:srgbClr val="FFFF00"/>
                        </a:highlight>
                      </a:endParaRPr>
                    </a:p>
                  </a:txBody>
                  <a:tcPr/>
                </a:tc>
                <a:tc>
                  <a:txBody>
                    <a:bodyPr/>
                    <a:lstStyle/>
                    <a:p>
                      <a:pPr algn="l"/>
                      <a:r>
                        <a:rPr lang="hu-HU" sz="2000" b="1" kern="1200" dirty="0">
                          <a:solidFill>
                            <a:srgbClr val="FF0000"/>
                          </a:solidFill>
                          <a:effectLst/>
                          <a:highlight>
                            <a:srgbClr val="FFFF00"/>
                          </a:highlight>
                          <a:latin typeface="+mn-lt"/>
                          <a:ea typeface="+mn-ea"/>
                          <a:cs typeface="+mn-cs"/>
                        </a:rPr>
                        <a:t>(-)0.033*</a:t>
                      </a:r>
                      <a:endParaRPr lang="hu-HU" sz="2000" b="1" dirty="0">
                        <a:solidFill>
                          <a:srgbClr val="FF0000"/>
                        </a:solidFill>
                        <a:highlight>
                          <a:srgbClr val="FFFF00"/>
                        </a:highlight>
                      </a:endParaRPr>
                    </a:p>
                  </a:txBody>
                  <a:tcPr/>
                </a:tc>
                <a:extLst>
                  <a:ext uri="{0D108BD9-81ED-4DB2-BD59-A6C34878D82A}">
                    <a16:rowId xmlns:a16="http://schemas.microsoft.com/office/drawing/2014/main" val="2421493288"/>
                  </a:ext>
                </a:extLst>
              </a:tr>
              <a:tr h="370840">
                <a:tc rowSpan="3">
                  <a:txBody>
                    <a:bodyPr/>
                    <a:lstStyle/>
                    <a:p>
                      <a:r>
                        <a:rPr lang="en-GB" sz="2000" b="1" kern="1200" noProof="0">
                          <a:solidFill>
                            <a:schemeClr val="dk1"/>
                          </a:solidFill>
                          <a:effectLst/>
                          <a:latin typeface="+mn-lt"/>
                          <a:ea typeface="+mn-ea"/>
                          <a:cs typeface="+mn-cs"/>
                        </a:rPr>
                        <a:t>School ranking</a:t>
                      </a:r>
                    </a:p>
                  </a:txBody>
                  <a:tcPr/>
                </a:tc>
                <a:tc>
                  <a:txBody>
                    <a:bodyPr/>
                    <a:lstStyle/>
                    <a:p>
                      <a:r>
                        <a:rPr lang="hu-HU" sz="2000" dirty="0"/>
                        <a:t>Total</a:t>
                      </a:r>
                    </a:p>
                  </a:txBody>
                  <a:tcPr/>
                </a:tc>
                <a:tc>
                  <a:txBody>
                    <a:bodyPr/>
                    <a:lstStyle/>
                    <a:p>
                      <a:pPr algn="l"/>
                      <a:r>
                        <a:rPr lang="hu-HU" sz="2000" b="1" kern="1200" dirty="0">
                          <a:solidFill>
                            <a:schemeClr val="dk1"/>
                          </a:solidFill>
                          <a:effectLst/>
                          <a:latin typeface="+mn-lt"/>
                          <a:ea typeface="+mn-ea"/>
                          <a:cs typeface="+mn-cs"/>
                        </a:rPr>
                        <a:t>0.020*	</a:t>
                      </a:r>
                      <a:endParaRPr lang="hu-HU" sz="2000" b="1" dirty="0"/>
                    </a:p>
                  </a:txBody>
                  <a:tcPr/>
                </a:tc>
                <a:tc>
                  <a:txBody>
                    <a:bodyPr/>
                    <a:lstStyle/>
                    <a:p>
                      <a:pPr algn="l"/>
                      <a:r>
                        <a:rPr lang="hu-HU" sz="2000" b="1" kern="1200" dirty="0">
                          <a:solidFill>
                            <a:schemeClr val="dk1"/>
                          </a:solidFill>
                          <a:effectLst/>
                          <a:latin typeface="+mn-lt"/>
                          <a:ea typeface="+mn-ea"/>
                          <a:cs typeface="+mn-cs"/>
                        </a:rPr>
                        <a:t>0.118*</a:t>
                      </a:r>
                      <a:endParaRPr lang="hu-HU" sz="2000" b="1" dirty="0"/>
                    </a:p>
                  </a:txBody>
                  <a:tcPr/>
                </a:tc>
                <a:tc>
                  <a:txBody>
                    <a:bodyPr/>
                    <a:lstStyle/>
                    <a:p>
                      <a:pPr algn="l"/>
                      <a:r>
                        <a:rPr lang="hu-HU" sz="2000" b="1" kern="1200" dirty="0">
                          <a:solidFill>
                            <a:schemeClr val="dk1"/>
                          </a:solidFill>
                          <a:effectLst/>
                          <a:latin typeface="+mn-lt"/>
                          <a:ea typeface="+mn-ea"/>
                          <a:cs typeface="+mn-cs"/>
                        </a:rPr>
                        <a:t>0.038*</a:t>
                      </a:r>
                      <a:endParaRPr lang="hu-HU" sz="2000" b="1" dirty="0"/>
                    </a:p>
                  </a:txBody>
                  <a:tcPr/>
                </a:tc>
                <a:extLst>
                  <a:ext uri="{0D108BD9-81ED-4DB2-BD59-A6C34878D82A}">
                    <a16:rowId xmlns:a16="http://schemas.microsoft.com/office/drawing/2014/main" val="777489583"/>
                  </a:ext>
                </a:extLst>
              </a:tr>
              <a:tr h="370840">
                <a:tc vMerge="1">
                  <a:txBody>
                    <a:bodyPr/>
                    <a:lstStyle/>
                    <a:p>
                      <a:endParaRPr lang="hu-HU" dirty="0"/>
                    </a:p>
                  </a:txBody>
                  <a:tcPr/>
                </a:tc>
                <a:tc>
                  <a:txBody>
                    <a:bodyPr/>
                    <a:lstStyle/>
                    <a:p>
                      <a:r>
                        <a:rPr lang="hu-HU" sz="2000" dirty="0"/>
                        <a:t>DCK</a:t>
                      </a:r>
                    </a:p>
                  </a:txBody>
                  <a:tcPr/>
                </a:tc>
                <a:tc>
                  <a:txBody>
                    <a:bodyPr/>
                    <a:lstStyle/>
                    <a:p>
                      <a:pPr algn="l"/>
                      <a:r>
                        <a:rPr lang="hu-HU" sz="2000" kern="1200" dirty="0">
                          <a:solidFill>
                            <a:schemeClr val="dk1"/>
                          </a:solidFill>
                          <a:effectLst/>
                          <a:latin typeface="+mn-lt"/>
                          <a:ea typeface="+mn-ea"/>
                          <a:cs typeface="+mn-cs"/>
                        </a:rPr>
                        <a:t>0.010</a:t>
                      </a:r>
                      <a:endParaRPr lang="hu-HU" sz="2000" dirty="0"/>
                    </a:p>
                  </a:txBody>
                  <a:tcPr/>
                </a:tc>
                <a:tc>
                  <a:txBody>
                    <a:bodyPr/>
                    <a:lstStyle/>
                    <a:p>
                      <a:pPr algn="l"/>
                      <a:r>
                        <a:rPr lang="hu-HU" sz="2000" b="1" kern="1200" dirty="0">
                          <a:solidFill>
                            <a:schemeClr val="dk1"/>
                          </a:solidFill>
                          <a:effectLst/>
                          <a:latin typeface="+mn-lt"/>
                          <a:ea typeface="+mn-ea"/>
                          <a:cs typeface="+mn-cs"/>
                        </a:rPr>
                        <a:t>0.122*</a:t>
                      </a:r>
                      <a:endParaRPr lang="hu-HU" sz="2000" b="1" dirty="0"/>
                    </a:p>
                  </a:txBody>
                  <a:tcPr/>
                </a:tc>
                <a:tc>
                  <a:txBody>
                    <a:bodyPr/>
                    <a:lstStyle/>
                    <a:p>
                      <a:pPr algn="l"/>
                      <a:r>
                        <a:rPr lang="hu-HU" sz="2000" b="1" kern="1200" dirty="0">
                          <a:solidFill>
                            <a:schemeClr val="dk1"/>
                          </a:solidFill>
                          <a:effectLst/>
                          <a:latin typeface="+mn-lt"/>
                          <a:ea typeface="+mn-ea"/>
                          <a:cs typeface="+mn-cs"/>
                        </a:rPr>
                        <a:t>0.039*</a:t>
                      </a:r>
                      <a:endParaRPr lang="hu-HU" sz="2000" b="1" dirty="0"/>
                    </a:p>
                  </a:txBody>
                  <a:tcPr/>
                </a:tc>
                <a:extLst>
                  <a:ext uri="{0D108BD9-81ED-4DB2-BD59-A6C34878D82A}">
                    <a16:rowId xmlns:a16="http://schemas.microsoft.com/office/drawing/2014/main" val="209414597"/>
                  </a:ext>
                </a:extLst>
              </a:tr>
              <a:tr h="370840">
                <a:tc vMerge="1">
                  <a:txBody>
                    <a:bodyPr/>
                    <a:lstStyle/>
                    <a:p>
                      <a:endParaRPr lang="hu-HU" dirty="0"/>
                    </a:p>
                  </a:txBody>
                  <a:tcPr/>
                </a:tc>
                <a:tc>
                  <a:txBody>
                    <a:bodyPr/>
                    <a:lstStyle/>
                    <a:p>
                      <a:r>
                        <a:rPr lang="hu-HU" sz="2000" dirty="0"/>
                        <a:t>EDS</a:t>
                      </a:r>
                    </a:p>
                  </a:txBody>
                  <a:tcPr/>
                </a:tc>
                <a:tc>
                  <a:txBody>
                    <a:bodyPr/>
                    <a:lstStyle/>
                    <a:p>
                      <a:pPr algn="l"/>
                      <a:r>
                        <a:rPr lang="hu-HU" sz="2000" b="1" kern="1200" dirty="0">
                          <a:solidFill>
                            <a:schemeClr val="dk1"/>
                          </a:solidFill>
                          <a:effectLst/>
                          <a:latin typeface="+mn-lt"/>
                          <a:ea typeface="+mn-ea"/>
                          <a:cs typeface="+mn-cs"/>
                        </a:rPr>
                        <a:t>0.020*	</a:t>
                      </a:r>
                      <a:endParaRPr lang="hu-HU" sz="2000" b="1" dirty="0"/>
                    </a:p>
                  </a:txBody>
                  <a:tcPr/>
                </a:tc>
                <a:tc>
                  <a:txBody>
                    <a:bodyPr/>
                    <a:lstStyle/>
                    <a:p>
                      <a:pPr algn="l"/>
                      <a:r>
                        <a:rPr lang="hu-HU" sz="2000" b="1" kern="1200" dirty="0">
                          <a:solidFill>
                            <a:schemeClr val="dk1"/>
                          </a:solidFill>
                          <a:effectLst/>
                          <a:latin typeface="+mn-lt"/>
                          <a:ea typeface="+mn-ea"/>
                          <a:cs typeface="+mn-cs"/>
                        </a:rPr>
                        <a:t>0.061*	</a:t>
                      </a:r>
                      <a:endParaRPr lang="hu-HU" sz="2000" b="1" dirty="0"/>
                    </a:p>
                  </a:txBody>
                  <a:tcPr/>
                </a:tc>
                <a:tc>
                  <a:txBody>
                    <a:bodyPr/>
                    <a:lstStyle/>
                    <a:p>
                      <a:pPr algn="l"/>
                      <a:r>
                        <a:rPr lang="hu-HU" sz="2000" b="1" kern="1200" dirty="0">
                          <a:solidFill>
                            <a:schemeClr val="dk1"/>
                          </a:solidFill>
                          <a:effectLst/>
                          <a:latin typeface="+mn-lt"/>
                          <a:ea typeface="+mn-ea"/>
                          <a:cs typeface="+mn-cs"/>
                        </a:rPr>
                        <a:t>0.067*</a:t>
                      </a:r>
                      <a:endParaRPr lang="hu-HU" sz="2000" b="1" dirty="0"/>
                    </a:p>
                  </a:txBody>
                  <a:tcPr/>
                </a:tc>
                <a:extLst>
                  <a:ext uri="{0D108BD9-81ED-4DB2-BD59-A6C34878D82A}">
                    <a16:rowId xmlns:a16="http://schemas.microsoft.com/office/drawing/2014/main" val="4023562149"/>
                  </a:ext>
                </a:extLst>
              </a:tr>
              <a:tr h="3708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noProof="0">
                          <a:solidFill>
                            <a:schemeClr val="dk1"/>
                          </a:solidFill>
                          <a:effectLst/>
                          <a:latin typeface="+mn-lt"/>
                          <a:ea typeface="+mn-ea"/>
                          <a:cs typeface="+mn-cs"/>
                        </a:rPr>
                        <a:t>Mother’s education</a:t>
                      </a:r>
                    </a:p>
                  </a:txBody>
                  <a:tcPr/>
                </a:tc>
                <a:tc>
                  <a:txBody>
                    <a:bodyPr/>
                    <a:lstStyle/>
                    <a:p>
                      <a:r>
                        <a:rPr lang="hu-HU" sz="2000" dirty="0"/>
                        <a:t>Total</a:t>
                      </a:r>
                    </a:p>
                  </a:txBody>
                  <a:tcPr/>
                </a:tc>
                <a:tc>
                  <a:txBody>
                    <a:bodyPr/>
                    <a:lstStyle/>
                    <a:p>
                      <a:pPr algn="l"/>
                      <a:r>
                        <a:rPr lang="hu-HU" sz="2000" kern="1200" dirty="0">
                          <a:solidFill>
                            <a:schemeClr val="dk1"/>
                          </a:solidFill>
                          <a:effectLst/>
                          <a:latin typeface="+mn-lt"/>
                          <a:ea typeface="+mn-ea"/>
                          <a:cs typeface="+mn-cs"/>
                        </a:rPr>
                        <a:t>0.000</a:t>
                      </a:r>
                      <a:endParaRPr lang="hu-HU" sz="2000" dirty="0"/>
                    </a:p>
                  </a:txBody>
                  <a:tcPr/>
                </a:tc>
                <a:tc>
                  <a:txBody>
                    <a:bodyPr/>
                    <a:lstStyle/>
                    <a:p>
                      <a:pPr algn="l"/>
                      <a:r>
                        <a:rPr lang="hu-HU" sz="2000" kern="1200" dirty="0">
                          <a:solidFill>
                            <a:schemeClr val="dk1"/>
                          </a:solidFill>
                          <a:effectLst/>
                          <a:latin typeface="+mn-lt"/>
                          <a:ea typeface="+mn-ea"/>
                          <a:cs typeface="+mn-cs"/>
                        </a:rPr>
                        <a:t>0.003	</a:t>
                      </a:r>
                      <a:endParaRPr lang="hu-HU" sz="2000" dirty="0"/>
                    </a:p>
                  </a:txBody>
                  <a:tcPr/>
                </a:tc>
                <a:tc>
                  <a:txBody>
                    <a:bodyPr/>
                    <a:lstStyle/>
                    <a:p>
                      <a:pPr algn="l"/>
                      <a:r>
                        <a:rPr lang="hu-HU" sz="2000" kern="1200" dirty="0">
                          <a:solidFill>
                            <a:schemeClr val="dk1"/>
                          </a:solidFill>
                          <a:effectLst/>
                          <a:latin typeface="+mn-lt"/>
                          <a:ea typeface="+mn-ea"/>
                          <a:cs typeface="+mn-cs"/>
                        </a:rPr>
                        <a:t>0.002</a:t>
                      </a:r>
                      <a:endParaRPr lang="hu-HU" sz="2000" dirty="0"/>
                    </a:p>
                  </a:txBody>
                  <a:tcPr/>
                </a:tc>
                <a:extLst>
                  <a:ext uri="{0D108BD9-81ED-4DB2-BD59-A6C34878D82A}">
                    <a16:rowId xmlns:a16="http://schemas.microsoft.com/office/drawing/2014/main" val="1743480953"/>
                  </a:ext>
                </a:extLst>
              </a:tr>
              <a:tr h="370840">
                <a:tc vMerge="1">
                  <a:txBody>
                    <a:bodyPr/>
                    <a:lstStyle/>
                    <a:p>
                      <a:endParaRPr lang="hu-HU" dirty="0"/>
                    </a:p>
                  </a:txBody>
                  <a:tcPr/>
                </a:tc>
                <a:tc>
                  <a:txBody>
                    <a:bodyPr/>
                    <a:lstStyle/>
                    <a:p>
                      <a:r>
                        <a:rPr lang="hu-HU" sz="2000" dirty="0"/>
                        <a:t>DCK</a:t>
                      </a:r>
                    </a:p>
                  </a:txBody>
                  <a:tcPr/>
                </a:tc>
                <a:tc>
                  <a:txBody>
                    <a:bodyPr/>
                    <a:lstStyle/>
                    <a:p>
                      <a:pPr algn="l"/>
                      <a:r>
                        <a:rPr lang="hu-HU" sz="2000" kern="1200" dirty="0">
                          <a:solidFill>
                            <a:schemeClr val="dk1"/>
                          </a:solidFill>
                          <a:effectLst/>
                          <a:latin typeface="+mn-lt"/>
                          <a:ea typeface="+mn-ea"/>
                          <a:cs typeface="+mn-cs"/>
                        </a:rPr>
                        <a:t>0.001	</a:t>
                      </a:r>
                      <a:endParaRPr lang="hu-HU" sz="2000" dirty="0"/>
                    </a:p>
                  </a:txBody>
                  <a:tcPr/>
                </a:tc>
                <a:tc>
                  <a:txBody>
                    <a:bodyPr/>
                    <a:lstStyle/>
                    <a:p>
                      <a:pPr algn="l"/>
                      <a:r>
                        <a:rPr lang="hu-HU" sz="2000" kern="1200" dirty="0">
                          <a:solidFill>
                            <a:schemeClr val="dk1"/>
                          </a:solidFill>
                          <a:effectLst/>
                          <a:latin typeface="+mn-lt"/>
                          <a:ea typeface="+mn-ea"/>
                          <a:cs typeface="+mn-cs"/>
                        </a:rPr>
                        <a:t>0.000</a:t>
                      </a:r>
                      <a:endParaRPr lang="hu-HU" sz="2000" dirty="0"/>
                    </a:p>
                  </a:txBody>
                  <a:tcPr/>
                </a:tc>
                <a:tc>
                  <a:txBody>
                    <a:bodyPr/>
                    <a:lstStyle/>
                    <a:p>
                      <a:pPr algn="l"/>
                      <a:r>
                        <a:rPr lang="hu-HU" sz="2000" kern="1200" dirty="0">
                          <a:solidFill>
                            <a:schemeClr val="dk1"/>
                          </a:solidFill>
                          <a:effectLst/>
                          <a:latin typeface="+mn-lt"/>
                          <a:ea typeface="+mn-ea"/>
                          <a:cs typeface="+mn-cs"/>
                        </a:rPr>
                        <a:t>0.002</a:t>
                      </a:r>
                      <a:endParaRPr lang="hu-HU" sz="2000" dirty="0"/>
                    </a:p>
                  </a:txBody>
                  <a:tcPr/>
                </a:tc>
                <a:extLst>
                  <a:ext uri="{0D108BD9-81ED-4DB2-BD59-A6C34878D82A}">
                    <a16:rowId xmlns:a16="http://schemas.microsoft.com/office/drawing/2014/main" val="3621581691"/>
                  </a:ext>
                </a:extLst>
              </a:tr>
              <a:tr h="370840">
                <a:tc vMerge="1">
                  <a:txBody>
                    <a:bodyPr/>
                    <a:lstStyle/>
                    <a:p>
                      <a:endParaRPr lang="hu-HU" dirty="0"/>
                    </a:p>
                  </a:txBody>
                  <a:tcPr/>
                </a:tc>
                <a:tc>
                  <a:txBody>
                    <a:bodyPr/>
                    <a:lstStyle/>
                    <a:p>
                      <a:r>
                        <a:rPr lang="hu-HU" sz="2000" dirty="0"/>
                        <a:t>EDS</a:t>
                      </a:r>
                    </a:p>
                  </a:txBody>
                  <a:tcPr/>
                </a:tc>
                <a:tc>
                  <a:txBody>
                    <a:bodyPr/>
                    <a:lstStyle/>
                    <a:p>
                      <a:pPr algn="l"/>
                      <a:r>
                        <a:rPr lang="hu-HU" sz="2000" kern="1200" dirty="0">
                          <a:solidFill>
                            <a:schemeClr val="dk1"/>
                          </a:solidFill>
                          <a:effectLst/>
                          <a:latin typeface="+mn-lt"/>
                          <a:ea typeface="+mn-ea"/>
                          <a:cs typeface="+mn-cs"/>
                        </a:rPr>
                        <a:t>0.001	</a:t>
                      </a:r>
                      <a:endParaRPr lang="hu-HU" sz="2000" dirty="0"/>
                    </a:p>
                  </a:txBody>
                  <a:tcPr/>
                </a:tc>
                <a:tc>
                  <a:txBody>
                    <a:bodyPr/>
                    <a:lstStyle/>
                    <a:p>
                      <a:pPr algn="l"/>
                      <a:r>
                        <a:rPr lang="hu-HU" sz="2000" kern="1200" dirty="0">
                          <a:solidFill>
                            <a:schemeClr val="dk1"/>
                          </a:solidFill>
                          <a:effectLst/>
                          <a:latin typeface="+mn-lt"/>
                          <a:ea typeface="+mn-ea"/>
                          <a:cs typeface="+mn-cs"/>
                        </a:rPr>
                        <a:t>0.008	</a:t>
                      </a:r>
                      <a:endParaRPr lang="hu-HU" sz="2000" dirty="0"/>
                    </a:p>
                  </a:txBody>
                  <a:tcPr/>
                </a:tc>
                <a:tc>
                  <a:txBody>
                    <a:bodyPr/>
                    <a:lstStyle/>
                    <a:p>
                      <a:pPr algn="l"/>
                      <a:r>
                        <a:rPr lang="hu-HU" sz="2000" kern="1200" dirty="0">
                          <a:solidFill>
                            <a:schemeClr val="dk1"/>
                          </a:solidFill>
                          <a:effectLst/>
                          <a:latin typeface="+mn-lt"/>
                          <a:ea typeface="+mn-ea"/>
                          <a:cs typeface="+mn-cs"/>
                        </a:rPr>
                        <a:t>0.000</a:t>
                      </a:r>
                      <a:endParaRPr lang="hu-HU" sz="2000" dirty="0"/>
                    </a:p>
                  </a:txBody>
                  <a:tcPr/>
                </a:tc>
                <a:extLst>
                  <a:ext uri="{0D108BD9-81ED-4DB2-BD59-A6C34878D82A}">
                    <a16:rowId xmlns:a16="http://schemas.microsoft.com/office/drawing/2014/main" val="2692093842"/>
                  </a:ext>
                </a:extLst>
              </a:tr>
              <a:tr h="370840">
                <a:tc rowSpan="3">
                  <a:txBody>
                    <a:bodyPr/>
                    <a:lstStyle/>
                    <a:p>
                      <a:r>
                        <a:rPr lang="en-GB" sz="2000" b="1" kern="1200" noProof="0" dirty="0">
                          <a:solidFill>
                            <a:schemeClr val="dk1"/>
                          </a:solidFill>
                          <a:effectLst/>
                          <a:latin typeface="+mn-lt"/>
                          <a:ea typeface="+mn-ea"/>
                          <a:cs typeface="+mn-cs"/>
                        </a:rPr>
                        <a:t>Gender</a:t>
                      </a:r>
                    </a:p>
                  </a:txBody>
                  <a:tcPr/>
                </a:tc>
                <a:tc>
                  <a:txBody>
                    <a:bodyPr/>
                    <a:lstStyle/>
                    <a:p>
                      <a:r>
                        <a:rPr lang="hu-HU" sz="2000" dirty="0"/>
                        <a:t>Total</a:t>
                      </a:r>
                    </a:p>
                  </a:txBody>
                  <a:tcPr/>
                </a:tc>
                <a:tc>
                  <a:txBody>
                    <a:bodyPr/>
                    <a:lstStyle/>
                    <a:p>
                      <a:pPr algn="l"/>
                      <a:r>
                        <a:rPr lang="hu-HU" sz="2000" kern="1200" dirty="0">
                          <a:solidFill>
                            <a:schemeClr val="dk1"/>
                          </a:solidFill>
                          <a:effectLst/>
                          <a:latin typeface="+mn-lt"/>
                          <a:ea typeface="+mn-ea"/>
                          <a:cs typeface="+mn-cs"/>
                        </a:rPr>
                        <a:t>0.000</a:t>
                      </a:r>
                      <a:endParaRPr lang="hu-HU" sz="2000" dirty="0"/>
                    </a:p>
                  </a:txBody>
                  <a:tcPr/>
                </a:tc>
                <a:tc>
                  <a:txBody>
                    <a:bodyPr/>
                    <a:lstStyle/>
                    <a:p>
                      <a:pPr algn="l"/>
                      <a:r>
                        <a:rPr lang="hu-HU" sz="2000" kern="1200" dirty="0">
                          <a:solidFill>
                            <a:schemeClr val="dk1"/>
                          </a:solidFill>
                          <a:effectLst/>
                          <a:latin typeface="+mn-lt"/>
                          <a:ea typeface="+mn-ea"/>
                          <a:cs typeface="+mn-cs"/>
                        </a:rPr>
                        <a:t>0.002	</a:t>
                      </a:r>
                      <a:endParaRPr lang="hu-HU" sz="2000" dirty="0"/>
                    </a:p>
                  </a:txBody>
                  <a:tcPr/>
                </a:tc>
                <a:tc>
                  <a:txBody>
                    <a:bodyPr/>
                    <a:lstStyle/>
                    <a:p>
                      <a:pPr algn="l"/>
                      <a:r>
                        <a:rPr lang="hu-HU" sz="2000" kern="1200" dirty="0">
                          <a:solidFill>
                            <a:schemeClr val="dk1"/>
                          </a:solidFill>
                          <a:effectLst/>
                          <a:latin typeface="+mn-lt"/>
                          <a:ea typeface="+mn-ea"/>
                          <a:cs typeface="+mn-cs"/>
                        </a:rPr>
                        <a:t>0.000</a:t>
                      </a:r>
                      <a:endParaRPr lang="hu-HU" sz="2000" dirty="0"/>
                    </a:p>
                  </a:txBody>
                  <a:tcPr/>
                </a:tc>
                <a:extLst>
                  <a:ext uri="{0D108BD9-81ED-4DB2-BD59-A6C34878D82A}">
                    <a16:rowId xmlns:a16="http://schemas.microsoft.com/office/drawing/2014/main" val="2039437320"/>
                  </a:ext>
                </a:extLst>
              </a:tr>
              <a:tr h="370840">
                <a:tc vMerge="1">
                  <a:txBody>
                    <a:bodyPr/>
                    <a:lstStyle/>
                    <a:p>
                      <a:endParaRPr lang="hu-HU" dirty="0"/>
                    </a:p>
                  </a:txBody>
                  <a:tcPr/>
                </a:tc>
                <a:tc>
                  <a:txBody>
                    <a:bodyPr/>
                    <a:lstStyle/>
                    <a:p>
                      <a:r>
                        <a:rPr lang="hu-HU" sz="2000" dirty="0"/>
                        <a:t>DCK</a:t>
                      </a:r>
                    </a:p>
                  </a:txBody>
                  <a:tcPr/>
                </a:tc>
                <a:tc>
                  <a:txBody>
                    <a:bodyPr/>
                    <a:lstStyle/>
                    <a:p>
                      <a:pPr algn="l"/>
                      <a:r>
                        <a:rPr lang="hu-HU" sz="2000" kern="1200" dirty="0">
                          <a:solidFill>
                            <a:schemeClr val="dk1"/>
                          </a:solidFill>
                          <a:effectLst/>
                          <a:latin typeface="+mn-lt"/>
                          <a:ea typeface="+mn-ea"/>
                          <a:cs typeface="+mn-cs"/>
                        </a:rPr>
                        <a:t>0.000	</a:t>
                      </a:r>
                      <a:endParaRPr lang="hu-HU" sz="2000" dirty="0"/>
                    </a:p>
                  </a:txBody>
                  <a:tcPr/>
                </a:tc>
                <a:tc>
                  <a:txBody>
                    <a:bodyPr/>
                    <a:lstStyle/>
                    <a:p>
                      <a:pPr algn="l"/>
                      <a:r>
                        <a:rPr lang="hu-HU" sz="2000" kern="1200" dirty="0">
                          <a:solidFill>
                            <a:schemeClr val="dk1"/>
                          </a:solidFill>
                          <a:effectLst/>
                          <a:latin typeface="+mn-lt"/>
                          <a:ea typeface="+mn-ea"/>
                          <a:cs typeface="+mn-cs"/>
                        </a:rPr>
                        <a:t>0.002	</a:t>
                      </a:r>
                      <a:endParaRPr lang="hu-HU" sz="2000" dirty="0"/>
                    </a:p>
                  </a:txBody>
                  <a:tcPr/>
                </a:tc>
                <a:tc>
                  <a:txBody>
                    <a:bodyPr/>
                    <a:lstStyle/>
                    <a:p>
                      <a:pPr algn="l"/>
                      <a:r>
                        <a:rPr lang="hu-HU" sz="2000" kern="1200" dirty="0">
                          <a:solidFill>
                            <a:schemeClr val="dk1"/>
                          </a:solidFill>
                          <a:effectLst/>
                          <a:latin typeface="+mn-lt"/>
                          <a:ea typeface="+mn-ea"/>
                          <a:cs typeface="+mn-cs"/>
                        </a:rPr>
                        <a:t>0.000</a:t>
                      </a:r>
                      <a:endParaRPr lang="hu-HU" sz="2000" dirty="0"/>
                    </a:p>
                  </a:txBody>
                  <a:tcPr/>
                </a:tc>
                <a:extLst>
                  <a:ext uri="{0D108BD9-81ED-4DB2-BD59-A6C34878D82A}">
                    <a16:rowId xmlns:a16="http://schemas.microsoft.com/office/drawing/2014/main" val="182217002"/>
                  </a:ext>
                </a:extLst>
              </a:tr>
              <a:tr h="370840">
                <a:tc vMerge="1">
                  <a:txBody>
                    <a:bodyPr/>
                    <a:lstStyle/>
                    <a:p>
                      <a:endParaRPr lang="hu-HU" dirty="0"/>
                    </a:p>
                  </a:txBody>
                  <a:tcPr/>
                </a:tc>
                <a:tc>
                  <a:txBody>
                    <a:bodyPr/>
                    <a:lstStyle/>
                    <a:p>
                      <a:r>
                        <a:rPr lang="hu-HU" sz="2000" dirty="0"/>
                        <a:t>EDS</a:t>
                      </a:r>
                    </a:p>
                  </a:txBody>
                  <a:tcPr/>
                </a:tc>
                <a:tc>
                  <a:txBody>
                    <a:bodyPr/>
                    <a:lstStyle/>
                    <a:p>
                      <a:pPr algn="l"/>
                      <a:r>
                        <a:rPr lang="hu-HU" sz="2000" kern="1200" dirty="0">
                          <a:solidFill>
                            <a:schemeClr val="dk1"/>
                          </a:solidFill>
                          <a:effectLst/>
                          <a:latin typeface="+mn-lt"/>
                          <a:ea typeface="+mn-ea"/>
                          <a:cs typeface="+mn-cs"/>
                        </a:rPr>
                        <a:t>0.002</a:t>
                      </a:r>
                      <a:endParaRPr lang="hu-HU" sz="2000" dirty="0"/>
                    </a:p>
                  </a:txBody>
                  <a:tcPr/>
                </a:tc>
                <a:tc>
                  <a:txBody>
                    <a:bodyPr/>
                    <a:lstStyle/>
                    <a:p>
                      <a:pPr algn="l"/>
                      <a:r>
                        <a:rPr lang="hu-HU" sz="2000" kern="1200" dirty="0">
                          <a:solidFill>
                            <a:schemeClr val="dk1"/>
                          </a:solidFill>
                          <a:effectLst/>
                          <a:latin typeface="+mn-lt"/>
                          <a:ea typeface="+mn-ea"/>
                          <a:cs typeface="+mn-cs"/>
                        </a:rPr>
                        <a:t>0.010*	</a:t>
                      </a:r>
                      <a:endParaRPr lang="hu-HU" sz="2000" dirty="0"/>
                    </a:p>
                  </a:txBody>
                  <a:tcPr/>
                </a:tc>
                <a:tc>
                  <a:txBody>
                    <a:bodyPr/>
                    <a:lstStyle/>
                    <a:p>
                      <a:pPr algn="l"/>
                      <a:r>
                        <a:rPr lang="hu-HU" sz="2000" kern="1200" dirty="0">
                          <a:solidFill>
                            <a:schemeClr val="dk1"/>
                          </a:solidFill>
                          <a:effectLst/>
                          <a:latin typeface="+mn-lt"/>
                          <a:ea typeface="+mn-ea"/>
                          <a:cs typeface="+mn-cs"/>
                        </a:rPr>
                        <a:t>0.001</a:t>
                      </a:r>
                      <a:endParaRPr lang="hu-HU" sz="2000" dirty="0"/>
                    </a:p>
                  </a:txBody>
                  <a:tcPr/>
                </a:tc>
                <a:extLst>
                  <a:ext uri="{0D108BD9-81ED-4DB2-BD59-A6C34878D82A}">
                    <a16:rowId xmlns:a16="http://schemas.microsoft.com/office/drawing/2014/main" val="1875299955"/>
                  </a:ext>
                </a:extLst>
              </a:tr>
            </a:tbl>
          </a:graphicData>
        </a:graphic>
      </p:graphicFrame>
      <p:sp>
        <p:nvSpPr>
          <p:cNvPr id="6" name="Szövegdoboz 5">
            <a:extLst>
              <a:ext uri="{FF2B5EF4-FFF2-40B4-BE49-F238E27FC236}">
                <a16:creationId xmlns:a16="http://schemas.microsoft.com/office/drawing/2014/main" id="{710DF7FC-2367-4DFA-9E8B-64BB4840105A}"/>
              </a:ext>
            </a:extLst>
          </p:cNvPr>
          <p:cNvSpPr txBox="1"/>
          <p:nvPr/>
        </p:nvSpPr>
        <p:spPr>
          <a:xfrm>
            <a:off x="462455" y="6023952"/>
            <a:ext cx="8363272" cy="707886"/>
          </a:xfrm>
          <a:prstGeom prst="rect">
            <a:avLst/>
          </a:prstGeom>
          <a:noFill/>
        </p:spPr>
        <p:txBody>
          <a:bodyPr wrap="square" rtlCol="0">
            <a:spAutoFit/>
          </a:bodyPr>
          <a:lstStyle/>
          <a:p>
            <a:r>
              <a:rPr lang="en-GB" sz="2000" b="1" dirty="0"/>
              <a:t>*</a:t>
            </a:r>
            <a:r>
              <a:rPr lang="en-GB" sz="2000" b="1" dirty="0">
                <a:solidFill>
                  <a:srgbClr val="FF0000"/>
                </a:solidFill>
              </a:rPr>
              <a:t>significant effect</a:t>
            </a:r>
            <a:r>
              <a:rPr lang="hu-HU" sz="2000" b="1" dirty="0">
                <a:solidFill>
                  <a:srgbClr val="FF0000"/>
                </a:solidFill>
              </a:rPr>
              <a:t>; </a:t>
            </a:r>
            <a:r>
              <a:rPr lang="hu-HU" sz="2000" b="1" dirty="0"/>
              <a:t>„</a:t>
            </a:r>
            <a:r>
              <a:rPr lang="en-GB" sz="2000" b="1" dirty="0"/>
              <a:t>Total</a:t>
            </a:r>
            <a:r>
              <a:rPr lang="hu-HU" sz="2000" b="1" dirty="0"/>
              <a:t>”</a:t>
            </a:r>
            <a:r>
              <a:rPr lang="en-GB" sz="2000" b="1" dirty="0"/>
              <a:t>: total scores</a:t>
            </a:r>
            <a:r>
              <a:rPr lang="hu-HU" sz="2000" b="1" dirty="0"/>
              <a:t>;</a:t>
            </a:r>
            <a:r>
              <a:rPr lang="en-GB" sz="2000" b="1" dirty="0"/>
              <a:t> DCK: scores on </a:t>
            </a:r>
            <a:r>
              <a:rPr lang="en-GB" sz="2000" b="1" u="sng" dirty="0"/>
              <a:t>d</a:t>
            </a:r>
            <a:r>
              <a:rPr lang="en-GB" sz="2000" b="1" dirty="0"/>
              <a:t>isciplinary </a:t>
            </a:r>
            <a:r>
              <a:rPr lang="en-GB" sz="2000" b="1" u="sng" dirty="0"/>
              <a:t>c</a:t>
            </a:r>
            <a:r>
              <a:rPr lang="en-GB" sz="2000" b="1" dirty="0"/>
              <a:t>ontent </a:t>
            </a:r>
            <a:r>
              <a:rPr lang="en-GB" sz="2000" b="1" u="sng" dirty="0"/>
              <a:t>k</a:t>
            </a:r>
            <a:r>
              <a:rPr lang="en-GB" sz="2000" b="1" dirty="0"/>
              <a:t>nowledge sub-test; EDS: scores on </a:t>
            </a:r>
            <a:r>
              <a:rPr lang="en-GB" sz="2000" b="1" u="sng" dirty="0"/>
              <a:t>e</a:t>
            </a:r>
            <a:r>
              <a:rPr lang="en-GB" sz="2000" b="1" dirty="0"/>
              <a:t>xperimental </a:t>
            </a:r>
            <a:r>
              <a:rPr lang="en-GB" sz="2000" b="1" u="sng" dirty="0"/>
              <a:t>d</a:t>
            </a:r>
            <a:r>
              <a:rPr lang="en-GB" sz="2000" b="1" dirty="0"/>
              <a:t>esign </a:t>
            </a:r>
            <a:r>
              <a:rPr lang="en-GB" sz="2000" b="1" u="sng" dirty="0"/>
              <a:t>s</a:t>
            </a:r>
            <a:r>
              <a:rPr lang="en-GB" sz="2000" b="1" dirty="0"/>
              <a:t>kills sub-test</a:t>
            </a:r>
          </a:p>
        </p:txBody>
      </p:sp>
    </p:spTree>
    <p:extLst>
      <p:ext uri="{BB962C8B-B14F-4D97-AF65-F5344CB8AC3E}">
        <p14:creationId xmlns:p14="http://schemas.microsoft.com/office/powerpoint/2010/main" val="144028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96AF78-8562-4689-9953-D689B648D008}"/>
              </a:ext>
            </a:extLst>
          </p:cNvPr>
          <p:cNvSpPr>
            <a:spLocks noGrp="1"/>
          </p:cNvSpPr>
          <p:nvPr>
            <p:ph type="title"/>
          </p:nvPr>
        </p:nvSpPr>
        <p:spPr>
          <a:xfrm>
            <a:off x="0" y="99144"/>
            <a:ext cx="9144000" cy="1484784"/>
          </a:xfrm>
        </p:spPr>
        <p:txBody>
          <a:bodyPr>
            <a:noAutofit/>
          </a:bodyPr>
          <a:lstStyle/>
          <a:p>
            <a:r>
              <a:rPr lang="en-GB" sz="2800" b="1" dirty="0"/>
              <a:t>Development of the experimental groups </a:t>
            </a:r>
            <a:br>
              <a:rPr lang="hu-HU" sz="2800" b="1" dirty="0"/>
            </a:br>
            <a:r>
              <a:rPr lang="en-GB" sz="2800" b="1" dirty="0"/>
              <a:t>(Group</a:t>
            </a:r>
            <a:r>
              <a:rPr lang="hu-HU" sz="2800" b="1" dirty="0"/>
              <a:t> 2 and Group 3 </a:t>
            </a:r>
            <a:r>
              <a:rPr lang="en-GB" sz="2800" b="1" dirty="0"/>
              <a:t>) </a:t>
            </a:r>
            <a:r>
              <a:rPr lang="hu-HU" sz="2800" b="1" dirty="0"/>
              <a:t>and </a:t>
            </a:r>
            <a:r>
              <a:rPr lang="hu-HU" sz="2800" b="1" dirty="0" err="1"/>
              <a:t>the</a:t>
            </a:r>
            <a:r>
              <a:rPr lang="hu-HU" sz="2800" b="1" dirty="0"/>
              <a:t> </a:t>
            </a:r>
            <a:r>
              <a:rPr lang="en-GB" sz="2800" b="1" dirty="0"/>
              <a:t>significance of difference </a:t>
            </a:r>
            <a:br>
              <a:rPr lang="en-GB" sz="2800" b="1" dirty="0"/>
            </a:br>
            <a:r>
              <a:rPr lang="en-GB" sz="2800" b="1" dirty="0"/>
              <a:t>to the results of the control group (Group 1)</a:t>
            </a:r>
            <a:br>
              <a:rPr lang="hu-HU" sz="2800" b="1" dirty="0"/>
            </a:br>
            <a:endParaRPr lang="hu-HU" sz="2800" b="1" dirty="0"/>
          </a:p>
        </p:txBody>
      </p:sp>
      <p:graphicFrame>
        <p:nvGraphicFramePr>
          <p:cNvPr id="4" name="Táblázat 4">
            <a:extLst>
              <a:ext uri="{FF2B5EF4-FFF2-40B4-BE49-F238E27FC236}">
                <a16:creationId xmlns:a16="http://schemas.microsoft.com/office/drawing/2014/main" id="{9CBEDBD5-EE4F-4E82-A2ED-9546AACC74D3}"/>
              </a:ext>
            </a:extLst>
          </p:cNvPr>
          <p:cNvGraphicFramePr>
            <a:graphicFrameLocks noGrp="1"/>
          </p:cNvGraphicFramePr>
          <p:nvPr>
            <p:ph idx="1"/>
            <p:extLst>
              <p:ext uri="{D42A27DB-BD31-4B8C-83A1-F6EECF244321}">
                <p14:modId xmlns:p14="http://schemas.microsoft.com/office/powerpoint/2010/main" val="3910964245"/>
              </p:ext>
            </p:extLst>
          </p:nvPr>
        </p:nvGraphicFramePr>
        <p:xfrm>
          <a:off x="457200" y="1286868"/>
          <a:ext cx="8229600" cy="2773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526856824"/>
                    </a:ext>
                  </a:extLst>
                </a:gridCol>
                <a:gridCol w="1645920">
                  <a:extLst>
                    <a:ext uri="{9D8B030D-6E8A-4147-A177-3AD203B41FA5}">
                      <a16:colId xmlns:a16="http://schemas.microsoft.com/office/drawing/2014/main" val="160316249"/>
                    </a:ext>
                  </a:extLst>
                </a:gridCol>
                <a:gridCol w="1645920">
                  <a:extLst>
                    <a:ext uri="{9D8B030D-6E8A-4147-A177-3AD203B41FA5}">
                      <a16:colId xmlns:a16="http://schemas.microsoft.com/office/drawing/2014/main" val="239594781"/>
                    </a:ext>
                  </a:extLst>
                </a:gridCol>
                <a:gridCol w="1645920">
                  <a:extLst>
                    <a:ext uri="{9D8B030D-6E8A-4147-A177-3AD203B41FA5}">
                      <a16:colId xmlns:a16="http://schemas.microsoft.com/office/drawing/2014/main" val="569201596"/>
                    </a:ext>
                  </a:extLst>
                </a:gridCol>
                <a:gridCol w="1645920">
                  <a:extLst>
                    <a:ext uri="{9D8B030D-6E8A-4147-A177-3AD203B41FA5}">
                      <a16:colId xmlns:a16="http://schemas.microsoft.com/office/drawing/2014/main" val="2731188503"/>
                    </a:ext>
                  </a:extLst>
                </a:gridCol>
              </a:tblGrid>
              <a:tr h="370840">
                <a:tc>
                  <a:txBody>
                    <a:bodyPr/>
                    <a:lstStyle/>
                    <a:p>
                      <a:r>
                        <a:rPr lang="hu-HU" sz="2000" dirty="0"/>
                        <a:t>Group</a:t>
                      </a:r>
                    </a:p>
                  </a:txBody>
                  <a:tcPr/>
                </a:tc>
                <a:tc>
                  <a:txBody>
                    <a:bodyPr/>
                    <a:lstStyle/>
                    <a:p>
                      <a:pPr algn="ctr"/>
                      <a:r>
                        <a:rPr lang="hu-HU" sz="2000" dirty="0"/>
                        <a:t>Test/</a:t>
                      </a:r>
                      <a:r>
                        <a:rPr lang="hu-HU" sz="2000" dirty="0" err="1"/>
                        <a:t>sub</a:t>
                      </a:r>
                      <a:r>
                        <a:rPr lang="hu-HU" sz="2000" dirty="0"/>
                        <a:t>-test</a:t>
                      </a:r>
                    </a:p>
                  </a:txBody>
                  <a:tcPr/>
                </a:tc>
                <a:tc>
                  <a:txBody>
                    <a:bodyPr/>
                    <a:lstStyle/>
                    <a:p>
                      <a:pPr algn="ctr"/>
                      <a:r>
                        <a:rPr lang="hu-HU" sz="2000" dirty="0" err="1"/>
                        <a:t>Grade</a:t>
                      </a:r>
                      <a:r>
                        <a:rPr lang="hu-HU" sz="2000" dirty="0"/>
                        <a:t> 7</a:t>
                      </a:r>
                    </a:p>
                  </a:txBody>
                  <a:tcPr/>
                </a:tc>
                <a:tc>
                  <a:txBody>
                    <a:bodyPr/>
                    <a:lstStyle/>
                    <a:p>
                      <a:pPr algn="ctr"/>
                      <a:r>
                        <a:rPr lang="hu-HU" sz="2000" dirty="0" err="1"/>
                        <a:t>Grade</a:t>
                      </a:r>
                      <a:r>
                        <a:rPr lang="hu-HU" sz="2000" dirty="0"/>
                        <a:t> 8</a:t>
                      </a:r>
                    </a:p>
                  </a:txBody>
                  <a:tcPr/>
                </a:tc>
                <a:tc>
                  <a:txBody>
                    <a:bodyPr/>
                    <a:lstStyle/>
                    <a:p>
                      <a:pPr algn="ctr"/>
                      <a:r>
                        <a:rPr lang="hu-HU" sz="2000" dirty="0" err="1"/>
                        <a:t>Grade</a:t>
                      </a:r>
                      <a:r>
                        <a:rPr lang="hu-HU" sz="2000" dirty="0"/>
                        <a:t> 9</a:t>
                      </a:r>
                    </a:p>
                  </a:txBody>
                  <a:tcPr/>
                </a:tc>
                <a:extLst>
                  <a:ext uri="{0D108BD9-81ED-4DB2-BD59-A6C34878D82A}">
                    <a16:rowId xmlns:a16="http://schemas.microsoft.com/office/drawing/2014/main" val="4197686687"/>
                  </a:ext>
                </a:extLst>
              </a:tr>
              <a:tr h="370840">
                <a:tc rowSpan="3">
                  <a:txBody>
                    <a:bodyPr/>
                    <a:lstStyle/>
                    <a:p>
                      <a:r>
                        <a:rPr lang="hu-HU" sz="2000" dirty="0"/>
                        <a:t>Group 2</a:t>
                      </a:r>
                    </a:p>
                  </a:txBody>
                  <a:tcPr/>
                </a:tc>
                <a:tc>
                  <a:txBody>
                    <a:bodyPr/>
                    <a:lstStyle/>
                    <a:p>
                      <a:r>
                        <a:rPr lang="hu-HU" sz="2000" dirty="0"/>
                        <a:t>Total</a:t>
                      </a:r>
                    </a:p>
                  </a:txBody>
                  <a:tcPr/>
                </a:tc>
                <a:tc>
                  <a:txBody>
                    <a:bodyPr/>
                    <a:lstStyle/>
                    <a:p>
                      <a:r>
                        <a:rPr lang="hu-HU" sz="2000" kern="1200" dirty="0">
                          <a:solidFill>
                            <a:schemeClr val="dk1"/>
                          </a:solidFill>
                          <a:effectLst/>
                          <a:latin typeface="+mn-lt"/>
                          <a:ea typeface="+mn-ea"/>
                          <a:cs typeface="+mn-cs"/>
                        </a:rPr>
                        <a:t>0.006	</a:t>
                      </a:r>
                      <a:endParaRPr lang="hu-HU" sz="2000" dirty="0"/>
                    </a:p>
                  </a:txBody>
                  <a:tcPr/>
                </a:tc>
                <a:tc>
                  <a:txBody>
                    <a:bodyPr/>
                    <a:lstStyle/>
                    <a:p>
                      <a:r>
                        <a:rPr lang="hu-HU" sz="2000" b="1" kern="1200" dirty="0">
                          <a:solidFill>
                            <a:schemeClr val="tx1"/>
                          </a:solidFill>
                          <a:effectLst/>
                          <a:latin typeface="+mn-lt"/>
                          <a:ea typeface="+mn-ea"/>
                          <a:cs typeface="+mn-cs"/>
                        </a:rPr>
                        <a:t>0.086*</a:t>
                      </a:r>
                      <a:endParaRPr lang="hu-HU" sz="2000" b="1" dirty="0">
                        <a:solidFill>
                          <a:schemeClr val="tx1"/>
                        </a:solidFill>
                      </a:endParaRPr>
                    </a:p>
                  </a:txBody>
                  <a:tcPr/>
                </a:tc>
                <a:tc>
                  <a:txBody>
                    <a:bodyPr/>
                    <a:lstStyle/>
                    <a:p>
                      <a:r>
                        <a:rPr lang="hu-HU" sz="2000" kern="1200" dirty="0">
                          <a:solidFill>
                            <a:schemeClr val="dk1"/>
                          </a:solidFill>
                          <a:effectLst/>
                          <a:latin typeface="+mn-lt"/>
                          <a:ea typeface="+mn-ea"/>
                          <a:cs typeface="+mn-cs"/>
                        </a:rPr>
                        <a:t>(-)0.012</a:t>
                      </a:r>
                      <a:endParaRPr lang="hu-HU" sz="2000" dirty="0"/>
                    </a:p>
                  </a:txBody>
                  <a:tcPr/>
                </a:tc>
                <a:extLst>
                  <a:ext uri="{0D108BD9-81ED-4DB2-BD59-A6C34878D82A}">
                    <a16:rowId xmlns:a16="http://schemas.microsoft.com/office/drawing/2014/main" val="1205729418"/>
                  </a:ext>
                </a:extLst>
              </a:tr>
              <a:tr h="370840">
                <a:tc vMerge="1">
                  <a:txBody>
                    <a:bodyPr/>
                    <a:lstStyle/>
                    <a:p>
                      <a:endParaRPr lang="hu-HU" dirty="0"/>
                    </a:p>
                  </a:txBody>
                  <a:tcPr/>
                </a:tc>
                <a:tc>
                  <a:txBody>
                    <a:bodyPr/>
                    <a:lstStyle/>
                    <a:p>
                      <a:r>
                        <a:rPr lang="hu-HU" sz="2000" dirty="0"/>
                        <a:t>DCK</a:t>
                      </a:r>
                    </a:p>
                  </a:txBody>
                  <a:tcPr/>
                </a:tc>
                <a:tc>
                  <a:txBody>
                    <a:bodyPr/>
                    <a:lstStyle/>
                    <a:p>
                      <a:r>
                        <a:rPr lang="hu-HU" sz="2000" kern="1200" dirty="0">
                          <a:solidFill>
                            <a:schemeClr val="dk1"/>
                          </a:solidFill>
                          <a:effectLst/>
                          <a:latin typeface="+mn-lt"/>
                          <a:ea typeface="+mn-ea"/>
                          <a:cs typeface="+mn-cs"/>
                        </a:rPr>
                        <a:t>0.009*</a:t>
                      </a:r>
                      <a:endParaRPr lang="hu-HU" sz="2000" dirty="0"/>
                    </a:p>
                  </a:txBody>
                  <a:tcPr/>
                </a:tc>
                <a:tc>
                  <a:txBody>
                    <a:bodyPr/>
                    <a:lstStyle/>
                    <a:p>
                      <a:r>
                        <a:rPr lang="hu-HU" sz="2000" b="1" kern="1200" dirty="0">
                          <a:solidFill>
                            <a:schemeClr val="tx1"/>
                          </a:solidFill>
                          <a:effectLst/>
                          <a:latin typeface="+mn-lt"/>
                          <a:ea typeface="+mn-ea"/>
                          <a:cs typeface="+mn-cs"/>
                        </a:rPr>
                        <a:t>0.059*	</a:t>
                      </a:r>
                      <a:endParaRPr lang="hu-H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000" kern="1200" dirty="0">
                          <a:solidFill>
                            <a:schemeClr val="dk1"/>
                          </a:solidFill>
                          <a:effectLst/>
                          <a:latin typeface="+mn-lt"/>
                          <a:ea typeface="+mn-ea"/>
                          <a:cs typeface="+mn-cs"/>
                        </a:rPr>
                        <a:t>0.000</a:t>
                      </a:r>
                    </a:p>
                  </a:txBody>
                  <a:tcPr/>
                </a:tc>
                <a:extLst>
                  <a:ext uri="{0D108BD9-81ED-4DB2-BD59-A6C34878D82A}">
                    <a16:rowId xmlns:a16="http://schemas.microsoft.com/office/drawing/2014/main" val="1403533616"/>
                  </a:ext>
                </a:extLst>
              </a:tr>
              <a:tr h="370840">
                <a:tc vMerge="1">
                  <a:txBody>
                    <a:bodyPr/>
                    <a:lstStyle/>
                    <a:p>
                      <a:endParaRPr lang="hu-HU" dirty="0"/>
                    </a:p>
                  </a:txBody>
                  <a:tcPr/>
                </a:tc>
                <a:tc>
                  <a:txBody>
                    <a:bodyPr/>
                    <a:lstStyle/>
                    <a:p>
                      <a:r>
                        <a:rPr lang="hu-HU" sz="2000" dirty="0"/>
                        <a:t>EDS</a:t>
                      </a:r>
                    </a:p>
                  </a:txBody>
                  <a:tcPr/>
                </a:tc>
                <a:tc>
                  <a:txBody>
                    <a:bodyPr/>
                    <a:lstStyle/>
                    <a:p>
                      <a:r>
                        <a:rPr lang="hu-HU" sz="2000" kern="1200" dirty="0">
                          <a:solidFill>
                            <a:schemeClr val="dk1"/>
                          </a:solidFill>
                          <a:effectLst/>
                          <a:latin typeface="+mn-lt"/>
                          <a:ea typeface="+mn-ea"/>
                          <a:cs typeface="+mn-cs"/>
                        </a:rPr>
                        <a:t>0.002</a:t>
                      </a:r>
                      <a:endParaRPr lang="hu-HU" sz="2000" dirty="0"/>
                    </a:p>
                  </a:txBody>
                  <a:tcPr/>
                </a:tc>
                <a:tc>
                  <a:txBody>
                    <a:bodyPr/>
                    <a:lstStyle/>
                    <a:p>
                      <a:r>
                        <a:rPr lang="hu-HU" sz="2000" b="1" kern="1200" dirty="0">
                          <a:solidFill>
                            <a:srgbClr val="00B050"/>
                          </a:solidFill>
                          <a:effectLst/>
                          <a:highlight>
                            <a:srgbClr val="FFFF00"/>
                          </a:highlight>
                          <a:latin typeface="+mn-lt"/>
                          <a:ea typeface="+mn-ea"/>
                          <a:cs typeface="+mn-cs"/>
                        </a:rPr>
                        <a:t>0.064*</a:t>
                      </a:r>
                      <a:endParaRPr lang="hu-HU" sz="2000" b="1" dirty="0">
                        <a:solidFill>
                          <a:srgbClr val="00B050"/>
                        </a:solidFill>
                        <a:highlight>
                          <a:srgbClr val="FFFF00"/>
                        </a:highlight>
                      </a:endParaRPr>
                    </a:p>
                  </a:txBody>
                  <a:tcPr/>
                </a:tc>
                <a:tc>
                  <a:txBody>
                    <a:bodyPr/>
                    <a:lstStyle/>
                    <a:p>
                      <a:r>
                        <a:rPr lang="hu-HU" sz="2000" b="1" kern="1200" dirty="0">
                          <a:solidFill>
                            <a:srgbClr val="FF0000"/>
                          </a:solidFill>
                          <a:effectLst/>
                          <a:highlight>
                            <a:srgbClr val="FFFF00"/>
                          </a:highlight>
                          <a:latin typeface="+mn-lt"/>
                          <a:ea typeface="+mn-ea"/>
                          <a:cs typeface="+mn-cs"/>
                        </a:rPr>
                        <a:t>(-)0.029*</a:t>
                      </a:r>
                      <a:endParaRPr lang="hu-HU" sz="2000" b="1" dirty="0">
                        <a:solidFill>
                          <a:srgbClr val="FF0000"/>
                        </a:solidFill>
                        <a:highlight>
                          <a:srgbClr val="FFFF00"/>
                        </a:highlight>
                      </a:endParaRPr>
                    </a:p>
                  </a:txBody>
                  <a:tcPr/>
                </a:tc>
                <a:extLst>
                  <a:ext uri="{0D108BD9-81ED-4DB2-BD59-A6C34878D82A}">
                    <a16:rowId xmlns:a16="http://schemas.microsoft.com/office/drawing/2014/main" val="1506660349"/>
                  </a:ext>
                </a:extLst>
              </a:tr>
              <a:tr h="370840">
                <a:tc rowSpan="3">
                  <a:txBody>
                    <a:bodyPr/>
                    <a:lstStyle/>
                    <a:p>
                      <a:r>
                        <a:rPr lang="hu-HU" sz="2000" dirty="0"/>
                        <a:t>Group 3</a:t>
                      </a:r>
                    </a:p>
                  </a:txBody>
                  <a:tcPr/>
                </a:tc>
                <a:tc>
                  <a:txBody>
                    <a:bodyPr/>
                    <a:lstStyle/>
                    <a:p>
                      <a:r>
                        <a:rPr lang="hu-HU" sz="2000" dirty="0"/>
                        <a:t>Total</a:t>
                      </a:r>
                    </a:p>
                  </a:txBody>
                  <a:tcPr/>
                </a:tc>
                <a:tc>
                  <a:txBody>
                    <a:bodyPr/>
                    <a:lstStyle/>
                    <a:p>
                      <a:r>
                        <a:rPr lang="hu-HU" sz="2000" kern="1200" dirty="0">
                          <a:solidFill>
                            <a:schemeClr val="dk1"/>
                          </a:solidFill>
                          <a:effectLst/>
                          <a:latin typeface="+mn-lt"/>
                          <a:ea typeface="+mn-ea"/>
                          <a:cs typeface="+mn-cs"/>
                        </a:rPr>
                        <a:t>0.002</a:t>
                      </a:r>
                      <a:endParaRPr lang="hu-HU" sz="2000" dirty="0"/>
                    </a:p>
                  </a:txBody>
                  <a:tcPr/>
                </a:tc>
                <a:tc>
                  <a:txBody>
                    <a:bodyPr/>
                    <a:lstStyle/>
                    <a:p>
                      <a:r>
                        <a:rPr lang="hu-HU" sz="2000" b="1" kern="1200" dirty="0">
                          <a:solidFill>
                            <a:schemeClr val="tx1"/>
                          </a:solidFill>
                          <a:effectLst/>
                          <a:latin typeface="+mn-lt"/>
                          <a:ea typeface="+mn-ea"/>
                          <a:cs typeface="+mn-cs"/>
                        </a:rPr>
                        <a:t>0.047*</a:t>
                      </a:r>
                      <a:endParaRPr lang="hu-HU" sz="2000" b="1" dirty="0">
                        <a:solidFill>
                          <a:schemeClr val="tx1"/>
                        </a:solidFill>
                      </a:endParaRPr>
                    </a:p>
                  </a:txBody>
                  <a:tcPr/>
                </a:tc>
                <a:tc>
                  <a:txBody>
                    <a:bodyPr/>
                    <a:lstStyle/>
                    <a:p>
                      <a:r>
                        <a:rPr lang="hu-HU" sz="2000" kern="1200" dirty="0">
                          <a:solidFill>
                            <a:schemeClr val="dk1"/>
                          </a:solidFill>
                          <a:effectLst/>
                          <a:latin typeface="+mn-lt"/>
                          <a:ea typeface="+mn-ea"/>
                          <a:cs typeface="+mn-cs"/>
                        </a:rPr>
                        <a:t>0.000</a:t>
                      </a:r>
                      <a:endParaRPr lang="hu-HU" sz="2000" dirty="0"/>
                    </a:p>
                  </a:txBody>
                  <a:tcPr/>
                </a:tc>
                <a:extLst>
                  <a:ext uri="{0D108BD9-81ED-4DB2-BD59-A6C34878D82A}">
                    <a16:rowId xmlns:a16="http://schemas.microsoft.com/office/drawing/2014/main" val="4232372515"/>
                  </a:ext>
                </a:extLst>
              </a:tr>
              <a:tr h="370840">
                <a:tc vMerge="1">
                  <a:txBody>
                    <a:bodyPr/>
                    <a:lstStyle/>
                    <a:p>
                      <a:endParaRPr lang="hu-HU" dirty="0"/>
                    </a:p>
                  </a:txBody>
                  <a:tcPr/>
                </a:tc>
                <a:tc>
                  <a:txBody>
                    <a:bodyPr/>
                    <a:lstStyle/>
                    <a:p>
                      <a:r>
                        <a:rPr lang="hu-HU" sz="2000" dirty="0"/>
                        <a:t>DCK</a:t>
                      </a:r>
                    </a:p>
                  </a:txBody>
                  <a:tcPr/>
                </a:tc>
                <a:tc>
                  <a:txBody>
                    <a:bodyPr/>
                    <a:lstStyle/>
                    <a:p>
                      <a:r>
                        <a:rPr lang="hu-HU" sz="2000" kern="1200" dirty="0">
                          <a:solidFill>
                            <a:schemeClr val="dk1"/>
                          </a:solidFill>
                          <a:effectLst/>
                          <a:latin typeface="+mn-lt"/>
                          <a:ea typeface="+mn-ea"/>
                          <a:cs typeface="+mn-cs"/>
                        </a:rPr>
                        <a:t>0.006</a:t>
                      </a:r>
                      <a:endParaRPr lang="hu-HU" sz="2000" dirty="0"/>
                    </a:p>
                  </a:txBody>
                  <a:tcPr/>
                </a:tc>
                <a:tc>
                  <a:txBody>
                    <a:bodyPr/>
                    <a:lstStyle/>
                    <a:p>
                      <a:r>
                        <a:rPr lang="hu-HU" sz="2000" b="1" kern="1200" dirty="0">
                          <a:solidFill>
                            <a:schemeClr val="tx1"/>
                          </a:solidFill>
                          <a:effectLst/>
                          <a:latin typeface="+mn-lt"/>
                          <a:ea typeface="+mn-ea"/>
                          <a:cs typeface="+mn-cs"/>
                        </a:rPr>
                        <a:t>0.034*</a:t>
                      </a:r>
                      <a:endParaRPr lang="hu-HU" sz="2000" b="1" dirty="0">
                        <a:solidFill>
                          <a:schemeClr val="tx1"/>
                        </a:solidFill>
                      </a:endParaRPr>
                    </a:p>
                  </a:txBody>
                  <a:tcPr/>
                </a:tc>
                <a:tc>
                  <a:txBody>
                    <a:bodyPr/>
                    <a:lstStyle/>
                    <a:p>
                      <a:r>
                        <a:rPr lang="hu-HU" sz="2000" kern="1200" dirty="0">
                          <a:solidFill>
                            <a:schemeClr val="dk1"/>
                          </a:solidFill>
                          <a:effectLst/>
                          <a:latin typeface="+mn-lt"/>
                          <a:ea typeface="+mn-ea"/>
                          <a:cs typeface="+mn-cs"/>
                        </a:rPr>
                        <a:t>0.006</a:t>
                      </a:r>
                      <a:endParaRPr lang="hu-HU" sz="2000" dirty="0"/>
                    </a:p>
                  </a:txBody>
                  <a:tcPr/>
                </a:tc>
                <a:extLst>
                  <a:ext uri="{0D108BD9-81ED-4DB2-BD59-A6C34878D82A}">
                    <a16:rowId xmlns:a16="http://schemas.microsoft.com/office/drawing/2014/main" val="4063373629"/>
                  </a:ext>
                </a:extLst>
              </a:tr>
              <a:tr h="370840">
                <a:tc vMerge="1">
                  <a:txBody>
                    <a:bodyPr/>
                    <a:lstStyle/>
                    <a:p>
                      <a:endParaRPr lang="hu-HU" dirty="0"/>
                    </a:p>
                  </a:txBody>
                  <a:tcPr/>
                </a:tc>
                <a:tc>
                  <a:txBody>
                    <a:bodyPr/>
                    <a:lstStyle/>
                    <a:p>
                      <a:r>
                        <a:rPr lang="hu-HU" sz="2000" dirty="0"/>
                        <a:t>EDS</a:t>
                      </a:r>
                    </a:p>
                  </a:txBody>
                  <a:tcPr/>
                </a:tc>
                <a:tc>
                  <a:txBody>
                    <a:bodyPr/>
                    <a:lstStyle/>
                    <a:p>
                      <a:r>
                        <a:rPr lang="hu-HU" sz="2000" kern="1200" dirty="0">
                          <a:solidFill>
                            <a:schemeClr val="dk1"/>
                          </a:solidFill>
                          <a:effectLst/>
                          <a:latin typeface="+mn-lt"/>
                          <a:ea typeface="+mn-ea"/>
                          <a:cs typeface="+mn-cs"/>
                        </a:rPr>
                        <a:t>0.000	</a:t>
                      </a:r>
                      <a:endParaRPr lang="hu-HU" sz="2000" dirty="0"/>
                    </a:p>
                  </a:txBody>
                  <a:tcPr/>
                </a:tc>
                <a:tc>
                  <a:txBody>
                    <a:bodyPr/>
                    <a:lstStyle/>
                    <a:p>
                      <a:r>
                        <a:rPr lang="hu-HU" sz="2000" b="1" kern="1200" dirty="0">
                          <a:solidFill>
                            <a:srgbClr val="00B050"/>
                          </a:solidFill>
                          <a:effectLst/>
                          <a:latin typeface="+mn-lt"/>
                          <a:ea typeface="+mn-ea"/>
                          <a:cs typeface="+mn-cs"/>
                        </a:rPr>
                        <a:t>0.033*</a:t>
                      </a:r>
                      <a:endParaRPr lang="hu-HU" sz="2000" b="1" dirty="0">
                        <a:solidFill>
                          <a:srgbClr val="00B050"/>
                        </a:solidFill>
                      </a:endParaRPr>
                    </a:p>
                  </a:txBody>
                  <a:tcPr/>
                </a:tc>
                <a:tc>
                  <a:txBody>
                    <a:bodyPr/>
                    <a:lstStyle/>
                    <a:p>
                      <a:r>
                        <a:rPr lang="hu-HU" sz="2000" kern="1200" dirty="0">
                          <a:solidFill>
                            <a:schemeClr val="dk1"/>
                          </a:solidFill>
                          <a:effectLst/>
                          <a:latin typeface="+mn-lt"/>
                          <a:ea typeface="+mn-ea"/>
                          <a:cs typeface="+mn-cs"/>
                        </a:rPr>
                        <a:t>(-)0.001</a:t>
                      </a:r>
                      <a:endParaRPr lang="hu-HU" sz="2000" dirty="0"/>
                    </a:p>
                  </a:txBody>
                  <a:tcPr/>
                </a:tc>
                <a:extLst>
                  <a:ext uri="{0D108BD9-81ED-4DB2-BD59-A6C34878D82A}">
                    <a16:rowId xmlns:a16="http://schemas.microsoft.com/office/drawing/2014/main" val="1332768776"/>
                  </a:ext>
                </a:extLst>
              </a:tr>
            </a:tbl>
          </a:graphicData>
        </a:graphic>
      </p:graphicFrame>
      <p:sp>
        <p:nvSpPr>
          <p:cNvPr id="6" name="Szövegdoboz 5">
            <a:extLst>
              <a:ext uri="{FF2B5EF4-FFF2-40B4-BE49-F238E27FC236}">
                <a16:creationId xmlns:a16="http://schemas.microsoft.com/office/drawing/2014/main" id="{93DEDD05-63C4-4005-9B00-B98FC0A002F3}"/>
              </a:ext>
            </a:extLst>
          </p:cNvPr>
          <p:cNvSpPr txBox="1"/>
          <p:nvPr/>
        </p:nvSpPr>
        <p:spPr>
          <a:xfrm>
            <a:off x="457200" y="4060548"/>
            <a:ext cx="8402237" cy="646331"/>
          </a:xfrm>
          <a:prstGeom prst="rect">
            <a:avLst/>
          </a:prstGeom>
          <a:noFill/>
        </p:spPr>
        <p:txBody>
          <a:bodyPr wrap="none" rtlCol="0">
            <a:spAutoFit/>
          </a:bodyPr>
          <a:lstStyle/>
          <a:p>
            <a:r>
              <a:rPr lang="en-GB" b="1" dirty="0"/>
              <a:t>*</a:t>
            </a:r>
            <a:r>
              <a:rPr lang="en-GB" b="1" dirty="0">
                <a:solidFill>
                  <a:srgbClr val="FF0000"/>
                </a:solidFill>
              </a:rPr>
              <a:t>significant effect</a:t>
            </a:r>
            <a:r>
              <a:rPr lang="hu-HU" b="1" dirty="0">
                <a:solidFill>
                  <a:srgbClr val="FF0000"/>
                </a:solidFill>
              </a:rPr>
              <a:t>, </a:t>
            </a:r>
            <a:r>
              <a:rPr lang="hu-HU" b="1" dirty="0"/>
              <a:t>„</a:t>
            </a:r>
            <a:r>
              <a:rPr lang="en-GB" b="1" dirty="0"/>
              <a:t>Total</a:t>
            </a:r>
            <a:r>
              <a:rPr lang="hu-HU" b="1" dirty="0"/>
              <a:t>”</a:t>
            </a:r>
            <a:r>
              <a:rPr lang="en-GB" b="1" dirty="0"/>
              <a:t>: total scores</a:t>
            </a:r>
            <a:r>
              <a:rPr lang="hu-HU" b="1" dirty="0"/>
              <a:t>;</a:t>
            </a:r>
            <a:r>
              <a:rPr lang="en-GB" b="1" dirty="0"/>
              <a:t> DCK: scores on </a:t>
            </a:r>
            <a:r>
              <a:rPr lang="en-GB" b="1" u="sng" dirty="0"/>
              <a:t>d</a:t>
            </a:r>
            <a:r>
              <a:rPr lang="en-GB" b="1" dirty="0"/>
              <a:t>isciplinary </a:t>
            </a:r>
            <a:r>
              <a:rPr lang="en-GB" b="1" u="sng" dirty="0"/>
              <a:t>c</a:t>
            </a:r>
            <a:r>
              <a:rPr lang="en-GB" b="1" dirty="0"/>
              <a:t>ontent </a:t>
            </a:r>
            <a:r>
              <a:rPr lang="en-GB" b="1" u="sng" dirty="0"/>
              <a:t>k</a:t>
            </a:r>
            <a:r>
              <a:rPr lang="en-GB" b="1" dirty="0"/>
              <a:t>nowledge</a:t>
            </a:r>
            <a:endParaRPr lang="hu-HU" b="1" dirty="0"/>
          </a:p>
          <a:p>
            <a:r>
              <a:rPr lang="en-GB" b="1" dirty="0"/>
              <a:t> sub-test; EDS: scores on </a:t>
            </a:r>
            <a:r>
              <a:rPr lang="en-GB" b="1" u="sng" dirty="0"/>
              <a:t>e</a:t>
            </a:r>
            <a:r>
              <a:rPr lang="en-GB" b="1" dirty="0"/>
              <a:t>xperimental </a:t>
            </a:r>
            <a:r>
              <a:rPr lang="en-GB" b="1" u="sng" dirty="0"/>
              <a:t>d</a:t>
            </a:r>
            <a:r>
              <a:rPr lang="en-GB" b="1" dirty="0"/>
              <a:t>esign </a:t>
            </a:r>
            <a:r>
              <a:rPr lang="en-GB" b="1" u="sng" dirty="0"/>
              <a:t>s</a:t>
            </a:r>
            <a:r>
              <a:rPr lang="en-GB" b="1" dirty="0"/>
              <a:t>kills sub-test</a:t>
            </a:r>
            <a:endParaRPr lang="hu-HU" b="1" dirty="0"/>
          </a:p>
        </p:txBody>
      </p:sp>
      <p:sp>
        <p:nvSpPr>
          <p:cNvPr id="7" name="Szövegdoboz 6">
            <a:extLst>
              <a:ext uri="{FF2B5EF4-FFF2-40B4-BE49-F238E27FC236}">
                <a16:creationId xmlns:a16="http://schemas.microsoft.com/office/drawing/2014/main" id="{FC0ECA60-647E-4EC1-A614-3AE4E620E36D}"/>
              </a:ext>
            </a:extLst>
          </p:cNvPr>
          <p:cNvSpPr txBox="1"/>
          <p:nvPr/>
        </p:nvSpPr>
        <p:spPr>
          <a:xfrm>
            <a:off x="1" y="4856269"/>
            <a:ext cx="9144000" cy="1938992"/>
          </a:xfrm>
          <a:prstGeom prst="rect">
            <a:avLst/>
          </a:prstGeom>
          <a:noFill/>
        </p:spPr>
        <p:txBody>
          <a:bodyPr wrap="square" rtlCol="0">
            <a:spAutoFit/>
          </a:bodyPr>
          <a:lstStyle/>
          <a:p>
            <a:r>
              <a:rPr lang="en-GB" sz="2400" b="1" dirty="0"/>
              <a:t>Grade 7: </a:t>
            </a:r>
            <a:r>
              <a:rPr lang="en-GB" sz="2400" dirty="0"/>
              <a:t>no significant development in the experimental design skills.</a:t>
            </a:r>
          </a:p>
          <a:p>
            <a:r>
              <a:rPr lang="en-GB" sz="2400" b="1" dirty="0"/>
              <a:t>Grade 8: </a:t>
            </a:r>
            <a:r>
              <a:rPr lang="en-GB" sz="2400" b="1" dirty="0">
                <a:solidFill>
                  <a:srgbClr val="00B050"/>
                </a:solidFill>
              </a:rPr>
              <a:t>medium effect size development on both sub-tests</a:t>
            </a:r>
            <a:r>
              <a:rPr lang="en-GB" sz="2400" dirty="0"/>
              <a:t>.</a:t>
            </a:r>
          </a:p>
          <a:p>
            <a:r>
              <a:rPr lang="en-GB" sz="2400" b="1" dirty="0"/>
              <a:t>Grade 9: </a:t>
            </a:r>
            <a:r>
              <a:rPr lang="en-GB" sz="2400" dirty="0"/>
              <a:t>development of experimental design skills</a:t>
            </a:r>
            <a:endParaRPr lang="en-GB" sz="2400" b="1" dirty="0"/>
          </a:p>
          <a:p>
            <a:pPr marL="1714500" lvl="3" indent="-342900">
              <a:buFont typeface="Arial" panose="020B0604020202020204" pitchFamily="34" charset="0"/>
              <a:buChar char="•"/>
            </a:pPr>
            <a:r>
              <a:rPr lang="en-GB" sz="2400" dirty="0">
                <a:solidFill>
                  <a:srgbClr val="FF0000"/>
                </a:solidFill>
              </a:rPr>
              <a:t>Group 2: negative effect size (PES)</a:t>
            </a:r>
          </a:p>
          <a:p>
            <a:pPr marL="1714500" lvl="3" indent="-342900">
              <a:buFont typeface="Arial" panose="020B0604020202020204" pitchFamily="34" charset="0"/>
              <a:buChar char="•"/>
            </a:pPr>
            <a:r>
              <a:rPr lang="en-GB" sz="2400" dirty="0"/>
              <a:t>Group 3: no significant change</a:t>
            </a:r>
          </a:p>
        </p:txBody>
      </p:sp>
    </p:spTree>
    <p:extLst>
      <p:ext uri="{BB962C8B-B14F-4D97-AF65-F5344CB8AC3E}">
        <p14:creationId xmlns:p14="http://schemas.microsoft.com/office/powerpoint/2010/main" val="33951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1AA4A1-3CC9-45BE-9BC6-4F44493E668B}"/>
              </a:ext>
            </a:extLst>
          </p:cNvPr>
          <p:cNvSpPr>
            <a:spLocks noGrp="1"/>
          </p:cNvSpPr>
          <p:nvPr>
            <p:ph type="title"/>
          </p:nvPr>
        </p:nvSpPr>
        <p:spPr>
          <a:xfrm>
            <a:off x="457200" y="0"/>
            <a:ext cx="8229600" cy="548680"/>
          </a:xfrm>
        </p:spPr>
        <p:txBody>
          <a:bodyPr>
            <a:normAutofit/>
          </a:bodyPr>
          <a:lstStyle/>
          <a:p>
            <a:r>
              <a:rPr lang="en-GB" sz="2800" b="1" dirty="0"/>
              <a:t>Discussion </a:t>
            </a:r>
            <a:r>
              <a:rPr lang="hu-HU" sz="2800" b="1" dirty="0"/>
              <a:t>and </a:t>
            </a:r>
            <a:r>
              <a:rPr lang="en-US" sz="2800" b="1" dirty="0"/>
              <a:t>conclusion</a:t>
            </a:r>
          </a:p>
        </p:txBody>
      </p:sp>
      <p:sp>
        <p:nvSpPr>
          <p:cNvPr id="3" name="Tartalom helye 2">
            <a:extLst>
              <a:ext uri="{FF2B5EF4-FFF2-40B4-BE49-F238E27FC236}">
                <a16:creationId xmlns:a16="http://schemas.microsoft.com/office/drawing/2014/main" id="{C90CA730-751E-47C2-80AD-3A72ED4D616A}"/>
              </a:ext>
            </a:extLst>
          </p:cNvPr>
          <p:cNvSpPr>
            <a:spLocks noGrp="1"/>
          </p:cNvSpPr>
          <p:nvPr>
            <p:ph idx="1"/>
          </p:nvPr>
        </p:nvSpPr>
        <p:spPr>
          <a:xfrm>
            <a:off x="25972" y="548680"/>
            <a:ext cx="9144000" cy="6309320"/>
          </a:xfrm>
        </p:spPr>
        <p:txBody>
          <a:bodyPr>
            <a:normAutofit/>
          </a:bodyPr>
          <a:lstStyle/>
          <a:p>
            <a:pPr marL="0" indent="0">
              <a:buNone/>
            </a:pPr>
            <a:r>
              <a:rPr lang="hu-HU" sz="2400" dirty="0" err="1"/>
              <a:t>Snook</a:t>
            </a:r>
            <a:r>
              <a:rPr lang="hu-HU" sz="2400" dirty="0"/>
              <a:t>, I. </a:t>
            </a:r>
            <a:r>
              <a:rPr lang="hu-HU" sz="2400" i="1" dirty="0" err="1"/>
              <a:t>at</a:t>
            </a:r>
            <a:r>
              <a:rPr lang="hu-HU" sz="2400" i="1" dirty="0"/>
              <a:t> </a:t>
            </a:r>
            <a:r>
              <a:rPr lang="hu-HU" sz="2400" i="1" dirty="0" err="1"/>
              <a:t>al</a:t>
            </a:r>
            <a:r>
              <a:rPr lang="hu-HU" sz="2400" i="1" dirty="0"/>
              <a:t>. </a:t>
            </a:r>
            <a:r>
              <a:rPr lang="hu-HU" sz="2400" dirty="0"/>
              <a:t>(2009): </a:t>
            </a:r>
            <a:r>
              <a:rPr lang="en-US" sz="2400" dirty="0">
                <a:hlinkClick r:id="rId3"/>
              </a:rPr>
              <a:t>Invisible Learnings? A Commentary on John</a:t>
            </a:r>
            <a:r>
              <a:rPr lang="hu-HU" sz="2400" dirty="0">
                <a:hlinkClick r:id="rId3"/>
              </a:rPr>
              <a:t> </a:t>
            </a:r>
            <a:r>
              <a:rPr lang="en-US" sz="2400" dirty="0">
                <a:hlinkClick r:id="rId3"/>
              </a:rPr>
              <a:t>Hattie’s book: Visible Learning: A synthesis of</a:t>
            </a:r>
            <a:r>
              <a:rPr lang="hu-HU" sz="2400" dirty="0">
                <a:hlinkClick r:id="rId3"/>
              </a:rPr>
              <a:t> </a:t>
            </a:r>
            <a:r>
              <a:rPr lang="en-US" sz="2400" dirty="0">
                <a:hlinkClick r:id="rId3"/>
              </a:rPr>
              <a:t>over 800 meta-analyses relating to achievement</a:t>
            </a:r>
            <a:r>
              <a:rPr lang="hu-HU" sz="2400" dirty="0">
                <a:hlinkClick r:id="rId3"/>
              </a:rPr>
              <a:t> </a:t>
            </a:r>
            <a:r>
              <a:rPr lang="hu-HU" sz="2400" dirty="0"/>
              <a:t>(</a:t>
            </a:r>
            <a:r>
              <a:rPr lang="en-US" sz="2400" dirty="0"/>
              <a:t>New Zealand Journal of Educational Studies</a:t>
            </a:r>
            <a:r>
              <a:rPr lang="hu-HU" sz="2400" dirty="0"/>
              <a:t>, </a:t>
            </a:r>
            <a:r>
              <a:rPr lang="en-US" sz="2400" dirty="0"/>
              <a:t> January 2009</a:t>
            </a:r>
            <a:r>
              <a:rPr lang="hu-HU" sz="2400" dirty="0"/>
              <a:t>, </a:t>
            </a:r>
            <a:r>
              <a:rPr lang="hu-HU" sz="2400" dirty="0" err="1"/>
              <a:t>page</a:t>
            </a:r>
            <a:r>
              <a:rPr lang="hu-HU" sz="2400" dirty="0"/>
              <a:t> 8</a:t>
            </a:r>
            <a:r>
              <a:rPr lang="hu-HU" sz="2400" i="1" dirty="0"/>
              <a:t>)</a:t>
            </a:r>
          </a:p>
          <a:p>
            <a:r>
              <a:rPr lang="hu-HU" sz="2400" dirty="0"/>
              <a:t>„</a:t>
            </a:r>
            <a:r>
              <a:rPr lang="en-US" sz="2400" i="1" dirty="0"/>
              <a:t>These studies typically find that most of the variance comes from the</a:t>
            </a:r>
            <a:r>
              <a:rPr lang="hu-HU" sz="2400" i="1" dirty="0"/>
              <a:t> </a:t>
            </a:r>
            <a:r>
              <a:rPr lang="en-US" sz="2400" b="1" i="1" dirty="0">
                <a:solidFill>
                  <a:srgbClr val="FF0000"/>
                </a:solidFill>
              </a:rPr>
              <a:t>social variables </a:t>
            </a:r>
            <a:r>
              <a:rPr lang="en-US" sz="2400" i="1" dirty="0"/>
              <a:t>and </a:t>
            </a:r>
            <a:r>
              <a:rPr lang="en-US" sz="2400" i="1" dirty="0">
                <a:solidFill>
                  <a:srgbClr val="FF0000"/>
                </a:solidFill>
              </a:rPr>
              <a:t>only a small part from the school (including the teachers)</a:t>
            </a:r>
            <a:r>
              <a:rPr lang="en-US" sz="2400" i="1" dirty="0"/>
              <a:t>.</a:t>
            </a:r>
            <a:r>
              <a:rPr lang="hu-HU" sz="2400" dirty="0"/>
              <a:t>” </a:t>
            </a:r>
            <a:r>
              <a:rPr lang="hu-HU" sz="2400" b="1" dirty="0"/>
              <a:t>–</a:t>
            </a:r>
            <a:r>
              <a:rPr lang="hu-HU" sz="2400" dirty="0"/>
              <a:t> </a:t>
            </a:r>
            <a:r>
              <a:rPr lang="hu-HU" sz="2400" dirty="0">
                <a:solidFill>
                  <a:srgbClr val="FF0000"/>
                </a:solidFill>
                <a:highlight>
                  <a:srgbClr val="FFFF00"/>
                </a:highlight>
              </a:rPr>
              <a:t>T</a:t>
            </a:r>
            <a:r>
              <a:rPr lang="en-GB" sz="2400" dirty="0">
                <a:solidFill>
                  <a:srgbClr val="FF0000"/>
                </a:solidFill>
                <a:highlight>
                  <a:srgbClr val="FFFF00"/>
                </a:highlight>
              </a:rPr>
              <a:t>he</a:t>
            </a:r>
            <a:r>
              <a:rPr lang="hu-HU" sz="2400" dirty="0">
                <a:solidFill>
                  <a:srgbClr val="FF0000"/>
                </a:solidFill>
                <a:highlight>
                  <a:srgbClr val="FFFF00"/>
                </a:highlight>
              </a:rPr>
              <a:t> </a:t>
            </a:r>
            <a:r>
              <a:rPr lang="en-GB" sz="2400" dirty="0">
                <a:solidFill>
                  <a:srgbClr val="FF0000"/>
                </a:solidFill>
                <a:highlight>
                  <a:srgbClr val="FFFF00"/>
                </a:highlight>
              </a:rPr>
              <a:t> mother’s education</a:t>
            </a:r>
            <a:r>
              <a:rPr lang="hu-HU" sz="2400" dirty="0">
                <a:solidFill>
                  <a:srgbClr val="FF0000"/>
                </a:solidFill>
                <a:highlight>
                  <a:srgbClr val="FFFF00"/>
                </a:highlight>
              </a:rPr>
              <a:t> </a:t>
            </a:r>
            <a:r>
              <a:rPr lang="en-GB" sz="2400" dirty="0">
                <a:solidFill>
                  <a:srgbClr val="FF0000"/>
                </a:solidFill>
                <a:highlight>
                  <a:srgbClr val="FFFF00"/>
                </a:highlight>
              </a:rPr>
              <a:t>had a significant effect on the students’ achievement on Test 0</a:t>
            </a:r>
            <a:r>
              <a:rPr lang="hu-HU" sz="2400" dirty="0">
                <a:solidFill>
                  <a:srgbClr val="FF0000"/>
                </a:solidFill>
                <a:highlight>
                  <a:srgbClr val="FFFF00"/>
                </a:highlight>
              </a:rPr>
              <a:t> </a:t>
            </a:r>
            <a:r>
              <a:rPr lang="en-GB" sz="2400" dirty="0">
                <a:solidFill>
                  <a:srgbClr val="FF0000"/>
                </a:solidFill>
                <a:highlight>
                  <a:srgbClr val="FFFF00"/>
                </a:highlight>
              </a:rPr>
              <a:t>that disappeared </a:t>
            </a:r>
            <a:r>
              <a:rPr lang="hu-HU" sz="2400" dirty="0" err="1">
                <a:solidFill>
                  <a:srgbClr val="FF0000"/>
                </a:solidFill>
                <a:highlight>
                  <a:srgbClr val="FFFF00"/>
                </a:highlight>
              </a:rPr>
              <a:t>by</a:t>
            </a:r>
            <a:r>
              <a:rPr lang="hu-HU" sz="2400" dirty="0">
                <a:solidFill>
                  <a:srgbClr val="FF0000"/>
                </a:solidFill>
                <a:highlight>
                  <a:srgbClr val="FFFF00"/>
                </a:highlight>
              </a:rPr>
              <a:t> </a:t>
            </a:r>
            <a:r>
              <a:rPr lang="hu-HU" sz="2400" dirty="0" err="1">
                <a:solidFill>
                  <a:srgbClr val="FF0000"/>
                </a:solidFill>
                <a:highlight>
                  <a:srgbClr val="FFFF00"/>
                </a:highlight>
              </a:rPr>
              <a:t>the</a:t>
            </a:r>
            <a:r>
              <a:rPr lang="hu-HU" sz="2400" dirty="0">
                <a:solidFill>
                  <a:srgbClr val="FF0000"/>
                </a:solidFill>
                <a:highlight>
                  <a:srgbClr val="FFFF00"/>
                </a:highlight>
              </a:rPr>
              <a:t> end of </a:t>
            </a:r>
            <a:r>
              <a:rPr lang="hu-HU" sz="2400" dirty="0" err="1">
                <a:solidFill>
                  <a:srgbClr val="FF0000"/>
                </a:solidFill>
                <a:highlight>
                  <a:srgbClr val="FFFF00"/>
                </a:highlight>
              </a:rPr>
              <a:t>year</a:t>
            </a:r>
            <a:r>
              <a:rPr lang="hu-HU" sz="2400" dirty="0">
                <a:solidFill>
                  <a:srgbClr val="FF0000"/>
                </a:solidFill>
                <a:highlight>
                  <a:srgbClr val="FFFF00"/>
                </a:highlight>
              </a:rPr>
              <a:t>.</a:t>
            </a:r>
          </a:p>
          <a:p>
            <a:r>
              <a:rPr lang="hu-HU" sz="2400" dirty="0"/>
              <a:t>„…</a:t>
            </a:r>
            <a:r>
              <a:rPr lang="en-US" sz="2400" i="1" dirty="0"/>
              <a:t>the </a:t>
            </a:r>
            <a:r>
              <a:rPr lang="en-US" sz="2400" b="1" i="1" dirty="0">
                <a:solidFill>
                  <a:srgbClr val="FF0000"/>
                </a:solidFill>
              </a:rPr>
              <a:t>teacher </a:t>
            </a:r>
            <a:r>
              <a:rPr lang="en-US" sz="2400" i="1" dirty="0"/>
              <a:t>is the</a:t>
            </a:r>
            <a:r>
              <a:rPr lang="hu-HU" sz="2400" i="1" dirty="0"/>
              <a:t> </a:t>
            </a:r>
            <a:r>
              <a:rPr lang="en-US" sz="2400" i="1" dirty="0"/>
              <a:t>most important variable, that is, more important than the principal, the curriculum, the</a:t>
            </a:r>
            <a:r>
              <a:rPr lang="hu-HU" sz="2400" i="1" dirty="0"/>
              <a:t> </a:t>
            </a:r>
            <a:r>
              <a:rPr lang="en-US" sz="2400" i="1" dirty="0"/>
              <a:t>school size or the policies</a:t>
            </a:r>
            <a:r>
              <a:rPr lang="en-US" sz="2400" dirty="0"/>
              <a:t>.</a:t>
            </a:r>
            <a:r>
              <a:rPr lang="hu-HU" sz="2400" dirty="0"/>
              <a:t>” – </a:t>
            </a:r>
            <a:r>
              <a:rPr lang="hu-HU" sz="2400" b="1" dirty="0">
                <a:solidFill>
                  <a:srgbClr val="FF0000"/>
                </a:solidFill>
                <a:highlight>
                  <a:srgbClr val="FFFF00"/>
                </a:highlight>
              </a:rPr>
              <a:t>T</a:t>
            </a:r>
            <a:r>
              <a:rPr lang="en-GB" sz="2400" b="1" dirty="0">
                <a:solidFill>
                  <a:srgbClr val="FF0000"/>
                </a:solidFill>
                <a:highlight>
                  <a:srgbClr val="FFFF00"/>
                </a:highlight>
              </a:rPr>
              <a:t>he school ranking had a significant effect </a:t>
            </a:r>
            <a:r>
              <a:rPr lang="en-GB" sz="2400" b="1" u="sng" dirty="0">
                <a:solidFill>
                  <a:srgbClr val="FF0000"/>
                </a:solidFill>
                <a:highlight>
                  <a:srgbClr val="FFFF00"/>
                </a:highlight>
              </a:rPr>
              <a:t>on each test</a:t>
            </a:r>
            <a:r>
              <a:rPr lang="en-GB" sz="2400" b="1" dirty="0">
                <a:solidFill>
                  <a:srgbClr val="FF0000"/>
                </a:solidFill>
                <a:highlight>
                  <a:srgbClr val="FFFF00"/>
                </a:highlight>
              </a:rPr>
              <a:t>.</a:t>
            </a:r>
          </a:p>
          <a:p>
            <a:r>
              <a:rPr lang="en-GB" sz="2400" b="1" dirty="0"/>
              <a:t>A </a:t>
            </a:r>
            <a:r>
              <a:rPr lang="en-GB" sz="2400" b="1" dirty="0">
                <a:hlinkClick r:id="rId4"/>
              </a:rPr>
              <a:t>video interview with Prof. John Hattie </a:t>
            </a:r>
            <a:r>
              <a:rPr lang="en-GB" sz="2400" dirty="0"/>
              <a:t>(Univ. of Auckland, New Zealand): </a:t>
            </a:r>
            <a:r>
              <a:rPr lang="hu-HU" sz="2400" b="1" dirty="0"/>
              <a:t>W</a:t>
            </a:r>
            <a:r>
              <a:rPr lang="en-GB" sz="2400" b="1" dirty="0"/>
              <a:t>e start the inquiry-based learning too early</a:t>
            </a:r>
            <a:r>
              <a:rPr lang="hu-HU" sz="2400" b="1" dirty="0"/>
              <a:t>! – </a:t>
            </a:r>
            <a:r>
              <a:rPr lang="hu-HU" sz="2400" b="1" dirty="0" err="1">
                <a:solidFill>
                  <a:srgbClr val="FF0000"/>
                </a:solidFill>
                <a:highlight>
                  <a:srgbClr val="FFFF00"/>
                </a:highlight>
              </a:rPr>
              <a:t>Our</a:t>
            </a:r>
            <a:r>
              <a:rPr lang="hu-HU" sz="2400" b="1" dirty="0">
                <a:solidFill>
                  <a:srgbClr val="FF0000"/>
                </a:solidFill>
                <a:highlight>
                  <a:srgbClr val="FFFF00"/>
                </a:highlight>
              </a:rPr>
              <a:t> </a:t>
            </a:r>
            <a:r>
              <a:rPr lang="hu-HU" sz="2400" b="1" dirty="0" err="1">
                <a:solidFill>
                  <a:srgbClr val="FF0000"/>
                </a:solidFill>
                <a:highlight>
                  <a:srgbClr val="FFFF00"/>
                </a:highlight>
              </a:rPr>
              <a:t>grade</a:t>
            </a:r>
            <a:r>
              <a:rPr lang="hu-HU" sz="2400" b="1" dirty="0">
                <a:solidFill>
                  <a:srgbClr val="FF0000"/>
                </a:solidFill>
                <a:highlight>
                  <a:srgbClr val="FFFF00"/>
                </a:highlight>
              </a:rPr>
              <a:t> 7 </a:t>
            </a:r>
            <a:r>
              <a:rPr lang="en-US" sz="2400" b="1" dirty="0">
                <a:solidFill>
                  <a:srgbClr val="FF0000"/>
                </a:solidFill>
                <a:highlight>
                  <a:srgbClr val="FFFF00"/>
                </a:highlight>
              </a:rPr>
              <a:t>results agree</a:t>
            </a:r>
            <a:r>
              <a:rPr lang="hu-HU" sz="2400" b="1" dirty="0">
                <a:solidFill>
                  <a:srgbClr val="FF0000"/>
                </a:solidFill>
                <a:highlight>
                  <a:srgbClr val="FFFF00"/>
                </a:highlight>
              </a:rPr>
              <a:t>→D</a:t>
            </a:r>
            <a:r>
              <a:rPr lang="en-GB" sz="2400" b="1" dirty="0" err="1">
                <a:solidFill>
                  <a:srgbClr val="FF0000"/>
                </a:solidFill>
                <a:highlight>
                  <a:srgbClr val="FFFF00"/>
                </a:highlight>
              </a:rPr>
              <a:t>irect</a:t>
            </a:r>
            <a:r>
              <a:rPr lang="en-GB" sz="2400" b="1" dirty="0">
                <a:solidFill>
                  <a:srgbClr val="FF0000"/>
                </a:solidFill>
                <a:highlight>
                  <a:srgbClr val="FFFF00"/>
                </a:highlight>
              </a:rPr>
              <a:t> teaching of experimental design</a:t>
            </a:r>
            <a:r>
              <a:rPr lang="hu-HU" sz="2400" b="1" dirty="0">
                <a:solidFill>
                  <a:srgbClr val="FF0000"/>
                </a:solidFill>
                <a:highlight>
                  <a:srgbClr val="FFFF00"/>
                </a:highlight>
              </a:rPr>
              <a:t> is </a:t>
            </a:r>
            <a:r>
              <a:rPr lang="hu-HU" sz="2400" b="1" dirty="0" err="1">
                <a:solidFill>
                  <a:srgbClr val="FF0000"/>
                </a:solidFill>
                <a:highlight>
                  <a:srgbClr val="FFFF00"/>
                </a:highlight>
              </a:rPr>
              <a:t>better</a:t>
            </a:r>
            <a:r>
              <a:rPr lang="hu-HU" sz="2400" b="1" dirty="0">
                <a:solidFill>
                  <a:srgbClr val="FF0000"/>
                </a:solidFill>
                <a:highlight>
                  <a:srgbClr val="FFFF00"/>
                </a:highlight>
              </a:rPr>
              <a:t>: T2</a:t>
            </a:r>
            <a:endParaRPr lang="en-GB" sz="2400" b="1" dirty="0">
              <a:solidFill>
                <a:srgbClr val="FF0000"/>
              </a:solidFill>
              <a:highlight>
                <a:srgbClr val="FFFF00"/>
              </a:highlight>
            </a:endParaRPr>
          </a:p>
          <a:p>
            <a:pPr marL="0" indent="0" algn="ctr">
              <a:buNone/>
            </a:pPr>
            <a:r>
              <a:rPr lang="en-GB" sz="2400" b="1" dirty="0">
                <a:highlight>
                  <a:srgbClr val="FF0000"/>
                </a:highlight>
              </a:rPr>
              <a:t>COVID</a:t>
            </a:r>
            <a:r>
              <a:rPr lang="hu-HU" sz="2400" b="1" dirty="0">
                <a:highlight>
                  <a:srgbClr val="FF0000"/>
                </a:highlight>
              </a:rPr>
              <a:t>-</a:t>
            </a:r>
            <a:r>
              <a:rPr lang="en-GB" sz="2400" b="1" dirty="0">
                <a:highlight>
                  <a:srgbClr val="FF0000"/>
                </a:highlight>
              </a:rPr>
              <a:t>19 </a:t>
            </a:r>
            <a:r>
              <a:rPr lang="hu-HU" sz="2400" b="1" dirty="0" err="1">
                <a:highlight>
                  <a:srgbClr val="FF0000"/>
                </a:highlight>
              </a:rPr>
              <a:t>pandemic</a:t>
            </a:r>
            <a:r>
              <a:rPr lang="en-GB" sz="2400" b="1" dirty="0">
                <a:highlight>
                  <a:srgbClr val="FF0000"/>
                </a:highlight>
              </a:rPr>
              <a:t>→Hungarian students were not in the schools this spring. →We hope to finish the project in the </a:t>
            </a:r>
            <a:r>
              <a:rPr lang="en-GB" sz="2400" b="1" dirty="0" err="1">
                <a:highlight>
                  <a:srgbClr val="FF0000"/>
                </a:highlight>
              </a:rPr>
              <a:t>autum</a:t>
            </a:r>
            <a:r>
              <a:rPr lang="hu-HU" sz="2400" b="1" dirty="0">
                <a:highlight>
                  <a:srgbClr val="FF0000"/>
                </a:highlight>
              </a:rPr>
              <a:t>n</a:t>
            </a:r>
            <a:r>
              <a:rPr lang="en-GB" sz="2400" b="1" dirty="0">
                <a:highlight>
                  <a:srgbClr val="FF0000"/>
                </a:highlight>
              </a:rPr>
              <a:t> 2020</a:t>
            </a:r>
            <a:r>
              <a:rPr lang="en-GB" sz="2400" dirty="0">
                <a:highlight>
                  <a:srgbClr val="FF0000"/>
                </a:highlight>
              </a:rPr>
              <a:t>.</a:t>
            </a:r>
          </a:p>
        </p:txBody>
      </p:sp>
    </p:spTree>
    <p:extLst>
      <p:ext uri="{BB962C8B-B14F-4D97-AF65-F5344CB8AC3E}">
        <p14:creationId xmlns:p14="http://schemas.microsoft.com/office/powerpoint/2010/main" val="370807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Kép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839" y="5251479"/>
            <a:ext cx="3306445" cy="1606521"/>
          </a:xfrm>
          <a:prstGeom prst="rect">
            <a:avLst/>
          </a:prstGeom>
        </p:spPr>
      </p:pic>
      <p:pic>
        <p:nvPicPr>
          <p:cNvPr id="19" name="Kép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999" y="-15788"/>
            <a:ext cx="3076638" cy="1728235"/>
          </a:xfrm>
          <a:prstGeom prst="rect">
            <a:avLst/>
          </a:prstGeom>
        </p:spPr>
      </p:pic>
      <p:pic>
        <p:nvPicPr>
          <p:cNvPr id="9" name="Kép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657" y="3082875"/>
            <a:ext cx="3649445" cy="2052813"/>
          </a:xfrm>
          <a:prstGeom prst="rect">
            <a:avLst/>
          </a:prstGeom>
        </p:spPr>
      </p:pic>
      <p:sp>
        <p:nvSpPr>
          <p:cNvPr id="3" name="Slide Number Placeholder 2"/>
          <p:cNvSpPr>
            <a:spLocks noGrp="1"/>
          </p:cNvSpPr>
          <p:nvPr>
            <p:ph type="sldNum" sz="quarter" idx="12"/>
          </p:nvPr>
        </p:nvSpPr>
        <p:spPr/>
        <p:txBody>
          <a:bodyPr/>
          <a:lstStyle/>
          <a:p>
            <a:fld id="{FD7096EC-A894-4F47-929A-65581C0900F7}" type="slidenum">
              <a:rPr lang="en-US" smtClean="0">
                <a:solidFill>
                  <a:srgbClr val="8CADD1"/>
                </a:solidFill>
              </a:rPr>
              <a:pPr/>
              <a:t>8</a:t>
            </a:fld>
            <a:endParaRPr lang="en-US">
              <a:solidFill>
                <a:srgbClr val="8CADD1"/>
              </a:solidFill>
            </a:endParaRPr>
          </a:p>
        </p:txBody>
      </p:sp>
      <p:sp>
        <p:nvSpPr>
          <p:cNvPr id="4" name="Title 3"/>
          <p:cNvSpPr>
            <a:spLocks noGrp="1"/>
          </p:cNvSpPr>
          <p:nvPr>
            <p:ph type="title"/>
          </p:nvPr>
        </p:nvSpPr>
        <p:spPr>
          <a:xfrm>
            <a:off x="11418" y="43111"/>
            <a:ext cx="3379305" cy="5143500"/>
          </a:xfrm>
        </p:spPr>
        <p:txBody>
          <a:bodyPr/>
          <a:lstStyle/>
          <a:p>
            <a:pPr algn="ctr"/>
            <a:r>
              <a:rPr lang="hu-HU" dirty="0" err="1"/>
              <a:t>This</a:t>
            </a:r>
            <a:r>
              <a:rPr lang="hu-HU" dirty="0"/>
              <a:t> </a:t>
            </a:r>
            <a:r>
              <a:rPr lang="hu-HU" dirty="0" err="1"/>
              <a:t>study</a:t>
            </a:r>
            <a:r>
              <a:rPr lang="hu-HU" dirty="0"/>
              <a:t> </a:t>
            </a:r>
            <a:r>
              <a:rPr lang="hu-HU" dirty="0" err="1"/>
              <a:t>was</a:t>
            </a:r>
            <a:r>
              <a:rPr lang="hu-HU" dirty="0"/>
              <a:t> </a:t>
            </a:r>
            <a:r>
              <a:rPr lang="hu-HU" dirty="0" err="1"/>
              <a:t>funded</a:t>
            </a:r>
            <a:r>
              <a:rPr lang="hu-HU" dirty="0"/>
              <a:t> </a:t>
            </a:r>
            <a:r>
              <a:rPr lang="hu-HU" dirty="0" err="1"/>
              <a:t>by</a:t>
            </a:r>
            <a:r>
              <a:rPr lang="hu-HU" dirty="0"/>
              <a:t> </a:t>
            </a:r>
            <a:r>
              <a:rPr lang="hu-HU" dirty="0" err="1"/>
              <a:t>the</a:t>
            </a:r>
            <a:r>
              <a:rPr lang="hu-HU" dirty="0"/>
              <a:t> </a:t>
            </a:r>
            <a:r>
              <a:rPr lang="hu-HU" dirty="0" err="1"/>
              <a:t>Content</a:t>
            </a:r>
            <a:r>
              <a:rPr lang="hu-HU" dirty="0"/>
              <a:t> </a:t>
            </a:r>
            <a:r>
              <a:rPr lang="hu-HU" dirty="0" err="1"/>
              <a:t>Pedagogy</a:t>
            </a:r>
            <a:r>
              <a:rPr lang="hu-HU" dirty="0"/>
              <a:t> Research Program of </a:t>
            </a:r>
            <a:r>
              <a:rPr lang="hu-HU" dirty="0" err="1"/>
              <a:t>the</a:t>
            </a:r>
            <a:r>
              <a:rPr lang="hu-HU" dirty="0"/>
              <a:t> </a:t>
            </a:r>
            <a:r>
              <a:rPr lang="hu-HU" dirty="0" err="1"/>
              <a:t>Hungarian</a:t>
            </a:r>
            <a:r>
              <a:rPr lang="hu-HU" dirty="0"/>
              <a:t> </a:t>
            </a:r>
            <a:r>
              <a:rPr lang="hu-HU" dirty="0" err="1"/>
              <a:t>Academy</a:t>
            </a:r>
            <a:r>
              <a:rPr lang="hu-HU" dirty="0"/>
              <a:t> of Sciences. </a:t>
            </a:r>
            <a:br>
              <a:rPr lang="hu-HU" sz="2000" dirty="0"/>
            </a:br>
            <a:br>
              <a:rPr lang="hu-HU" sz="2000" dirty="0"/>
            </a:br>
            <a:r>
              <a:rPr lang="hu-HU" sz="2000" dirty="0"/>
              <a:t>Website: </a:t>
            </a:r>
            <a:r>
              <a:rPr lang="hu-HU" sz="2000" dirty="0">
                <a:hlinkClick r:id="rId6">
                  <a:extLst>
                    <a:ext uri="{A12FA001-AC4F-418D-AE19-62706E023703}">
                      <ahyp:hlinkClr xmlns:ahyp="http://schemas.microsoft.com/office/drawing/2018/hyperlinkcolor" val="tx"/>
                    </a:ext>
                  </a:extLst>
                </a:hlinkClick>
              </a:rPr>
              <a:t>http://ttomc.elte.hu/</a:t>
            </a:r>
            <a:br>
              <a:rPr lang="hu-HU" sz="2000" dirty="0">
                <a:hlinkClick r:id="rId6">
                  <a:extLst>
                    <a:ext uri="{A12FA001-AC4F-418D-AE19-62706E023703}">
                      <ahyp:hlinkClr xmlns:ahyp="http://schemas.microsoft.com/office/drawing/2018/hyperlinkcolor" val="tx"/>
                    </a:ext>
                  </a:extLst>
                </a:hlinkClick>
              </a:rPr>
            </a:br>
            <a:r>
              <a:rPr lang="hu-HU" sz="2000" dirty="0" err="1">
                <a:hlinkClick r:id="rId6">
                  <a:extLst>
                    <a:ext uri="{A12FA001-AC4F-418D-AE19-62706E023703}">
                      <ahyp:hlinkClr xmlns:ahyp="http://schemas.microsoft.com/office/drawing/2018/hyperlinkcolor" val="tx"/>
                    </a:ext>
                  </a:extLst>
                </a:hlinkClick>
              </a:rPr>
              <a:t>publications</a:t>
            </a:r>
            <a:r>
              <a:rPr lang="hu-HU" sz="2000" dirty="0">
                <a:hlinkClick r:id="rId6">
                  <a:extLst>
                    <a:ext uri="{A12FA001-AC4F-418D-AE19-62706E023703}">
                      <ahyp:hlinkClr xmlns:ahyp="http://schemas.microsoft.com/office/drawing/2018/hyperlinkcolor" val="tx"/>
                    </a:ext>
                  </a:extLst>
                </a:hlinkClick>
              </a:rPr>
              <a:t>/90</a:t>
            </a:r>
            <a:br>
              <a:rPr lang="hu-HU" sz="2000" dirty="0"/>
            </a:br>
            <a:r>
              <a:rPr lang="hu-HU" sz="2000" dirty="0"/>
              <a:t>E-mail: </a:t>
            </a:r>
            <a:r>
              <a:rPr lang="hu-HU" sz="2000" dirty="0">
                <a:hlinkClick r:id="rId7">
                  <a:extLst>
                    <a:ext uri="{A12FA001-AC4F-418D-AE19-62706E023703}">
                      <ahyp:hlinkClr xmlns:ahyp="http://schemas.microsoft.com/office/drawing/2018/hyperlinkcolor" val="tx"/>
                    </a:ext>
                  </a:extLst>
                </a:hlinkClick>
              </a:rPr>
              <a:t>luca@caesar.elte.hu</a:t>
            </a:r>
            <a:br>
              <a:rPr lang="hu-HU" sz="2000" dirty="0"/>
            </a:br>
            <a:br>
              <a:rPr lang="hu-HU" sz="2000" dirty="0"/>
            </a:br>
            <a:br>
              <a:rPr lang="hu-HU" sz="2000" dirty="0"/>
            </a:br>
            <a:r>
              <a:rPr lang="hu-HU" sz="2800" dirty="0"/>
              <a:t>THANK YOU </a:t>
            </a:r>
            <a:br>
              <a:rPr lang="hu-HU" sz="2800" dirty="0"/>
            </a:br>
            <a:r>
              <a:rPr lang="hu-HU" sz="2800" dirty="0"/>
              <a:t>FOR YOUR ATTENTION!</a:t>
            </a:r>
            <a:br>
              <a:rPr lang="hu-HU" sz="2000" dirty="0"/>
            </a:br>
            <a:endParaRPr lang="en-US" sz="2800" dirty="0">
              <a:solidFill>
                <a:srgbClr val="FFFF00"/>
              </a:solidFill>
            </a:endParaRPr>
          </a:p>
        </p:txBody>
      </p:sp>
      <p:pic>
        <p:nvPicPr>
          <p:cNvPr id="10" name="Kép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89" y="4916125"/>
            <a:ext cx="3488934" cy="1959833"/>
          </a:xfrm>
          <a:prstGeom prst="rect">
            <a:avLst/>
          </a:prstGeom>
        </p:spPr>
      </p:pic>
      <p:pic>
        <p:nvPicPr>
          <p:cNvPr id="16" name="Kép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9304" y="-15788"/>
            <a:ext cx="2747797" cy="2060848"/>
          </a:xfrm>
          <a:prstGeom prst="rect">
            <a:avLst/>
          </a:prstGeom>
        </p:spPr>
      </p:pic>
      <p:pic>
        <p:nvPicPr>
          <p:cNvPr id="17" name="Kép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59194" y="1642696"/>
            <a:ext cx="2277137" cy="1707853"/>
          </a:xfrm>
          <a:prstGeom prst="rect">
            <a:avLst/>
          </a:prstGeom>
        </p:spPr>
      </p:pic>
      <p:pic>
        <p:nvPicPr>
          <p:cNvPr id="13" name="Kép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6846" y="1484784"/>
            <a:ext cx="2578671" cy="1934004"/>
          </a:xfrm>
          <a:prstGeom prst="rect">
            <a:avLst/>
          </a:prstGeom>
        </p:spPr>
      </p:pic>
      <p:pic>
        <p:nvPicPr>
          <p:cNvPr id="8" name="Kép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7628" y="4882942"/>
            <a:ext cx="2598818" cy="1949114"/>
          </a:xfrm>
          <a:prstGeom prst="rect">
            <a:avLst/>
          </a:prstGeom>
        </p:spPr>
      </p:pic>
      <p:pic>
        <p:nvPicPr>
          <p:cNvPr id="20" name="Kép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47210" y="4713242"/>
            <a:ext cx="1583865" cy="2111058"/>
          </a:xfrm>
          <a:prstGeom prst="rect">
            <a:avLst/>
          </a:prstGeom>
        </p:spPr>
      </p:pic>
      <p:pic>
        <p:nvPicPr>
          <p:cNvPr id="22" name="Kép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62454" y="1506053"/>
            <a:ext cx="2196540" cy="2928720"/>
          </a:xfrm>
          <a:prstGeom prst="rect">
            <a:avLst/>
          </a:prstGeom>
        </p:spPr>
      </p:pic>
      <p:pic>
        <p:nvPicPr>
          <p:cNvPr id="11" name="Kép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58476" y="3434539"/>
            <a:ext cx="3245014" cy="1825321"/>
          </a:xfrm>
          <a:prstGeom prst="rect">
            <a:avLst/>
          </a:prstGeom>
        </p:spPr>
      </p:pic>
    </p:spTree>
    <p:extLst>
      <p:ext uri="{BB962C8B-B14F-4D97-AF65-F5344CB8AC3E}">
        <p14:creationId xmlns:p14="http://schemas.microsoft.com/office/powerpoint/2010/main" val="168679704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TÜ - előadás PowerPoint sablon 2017 - színhelyes">
  <a:themeElements>
    <a:clrScheme name="MTA arculati színek">
      <a:dk1>
        <a:srgbClr val="424242"/>
      </a:dk1>
      <a:lt1>
        <a:srgbClr val="FFFFFF"/>
      </a:lt1>
      <a:dk2>
        <a:srgbClr val="004A81"/>
      </a:dk2>
      <a:lt2>
        <a:srgbClr val="FBFBFB"/>
      </a:lt2>
      <a:accent1>
        <a:srgbClr val="1F6FA4"/>
      </a:accent1>
      <a:accent2>
        <a:srgbClr val="8CADD1"/>
      </a:accent2>
      <a:accent3>
        <a:srgbClr val="D6E4F4"/>
      </a:accent3>
      <a:accent4>
        <a:srgbClr val="DE4448"/>
      </a:accent4>
      <a:accent5>
        <a:srgbClr val="FF6F74"/>
      </a:accent5>
      <a:accent6>
        <a:srgbClr val="4B8CBA"/>
      </a:accent6>
      <a:hlink>
        <a:srgbClr val="1E6FA4"/>
      </a:hlink>
      <a:folHlink>
        <a:srgbClr val="5B7F9C"/>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Ü - előadás PowerPoint sablon 2017 - színhelyes" id="{6491D140-7A07-494D-AD92-66B74C3EA49B}" vid="{6B675F42-7B98-BA47-A1FF-01BE8393B32B}"/>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4470</TotalTime>
  <Words>1523</Words>
  <Application>Microsoft Office PowerPoint</Application>
  <PresentationFormat>Diavetítés a képernyőre (4:3 oldalarány)</PresentationFormat>
  <Paragraphs>235</Paragraphs>
  <Slides>8</Slides>
  <Notes>8</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8</vt:i4>
      </vt:variant>
    </vt:vector>
  </HeadingPairs>
  <TitlesOfParts>
    <vt:vector size="15" baseType="lpstr">
      <vt:lpstr>Arial</vt:lpstr>
      <vt:lpstr>Calibri</vt:lpstr>
      <vt:lpstr>Constantia</vt:lpstr>
      <vt:lpstr>Franklin Gothic Book</vt:lpstr>
      <vt:lpstr>Wingdings</vt:lpstr>
      <vt:lpstr>Office-téma</vt:lpstr>
      <vt:lpstr>MTÜ - előadás PowerPoint sablon 2017 - színhelyes</vt:lpstr>
      <vt:lpstr> Results of a longitudinal research on developing experimental design skills  </vt:lpstr>
      <vt:lpstr>Two research projects about changing  step-by-step student experiments to student experiments partially designed by the students</vt:lpstr>
      <vt:lpstr>Statistical analysis of data</vt:lpstr>
      <vt:lpstr>The research model from September 2017 (from Grade 8) </vt:lpstr>
      <vt:lpstr>The effect (PES) of the assumed parameters on the students’ scores on tests (matched pairs: N = 315)</vt:lpstr>
      <vt:lpstr>Development of the experimental groups  (Group 2 and Group 3 ) and the significance of difference  to the results of the control group (Group 1) </vt:lpstr>
      <vt:lpstr>Discussion and conclusion</vt:lpstr>
      <vt:lpstr>This study was funded by the Content Pedagogy Research Program of the Hungarian Academy of Sciences.   Website: http://ttomc.elte.hu/ publications/90 E-mail: luca@caesar.elte.hu   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Kutatásalapú kémiatanítás:  Egy longitudinális vizsgálat első évének eredményei</dc:title>
  <dc:creator>Dr. Tóth Zoltán</dc:creator>
  <cp:lastModifiedBy>Luca Szalay</cp:lastModifiedBy>
  <cp:revision>220</cp:revision>
  <dcterms:created xsi:type="dcterms:W3CDTF">2017-11-07T13:28:48Z</dcterms:created>
  <dcterms:modified xsi:type="dcterms:W3CDTF">2020-06-12T03:49:34Z</dcterms:modified>
</cp:coreProperties>
</file>