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0" r:id="rId3"/>
    <p:sldId id="265" r:id="rId4"/>
    <p:sldId id="355" r:id="rId5"/>
    <p:sldId id="266" r:id="rId6"/>
    <p:sldId id="268" r:id="rId7"/>
    <p:sldId id="363" r:id="rId8"/>
    <p:sldId id="364" r:id="rId9"/>
    <p:sldId id="377" r:id="rId10"/>
    <p:sldId id="378" r:id="rId11"/>
    <p:sldId id="379" r:id="rId12"/>
    <p:sldId id="366" r:id="rId13"/>
    <p:sldId id="374" r:id="rId14"/>
    <p:sldId id="375" r:id="rId15"/>
    <p:sldId id="376" r:id="rId16"/>
    <p:sldId id="373" r:id="rId17"/>
    <p:sldId id="372" r:id="rId18"/>
    <p:sldId id="371" r:id="rId19"/>
    <p:sldId id="368" r:id="rId20"/>
    <p:sldId id="26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63"/>
    <a:srgbClr val="01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9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3DF3-B660-4B7A-9A12-C36B3A3FFE89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19B0-19EA-4182-B1D8-8CA6FD24F1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6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51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96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uca2020\2021_MTA_PALYAZAT\Magyar%20Tudom&#225;nyos%20Akad&#233;mia%20K&#246;zoktat&#225;s-fejleszt&#233;si%20Kutat&#225;si%20Programj&#225;na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tomc.elte.hu/publications/9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sz.hu/dokumentum/matud202211__8" TargetMode="External"/><Relationship Id="rId2" Type="http://schemas.openxmlformats.org/officeDocument/2006/relationships/hyperlink" Target="https://mersz.hu/hivatkozas/matud202211_f81026/#matud202211_f810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szonline.hu/index.php?article=730506007" TargetMode="External"/><Relationship Id="rId4" Type="http://schemas.openxmlformats.org/officeDocument/2006/relationships/hyperlink" Target="https://pubs.rsc.org/en/content/articlelanding/2023/rp/d2rp00260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5062A64-5065-284B-A303-8CD27087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32011" y="2199530"/>
            <a:ext cx="9074221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3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29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9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Kutatásalapú Kémiatanítás Kutatócsoport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695185" y="4824998"/>
            <a:ext cx="814787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 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Eötvös Loránd Tudományegyetem, Kémiai Intézet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353962" y="6343656"/>
            <a:ext cx="7949380" cy="48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Akadémia, Közoktatás-fejlesztési Kutatási Program</a:t>
            </a:r>
            <a:endParaRPr lang="hu-HU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D8DC7-0E7B-449B-9698-A7A9C182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961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B4C1A09-9965-A907-57FD-F6306630C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922" y="2293034"/>
          <a:ext cx="11254156" cy="395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710">
                  <a:extLst>
                    <a:ext uri="{9D8B030D-6E8A-4147-A177-3AD203B41FA5}">
                      <a16:colId xmlns:a16="http://schemas.microsoft.com/office/drawing/2014/main" val="871481053"/>
                    </a:ext>
                  </a:extLst>
                </a:gridCol>
                <a:gridCol w="2392859">
                  <a:extLst>
                    <a:ext uri="{9D8B030D-6E8A-4147-A177-3AD203B41FA5}">
                      <a16:colId xmlns:a16="http://schemas.microsoft.com/office/drawing/2014/main" val="4096495576"/>
                    </a:ext>
                  </a:extLst>
                </a:gridCol>
                <a:gridCol w="2470048">
                  <a:extLst>
                    <a:ext uri="{9D8B030D-6E8A-4147-A177-3AD203B41FA5}">
                      <a16:colId xmlns:a16="http://schemas.microsoft.com/office/drawing/2014/main" val="2721212796"/>
                    </a:ext>
                  </a:extLst>
                </a:gridCol>
                <a:gridCol w="2575539">
                  <a:extLst>
                    <a:ext uri="{9D8B030D-6E8A-4147-A177-3AD203B41FA5}">
                      <a16:colId xmlns:a16="http://schemas.microsoft.com/office/drawing/2014/main" val="828350052"/>
                    </a:ext>
                  </a:extLst>
                </a:gridCol>
              </a:tblGrid>
              <a:tr h="53295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tr-TR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hu-HU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666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79410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958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212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68B076E-25A1-7335-CA5C-75FF9C74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2" y="343510"/>
            <a:ext cx="1125415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EREDMÉNYEK: A TANULÓK TÁRGYI TUDÁST (TT) MÉRŐ TESZTFELADATOKON NYÚJTOTT TELJESÍTMÉNYÉNEK ANCOVA MODELL ALAPJÁN BECSÜLT VÁLTOZÁSAIBÓL SZÁMÍTOTT COHEN </a:t>
            </a:r>
            <a:r>
              <a:rPr kumimoji="0" lang="hu-HU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HATÁSMÉRET ÉRTÉKEK 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tr-TR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B4C1A09-9965-A907-57FD-F6306630C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922" y="2293034"/>
          <a:ext cx="11254156" cy="395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710">
                  <a:extLst>
                    <a:ext uri="{9D8B030D-6E8A-4147-A177-3AD203B41FA5}">
                      <a16:colId xmlns:a16="http://schemas.microsoft.com/office/drawing/2014/main" val="871481053"/>
                    </a:ext>
                  </a:extLst>
                </a:gridCol>
                <a:gridCol w="2392859">
                  <a:extLst>
                    <a:ext uri="{9D8B030D-6E8A-4147-A177-3AD203B41FA5}">
                      <a16:colId xmlns:a16="http://schemas.microsoft.com/office/drawing/2014/main" val="4096495576"/>
                    </a:ext>
                  </a:extLst>
                </a:gridCol>
                <a:gridCol w="2470048">
                  <a:extLst>
                    <a:ext uri="{9D8B030D-6E8A-4147-A177-3AD203B41FA5}">
                      <a16:colId xmlns:a16="http://schemas.microsoft.com/office/drawing/2014/main" val="2721212796"/>
                    </a:ext>
                  </a:extLst>
                </a:gridCol>
                <a:gridCol w="2575539">
                  <a:extLst>
                    <a:ext uri="{9D8B030D-6E8A-4147-A177-3AD203B41FA5}">
                      <a16:colId xmlns:a16="http://schemas.microsoft.com/office/drawing/2014/main" val="828350052"/>
                    </a:ext>
                  </a:extLst>
                </a:gridCol>
              </a:tblGrid>
              <a:tr h="53295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Cohen</a:t>
                      </a:r>
                      <a:r>
                        <a:rPr lang="tr-TR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endParaRPr lang="hu-HU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666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79410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958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212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68B076E-25A1-7335-CA5C-75FF9C74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94" y="319466"/>
            <a:ext cx="116058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EREDMÉNYEK: A TANULÓK KÍSÉRLETTERVEZŐ KÉPESSÉGÉT (KT) MÉRŐ TESZTFELADATOKON NYÚJTOTT TELJESÍTMÉNYÉNEK ANCOVA MODELL ALAPJÁN BECSÜLT VÁLTOZÁSAIBÓL SZÁMÍTOTT COHEN </a:t>
            </a:r>
            <a:r>
              <a:rPr kumimoji="0" lang="hu-HU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HATÁSMÉRET ÉRTÉKEK 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tr-TR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III.4.a) AZ ÉRDEMJEGYEK VÁLTOZÁSA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07137"/>
              </p:ext>
            </p:extLst>
          </p:nvPr>
        </p:nvGraphicFramePr>
        <p:xfrm>
          <a:off x="879055" y="1692322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JEGYEK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-0,23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-0,16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-0,18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46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III.4.b) A TANTÁRGY KEDVELTSÉGÉNEK VÁLTOZÁSA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32670"/>
              </p:ext>
            </p:extLst>
          </p:nvPr>
        </p:nvGraphicFramePr>
        <p:xfrm>
          <a:off x="1008185" y="2235788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KEDVELTSÉG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-0,35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-0,28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-0,12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0E90AF8-E08E-19AE-170E-43EBD6F03A49}"/>
              </a:ext>
            </a:extLst>
          </p:cNvPr>
          <p:cNvSpPr txBox="1"/>
          <p:nvPr/>
        </p:nvSpPr>
        <p:spPr>
          <a:xfrm>
            <a:off x="0" y="1266441"/>
            <a:ext cx="12188951" cy="73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lang="hu-HU" sz="200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jobban kedveled a természettudomány/kémia tantárgyat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(1: egyáltalán nem kedveled, 5: nagyon kedveled)   </a:t>
            </a:r>
          </a:p>
        </p:txBody>
      </p:sp>
    </p:spTree>
    <p:extLst>
      <p:ext uri="{BB962C8B-B14F-4D97-AF65-F5344CB8AC3E}">
        <p14:creationId xmlns:p14="http://schemas.microsoft.com/office/powerpoint/2010/main" val="148569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III.4.c) A KÍSÉRLETEK FONTOSSÁGA MEGÍTÉLÉSÉNEK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VÁLTOZÁSA 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316"/>
            <a:ext cx="12188952" cy="767904"/>
          </a:xfrm>
        </p:spPr>
        <p:txBody>
          <a:bodyPr anchor="ctr"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lang="hu-HU" sz="200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fontosabbnak tartod, hogy a természettudományokban kísérletekkel igazoljuk az elképzeléseinket 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(1: egyáltalán nem fontos; 5: nagyon fontos)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37997"/>
              </p:ext>
            </p:extLst>
          </p:nvPr>
        </p:nvGraphicFramePr>
        <p:xfrm>
          <a:off x="879055" y="2217521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KÍSÉRLETEK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FONTOSSÁGA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-0,25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9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-41621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III.4.d) A RECEPTSZERŰ KÍSÉRLETEK PREFEREÁLÁSÁNAK 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VÁLTOZÁSA 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8384"/>
              </p:ext>
            </p:extLst>
          </p:nvPr>
        </p:nvGraphicFramePr>
        <p:xfrm>
          <a:off x="879055" y="2217610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714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67153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RECEPTSZERŰ KÍSÉRLETEK PREFERÁLÁSA </a:t>
                      </a: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01285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-0,10</a:t>
                      </a:r>
                      <a:endParaRPr lang="hu-HU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C971A6E3-BB85-2F40-649B-2F7B3B042395}"/>
              </a:ext>
            </a:extLst>
          </p:cNvPr>
          <p:cNvGrpSpPr>
            <a:grpSpLocks/>
          </p:cNvGrpSpPr>
          <p:nvPr/>
        </p:nvGrpSpPr>
        <p:grpSpPr>
          <a:xfrm>
            <a:off x="6392643" y="9716177"/>
            <a:ext cx="628650" cy="257175"/>
            <a:chOff x="1" y="0"/>
            <a:chExt cx="628650" cy="257175"/>
          </a:xfrm>
        </p:grpSpPr>
        <p:sp>
          <p:nvSpPr>
            <p:cNvPr id="13" name="Szövegdoboz 2">
              <a:extLst>
                <a:ext uri="{FF2B5EF4-FFF2-40B4-BE49-F238E27FC236}">
                  <a16:creationId xmlns:a16="http://schemas.microsoft.com/office/drawing/2014/main" id="{4F1B8392-6791-9F87-3E80-AE5BC22F5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0"/>
              <a:ext cx="628650" cy="257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</a:t>
              </a:r>
            </a:p>
          </p:txBody>
        </p:sp>
        <p:sp>
          <p:nvSpPr>
            <p:cNvPr id="14" name="Szövegdoboz 2">
              <a:extLst>
                <a:ext uri="{FF2B5EF4-FFF2-40B4-BE49-F238E27FC236}">
                  <a16:creationId xmlns:a16="http://schemas.microsoft.com/office/drawing/2014/main" id="{03336B05-958C-79DF-6A28-62F2664B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75" y="0"/>
              <a:ext cx="333375" cy="257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20986C0-611D-9D3F-F839-B2AA551D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55" y="975816"/>
            <a:ext cx="104338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kumimoji="0" lang="hu-HU" altLang="hu-H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inkább egyetértesz az alábbi kijelentéssel: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„Jobban szeretem az olyan kísérleteket, amelyeket leírás (recept) alapján kell elvégezni, mint amelyeket nekem kell megtervezni.” </a:t>
            </a:r>
          </a:p>
        </p:txBody>
      </p:sp>
    </p:spTree>
    <p:extLst>
      <p:ext uri="{BB962C8B-B14F-4D97-AF65-F5344CB8AC3E}">
        <p14:creationId xmlns:p14="http://schemas.microsoft.com/office/powerpoint/2010/main" val="235911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897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III.5. EDDIGI KÖVETKEZTETÉSEK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8978"/>
            <a:ext cx="12192000" cy="6365630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tanév alatt összességében 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csak a 3. csoport javára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mértünk a kontrollcsoporthoz viszonyítva szignifikáns </a:t>
            </a:r>
            <a:r>
              <a:rPr lang="hu-HU" sz="240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pozitív változást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kísérlettervező feladatokon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nyújtott teljesítmény változásában.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DE: A 2. tanévben azonban 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csoport fejlődése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kísérlettervező feladatokon a kontrollcsoporthoz viszonyítva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sokkal nagyobb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volt, mint a 3. csoporté.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Úgy tűnik,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mindkét módszernek lehet fejlesztő hatása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/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csoport: A kísérlettervező séma alkalmazásával segített kísérlettervezés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nehezebb, de gyorsabban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produkált eredményt.</a:t>
            </a:r>
          </a:p>
          <a:p>
            <a:pPr lvl="1"/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csoport: A kísérlettervező séma kitöltése a recept alapján végzett kísérletek után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könnyebb, de idővel az is eredményes lehet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1-12. feladatlap és 0-2. teszt magyarul és angolul elérhető a Kutatócsoport honlapján: 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Természettudományos Oktatásmódszertani Centrum (elte.hu)</a:t>
            </a:r>
            <a:endParaRPr lang="hu-H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Attitűdök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min. hatás, a 3. csoport kicsit kevésbé utasítja el a kísérlettervezést. 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tanévben kitöltött kérdőív eredménye szerint:</a:t>
            </a:r>
          </a:p>
          <a:p>
            <a:pPr lvl="1"/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hallgatók a 2. típusú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feladatlapokat preferálják (a </a:t>
            </a:r>
            <a:r>
              <a:rPr lang="hu-HU" b="1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receptszerűen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leírt kísérletek elvégzése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után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kísérlettervezést tanító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séma kitöltését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lvl="1"/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tanárok a  3. típusú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feladatlapokat preferálják (a kutatási kérdés ismeretében a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kísérletek megtervezését segítő séma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alkalmazását).</a:t>
            </a:r>
          </a:p>
          <a:p>
            <a:endParaRPr lang="hu-H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8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ACE930C-4A81-448C-57B2-BD624F282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47" y="0"/>
            <a:ext cx="6344304" cy="6958270"/>
          </a:xfrm>
        </p:spPr>
      </p:pic>
    </p:spTree>
    <p:extLst>
      <p:ext uri="{BB962C8B-B14F-4D97-AF65-F5344CB8AC3E}">
        <p14:creationId xmlns:p14="http://schemas.microsoft.com/office/powerpoint/2010/main" val="37994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54B05CF-F5DA-6A41-A2F3-C0D37993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723" y="-52599"/>
            <a:ext cx="8416992" cy="6895850"/>
          </a:xfrm>
        </p:spPr>
      </p:pic>
    </p:spTree>
    <p:extLst>
      <p:ext uri="{BB962C8B-B14F-4D97-AF65-F5344CB8AC3E}">
        <p14:creationId xmlns:p14="http://schemas.microsoft.com/office/powerpoint/2010/main" val="379122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C57B5-4179-EDE0-610A-9544BFE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4"/>
            <a:ext cx="10515600" cy="67588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III.6.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05DE9F-455C-2A25-7AD2-B525101F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027"/>
            <a:ext cx="12192000" cy="6127973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(2021),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 of experimental design skills: results from a longitudinal study,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1054 – 1073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10.1039/D0RP00338G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Szalay Luca: Kutatásalapú kémiatanítás, (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Inquiry-based Chemistry Education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(2022), </a:t>
            </a:r>
            <a:r>
              <a:rPr lang="hu-HU" sz="2400" b="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Tudomány</a:t>
            </a:r>
            <a:r>
              <a:rPr lang="hu-HU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</a:t>
            </a:r>
            <a:r>
              <a:rPr lang="en-GB" sz="2400" b="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STEM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tanításának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tanulásának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aktuális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kérdései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(Current Issues in Teaching and Learning STEM), 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2022/11, </a:t>
            </a:r>
            <a:r>
              <a:rPr lang="en-GB" sz="24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Tematikus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összeállítás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(Thematic compilation),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10.1556/2065.183.2022.11.2; available: 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Magyar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Tudomány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2022/11 -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Kutatásalapú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kémiatanítás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• Inquiry-based Chemistry Education -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MeRSZ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Szalay, L.,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Füzesi, I., (2023),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Scaffolding of experimental design skills,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599–623.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10.1039/d2rp00260d; available: 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https://pubs.rsc.org/en/content/articlelanding/2023/rp/d2rp00260d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Szalay, L., Borbás, R., Füzesi, I. és Tóth, Z. (2023), A kutatásalapú kémiatanítás hatása a kísérlettervező képesség fejlődésére és a kísérlettervezés elfogadottságára, </a:t>
            </a:r>
            <a:r>
              <a:rPr lang="hu-HU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Pedagógiai Szemle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05-06. sz. 19–36.,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https://upszonline.hu/index.php?article=730506007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77662" y="39949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692316" y="1219099"/>
            <a:ext cx="11180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Fogalmak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Tantárgy-pedagógiai Kutatási Program: „Megvalósítható kutatásalapú kémiatanítás”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című projekt: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Keretek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Konklúziók</a:t>
            </a:r>
          </a:p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Közoktatás-fejlesztési Program: „</a:t>
            </a: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kémiatanítás és rendszerszemléletű gondolkodás” projekt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Hasonlóságok és különbségek az előző négyéves projekthez képest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modellek az első két évben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1. és a 2. tanév fejlesztésének eredményei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attitűdkérdésekre adott válaszok változása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Eddigi következtetések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Publikációk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803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3"/>
            <a:ext cx="8952698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Mester és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anítvány országos tanárképzési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onferencia, ELTE Tanárképző Központ, 2023.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11.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0979729-44D8-A546-B619-79FA9424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247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81448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megtisztelő figyelmet</a:t>
            </a: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előadás elkészítését a Magyar Tudományos Akadémia Közoktatás-fejlesztési Kutatási Programja támogatta.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662340" y="5016864"/>
            <a:ext cx="775136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 (luca.szalay@ttk.elte.hu)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MTA-ELTE Kutatásalapú Kémiatanítás Kutatócsoport: 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http://ttomc.elte.hu/publications/90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692427"/>
            <a:ext cx="7365636" cy="8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FOGALMAK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199" y="1045826"/>
            <a:ext cx="11434069" cy="574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tanulás: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tudás megszerzése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tudományos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megismerés folyamatának modellezésével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történik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”: IBL, IBST,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IBSE</a:t>
            </a:r>
          </a:p>
          <a:p>
            <a:pPr marL="342900" indent="-342900">
              <a:lnSpc>
                <a:spcPct val="114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csoportosítható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pl. a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tanulói önállóság mértéke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szerint: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*Lényegében nem nevezhető kutatásnak: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Xu, H.;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Talanquer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 (2013), Effect of the level of inquiry of lab experiments on general chemistry students’ written reflections.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ournal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Chem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istry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u-HU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ation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(1), 21</a:t>
            </a:r>
            <a:r>
              <a:rPr lang="en-GB" dirty="0">
                <a:effectLst/>
                <a:ea typeface="AdvOT8608a8d1+22"/>
                <a:cs typeface="Times New Roman" panose="02020603050405020304" pitchFamily="18" charset="0"/>
              </a:rPr>
              <a:t>−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999115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3" y="6230240"/>
            <a:ext cx="8521221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Mester és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anítvány országos tanárképzési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onferencia, ELTE Tanárképző Központ, 2023.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11.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áblázat 3">
            <a:extLst>
              <a:ext uri="{FF2B5EF4-FFF2-40B4-BE49-F238E27FC236}">
                <a16:creationId xmlns:a16="http://schemas.microsoft.com/office/drawing/2014/main" id="{17D6DC02-95D7-4FFD-B79B-622EF729E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00640"/>
              </p:ext>
            </p:extLst>
          </p:nvPr>
        </p:nvGraphicFramePr>
        <p:xfrm>
          <a:off x="2" y="2751609"/>
          <a:ext cx="12191999" cy="264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884">
                  <a:extLst>
                    <a:ext uri="{9D8B030D-6E8A-4147-A177-3AD203B41FA5}">
                      <a16:colId xmlns:a16="http://schemas.microsoft.com/office/drawing/2014/main" val="2401822890"/>
                    </a:ext>
                  </a:extLst>
                </a:gridCol>
                <a:gridCol w="2439595">
                  <a:extLst>
                    <a:ext uri="{9D8B030D-6E8A-4147-A177-3AD203B41FA5}">
                      <a16:colId xmlns:a16="http://schemas.microsoft.com/office/drawing/2014/main" val="964912287"/>
                    </a:ext>
                  </a:extLst>
                </a:gridCol>
                <a:gridCol w="2572679">
                  <a:extLst>
                    <a:ext uri="{9D8B030D-6E8A-4147-A177-3AD203B41FA5}">
                      <a16:colId xmlns:a16="http://schemas.microsoft.com/office/drawing/2014/main" val="798853121"/>
                    </a:ext>
                  </a:extLst>
                </a:gridCol>
                <a:gridCol w="3296841">
                  <a:extLst>
                    <a:ext uri="{9D8B030D-6E8A-4147-A177-3AD203B41FA5}">
                      <a16:colId xmlns:a16="http://schemas.microsoft.com/office/drawing/2014/main" val="403906358"/>
                    </a:ext>
                  </a:extLst>
                </a:gridCol>
              </a:tblGrid>
              <a:tr h="464233">
                <a:tc>
                  <a:txBody>
                    <a:bodyPr/>
                    <a:lstStyle/>
                    <a:p>
                      <a:r>
                        <a:rPr lang="hu-HU" sz="2400" dirty="0"/>
                        <a:t>Típus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2400" dirty="0"/>
                        <a:t>A tanuló számára ismert-e…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u-HU" dirty="0"/>
                        <a:t>Adott 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52431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/>
                        <a:t>…a kutatási kérdés?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 kutatási módszer?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…az eredmény magyarázata?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1099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Nyitott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open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014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Irányított/kötött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guided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bounded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75896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r>
                        <a:rPr lang="hu-HU" sz="2000" b="1" dirty="0"/>
                        <a:t>Strukturált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structured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768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Megerősítő*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confirmation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closed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4402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CA177CBA-4F51-4270-BAD0-E3645407C3CE}"/>
              </a:ext>
            </a:extLst>
          </p:cNvPr>
          <p:cNvSpPr/>
          <p:nvPr/>
        </p:nvSpPr>
        <p:spPr>
          <a:xfrm>
            <a:off x="2" y="4123800"/>
            <a:ext cx="1842868" cy="298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09CBEA9-5FA7-445D-BA93-39E8C5B229D6}"/>
              </a:ext>
            </a:extLst>
          </p:cNvPr>
          <p:cNvCxnSpPr/>
          <p:nvPr/>
        </p:nvCxnSpPr>
        <p:spPr>
          <a:xfrm flipV="1">
            <a:off x="4315146" y="3914454"/>
            <a:ext cx="0" cy="1376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12542" y="73134"/>
            <a:ext cx="12079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</a:t>
            </a:r>
            <a:r>
              <a:rPr lang="hu-HU" sz="2800" b="1" cap="all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Tantárgy-pedagógiai Kutatási Program</a:t>
            </a:r>
            <a:r>
              <a:rPr lang="hu-HU" sz="2800" b="1" cap="all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2016-2021.</a:t>
            </a:r>
          </a:p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„MEGVALÓSÍTHATÓ KUTATÁSALAPÚ TANULÁS”: KERETEK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1" y="1122798"/>
            <a:ext cx="1219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Terv: </a:t>
            </a:r>
            <a:r>
              <a:rPr lang="hu-HU" sz="22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tanévig (7-10. oszt.) befolyásoljuk 920 tanuló kémiaoktatását </a:t>
            </a:r>
            <a:endParaRPr lang="hu-HU" sz="2200" dirty="0">
              <a:solidFill>
                <a:srgbClr val="012863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feladatlappal/tanév (összesen 6x4=24)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gimnázium (6 vagy 8 osztályos), 24 tanár, 31 osztály/tanulói csoport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 teszt a projekt kezdetén, 4 teszt minden tanév végén: kísérlettervező képesség, tantárgyi tudás, attitűdök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2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 miatt áthúzódott az 5. tanévre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és csak </a:t>
            </a: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461 fő írta meg mind az 5 db tesztet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Kovariancia analízis</a:t>
            </a:r>
            <a:r>
              <a:rPr lang="en-GB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(ANCOVA)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SPSS Statistics s</a:t>
            </a:r>
            <a:r>
              <a:rPr lang="hu-HU" sz="2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zoftverrel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Független változók: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háromféle oktatási módszer (3 csoport); az iskola „rangja”* (3 kategória: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magas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közepes, alacsony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anya iskolai végzettsége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kategória: az anya diplomás-e vagy nem, a </a:t>
            </a:r>
            <a:r>
              <a:rPr lang="hu-HU" sz="2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szocioökonómiai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státusz jellemzésére); nem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kategória: fiú/lány)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Kovariáns: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T0 teszt eredményei (folytonos változó)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 változók</a:t>
            </a:r>
            <a:r>
              <a:rPr lang="en-GB" sz="22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tanulók eredményei az összes pontszám százalékában (%, folytonos változó), </a:t>
            </a:r>
            <a:r>
              <a:rPr lang="en-GB" sz="2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hu-HU" sz="2200" i="1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ciális</a:t>
            </a:r>
            <a:r>
              <a:rPr lang="hu-HU" sz="2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éta négyzet</a:t>
            </a:r>
            <a:r>
              <a:rPr lang="en-GB" sz="2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en-GB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hu-HU" sz="2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egyes paraméterek hatásnagyságának jellemzésére.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78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3" y="6298994"/>
            <a:ext cx="8310205" cy="55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Mester és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anítvány országos tanárképzési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onferencia, ELTE Tanárképző Központ, 2023.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11.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CAD471A-E333-4139-AB3D-A29F027A3C9B}"/>
              </a:ext>
            </a:extLst>
          </p:cNvPr>
          <p:cNvSpPr txBox="1"/>
          <p:nvPr/>
        </p:nvSpPr>
        <p:spPr>
          <a:xfrm>
            <a:off x="745344" y="5855816"/>
            <a:ext cx="564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legjobbiskola.hu honlapon lévő rangsor szerint.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121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-1" y="6508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</a:t>
            </a:r>
            <a:r>
              <a:rPr lang="hu-HU" sz="2800" b="1" cap="all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Tantárgy-pedagógiai Kutatási Program</a:t>
            </a:r>
            <a:endParaRPr lang="hu-HU" sz="2800" b="1" cap="all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2800" b="1" cap="all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„MEGVALÓSÍTHATÓ KUTATÁSALAPÚ TANULÁS”: KONKLÚZIÓK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60959" y="1145220"/>
            <a:ext cx="120700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Szocioökonómiai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háttér </a:t>
            </a:r>
            <a:r>
              <a:rPr lang="hu-HU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anya iskolai végzettsége): kicsi szignifikáns hatása volt a tanulók kísérlettervező feladatokon elért eredményére a 0. teszten, majd eltűnt – minden, a mintában lévő iskola erősen válogat a felvételin.</a:t>
            </a:r>
          </a:p>
          <a:p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Iskola hatása</a:t>
            </a:r>
            <a:r>
              <a:rPr lang="en-US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(az iskola „rangja”)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tanévtől a módszernél erősebb hatása volt a kísérlettervező feladatokon elért eredményre.</a:t>
            </a:r>
          </a:p>
          <a:p>
            <a:r>
              <a:rPr lang="hu-HU" sz="2400" b="1" dirty="0">
                <a:solidFill>
                  <a:srgbClr val="00B05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elveinek közvetlen tanítása hatásosabbnak tűnik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DE!</a:t>
            </a:r>
            <a:endParaRPr lang="hu-HU" sz="2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és 11. oszt.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mértünk szignifikáns különbséget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kísérlettervező képességben – 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MAGYARÁZAT?</a:t>
            </a:r>
            <a:endParaRPr lang="en-US" sz="2400" dirty="0">
              <a:solidFill>
                <a:srgbClr val="012863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diákok a 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Piaget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-féle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ális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műveleti szakaszt elérve ki tudják találni, hogy kell megtervezni egy 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kísérletet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mindent írnak le, amit tudnak? 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 motiváció 9. oszt.-</a:t>
            </a:r>
            <a:r>
              <a:rPr lang="hu-HU" sz="2400" dirty="0" err="1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tól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csökken?)</a:t>
            </a:r>
            <a:endParaRPr lang="en-US" sz="2400" dirty="0">
              <a:solidFill>
                <a:srgbClr val="012863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Elég jól méri a teszt a kísérlettervező képességet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(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körülmények!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 lenne egy, a kísérlettervezéshez használható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sémát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tanítani</a:t>
            </a:r>
            <a:r>
              <a:rPr lang="en-US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8450882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Mester és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anítvány országos tanárképzési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onferencia, ELTE Tanárképző Központ, 2023.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11.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934" y="6477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III.1. </a:t>
            </a:r>
            <a:r>
              <a:rPr lang="hu-HU" sz="2800" b="1" cap="all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Közoktatás-fejlesztési Program:  </a:t>
            </a:r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„Kutatásalapú kémiatanulás és rendszerszemléletű gondolkodás”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-89540" y="1145220"/>
            <a:ext cx="12388948" cy="6312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tanévig (7-10. oszt.) befolyásoljuk 992 tanuló kötelező kémiaoktatását 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feladatlappal/tanév (összesen 6x4=24 db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2021.09.01.-2025.08.31. között)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gimnázium (6 vagy 8 osztályos), 31 tanár, 38 osztály/tanulói csoport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 teszt a projekt kezdetén (T0, 7. oszt. őszén), 4 teszt minden tanév végén (T1-T4): kísérlettervező képesség, tantárgyi tudás, attitűdök változásának mérése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Statisztikai módszer: ANOVA és ANCOVA (SPSS), Cohen </a:t>
            </a:r>
            <a:r>
              <a:rPr lang="hu-HU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d,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ciális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éta négyzet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Tanárok és tanárszakos hallgatók véleményének gyűjtése kérdőívvel: 2-4. tanévben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KÜLÖNBSÉGEK AZ ELŐZŐ LONGITUDINÁLIS KUTATÁSHOZ KÉPEST: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kísérlettervezéshez egy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sémát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tanítunk (2. 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 receptszerű kísérlet után tölti ki, a 3. 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 a kísérlet megtervezése ennek kitöltésével történik)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Rendszerszemléletű gondolkodás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tanultak beleillesztése a „nagy képbe” (kapcsolat a tudáselemek között, környezetvédelem, hétköznapi vonatkozások)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otthoni, digitális oktatási módban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használható változatai.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8253934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év tapasztalatai a kutatásalapú kémiatanítás terén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Mester és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anítvány országos tanárképzési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onferencia, ELTE Tanárképző Központ, 2023.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11.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911625" y="1274378"/>
            <a:ext cx="3895321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kísérlettervezést tanító séma kitöltése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gyakorlatban, a kísérlettervezést tanító séma kitöltésével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307076" y="3343983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308511" y="4399143"/>
            <a:ext cx="1494367" cy="974715"/>
          </a:xfrm>
          <a:prstGeom prst="roundRect">
            <a:avLst/>
          </a:prstGeom>
          <a:solidFill>
            <a:srgbClr val="92D050"/>
          </a:solidFill>
          <a:ln>
            <a:solidFill>
              <a:srgbClr val="012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Adatgyűjtés, 0.teszt, adatelemzés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6645224" y="4257309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séma kitöltése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4098789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4098788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9515061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9515063" y="3451434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655363" y="3349999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csak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hu-H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6125816" y="2116892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2989800" y="4078833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</p:cNvCxnSpPr>
          <p:nvPr/>
        </p:nvCxnSpPr>
        <p:spPr>
          <a:xfrm flipV="1">
            <a:off x="3802870" y="3771759"/>
            <a:ext cx="295911" cy="1157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4085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6645227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séma segíti a kísérlettervezést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9515063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cxnSpLocks/>
            <a:stCxn id="9" idx="3"/>
            <a:endCxn id="54" idx="1"/>
          </p:cNvCxnSpPr>
          <p:nvPr/>
        </p:nvCxnSpPr>
        <p:spPr>
          <a:xfrm>
            <a:off x="3802878" y="4886501"/>
            <a:ext cx="283071" cy="59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cxnSpLocks/>
            <a:stCxn id="44" idx="3"/>
            <a:endCxn id="48" idx="1"/>
          </p:cNvCxnSpPr>
          <p:nvPr/>
        </p:nvCxnSpPr>
        <p:spPr>
          <a:xfrm flipV="1">
            <a:off x="5422168" y="3718712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459" y="3718711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9276320" y="4619033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6322" y="5479404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6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10499034" y="2835155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10379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10280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0210799" y="4619033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0210803" y="5479404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cxnSpLocks/>
            <a:stCxn id="9" idx="3"/>
          </p:cNvCxnSpPr>
          <p:nvPr/>
        </p:nvCxnSpPr>
        <p:spPr>
          <a:xfrm flipV="1">
            <a:off x="3802878" y="4669574"/>
            <a:ext cx="367047" cy="21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B70964-F6DD-4EFE-8C9C-F2AA49E1A930}"/>
              </a:ext>
            </a:extLst>
          </p:cNvPr>
          <p:cNvSpPr txBox="1"/>
          <p:nvPr/>
        </p:nvSpPr>
        <p:spPr>
          <a:xfrm>
            <a:off x="432260" y="23199"/>
            <a:ext cx="11153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 a)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 a jelen projekt 1. tanévében</a:t>
            </a:r>
          </a:p>
          <a:p>
            <a:pPr algn="ctr"/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(AZ 1. TANÉV TELJESÜLT MÉRFÖLDKÖVEI)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E61815E-96E8-CC47-1A62-70DCFD7EBC69}"/>
              </a:ext>
            </a:extLst>
          </p:cNvPr>
          <p:cNvCxnSpPr>
            <a:cxnSpLocks/>
          </p:cNvCxnSpPr>
          <p:nvPr/>
        </p:nvCxnSpPr>
        <p:spPr>
          <a:xfrm flipV="1">
            <a:off x="5392240" y="4617325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00BC4176-105A-4AB0-B699-B29441E3D812}"/>
              </a:ext>
            </a:extLst>
          </p:cNvPr>
          <p:cNvCxnSpPr>
            <a:cxnSpLocks/>
          </p:cNvCxnSpPr>
          <p:nvPr/>
        </p:nvCxnSpPr>
        <p:spPr>
          <a:xfrm flipV="1">
            <a:off x="5400404" y="5485856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206073" y="1062732"/>
            <a:ext cx="3600873" cy="220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kísérlettervezést tanító séma kitöltése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gyakorlatban, a kísérlettervezést tanító séma kitöltésével</a:t>
            </a:r>
          </a:p>
          <a:p>
            <a:endParaRPr lang="hu-H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279994" y="4399143"/>
            <a:ext cx="1494367" cy="816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 (változások)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6645224" y="4257309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séma kitöltése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4098789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4098788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9515061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9515063" y="3451434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655363" y="3349999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(„kontroll”)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6125816" y="2116892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Egyenes összekötő nyíllal 100"/>
          <p:cNvCxnSpPr>
            <a:cxnSpLocks/>
          </p:cNvCxnSpPr>
          <p:nvPr/>
        </p:nvCxnSpPr>
        <p:spPr>
          <a:xfrm flipV="1">
            <a:off x="3774361" y="3577117"/>
            <a:ext cx="324428" cy="107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4085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6645227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séma segíti a kísérlettervezést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9515063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cxnSpLocks/>
            <a:stCxn id="9" idx="3"/>
            <a:endCxn id="54" idx="1"/>
          </p:cNvCxnSpPr>
          <p:nvPr/>
        </p:nvCxnSpPr>
        <p:spPr>
          <a:xfrm>
            <a:off x="3774361" y="4807457"/>
            <a:ext cx="311588" cy="67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459" y="3718711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9276320" y="4619033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6322" y="5479404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6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10499034" y="2835155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10379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10280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0210799" y="4619033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0210803" y="5479404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0A2DF225-6A82-4BD6-AD7F-3BACFFB49B82}"/>
              </a:ext>
            </a:extLst>
          </p:cNvPr>
          <p:cNvCxnSpPr/>
          <p:nvPr/>
        </p:nvCxnSpPr>
        <p:spPr>
          <a:xfrm>
            <a:off x="3781389" y="4669574"/>
            <a:ext cx="303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5D9657B-86FB-490F-B061-1F431C0F61F7}"/>
              </a:ext>
            </a:extLst>
          </p:cNvPr>
          <p:cNvCxnSpPr>
            <a:stCxn id="44" idx="3"/>
            <a:endCxn id="48" idx="1"/>
          </p:cNvCxnSpPr>
          <p:nvPr/>
        </p:nvCxnSpPr>
        <p:spPr>
          <a:xfrm flipV="1">
            <a:off x="5422167" y="3718711"/>
            <a:ext cx="1233197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5902B91D-C04D-439F-A059-FC11BA6AC36A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 flipV="1">
            <a:off x="5385870" y="4624418"/>
            <a:ext cx="125935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E02E83E9-EE6D-4DC4-95CF-550B60AA2D2A}"/>
              </a:ext>
            </a:extLst>
          </p:cNvPr>
          <p:cNvCxnSpPr>
            <a:stCxn id="54" idx="3"/>
            <a:endCxn id="150" idx="1"/>
          </p:cNvCxnSpPr>
          <p:nvPr/>
        </p:nvCxnSpPr>
        <p:spPr>
          <a:xfrm>
            <a:off x="5422170" y="5482223"/>
            <a:ext cx="1223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8D260C-96DC-41FE-B4F6-CC3831D1337C}"/>
              </a:ext>
            </a:extLst>
          </p:cNvPr>
          <p:cNvSpPr txBox="1"/>
          <p:nvPr/>
        </p:nvSpPr>
        <p:spPr>
          <a:xfrm>
            <a:off x="413656" y="-6061"/>
            <a:ext cx="112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 b)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 a jelen projekt 2. tanévében</a:t>
            </a:r>
          </a:p>
          <a:p>
            <a:pPr algn="ctr"/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 2. TANÉV TELJESÜLT MÉRFÖLDKÖVEI)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AA54443F-1AD7-47B2-8A87-A1B3AA33586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027177" y="3269492"/>
            <a:ext cx="1" cy="112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2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D638891-5ABF-0693-5738-9C7C9E3220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685" y="1940277"/>
          <a:ext cx="10222521" cy="4199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3866">
                  <a:extLst>
                    <a:ext uri="{9D8B030D-6E8A-4147-A177-3AD203B41FA5}">
                      <a16:colId xmlns:a16="http://schemas.microsoft.com/office/drawing/2014/main" val="2431858600"/>
                    </a:ext>
                  </a:extLst>
                </a:gridCol>
                <a:gridCol w="2357230">
                  <a:extLst>
                    <a:ext uri="{9D8B030D-6E8A-4147-A177-3AD203B41FA5}">
                      <a16:colId xmlns:a16="http://schemas.microsoft.com/office/drawing/2014/main" val="1180696536"/>
                    </a:ext>
                  </a:extLst>
                </a:gridCol>
                <a:gridCol w="1823606">
                  <a:extLst>
                    <a:ext uri="{9D8B030D-6E8A-4147-A177-3AD203B41FA5}">
                      <a16:colId xmlns:a16="http://schemas.microsoft.com/office/drawing/2014/main" val="3901748923"/>
                    </a:ext>
                  </a:extLst>
                </a:gridCol>
                <a:gridCol w="1497819">
                  <a:extLst>
                    <a:ext uri="{9D8B030D-6E8A-4147-A177-3AD203B41FA5}">
                      <a16:colId xmlns:a16="http://schemas.microsoft.com/office/drawing/2014/main" val="1236628958"/>
                    </a:ext>
                  </a:extLst>
                </a:gridCol>
              </a:tblGrid>
              <a:tr h="4244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éter / kovariáns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Hatásméret (</a:t>
                      </a:r>
                      <a:r>
                        <a:rPr lang="tr-TR" sz="2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98207"/>
                  </a:ext>
                </a:extLst>
              </a:tr>
              <a:tr h="7540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147189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Csoport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0,040*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0,011*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78349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Iskola rangja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0,113*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0,059*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895558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 iskolai végzettsége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0,010*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646738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Nem (lány /fiú)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837292"/>
                  </a:ext>
                </a:extLst>
              </a:tr>
              <a:tr h="104160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Előzetes tudás</a:t>
                      </a: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(T0</a:t>
                      </a:r>
                      <a:r>
                        <a:rPr lang="hu-HU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0,070*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0,045*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0375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2FA445E-8F15-CC89-E0AA-34A7630BC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8" y="138326"/>
            <a:ext cx="1206539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a) EREDMÉNYEK: </a:t>
            </a:r>
            <a:r>
              <a:rPr lang="hu-HU" altLang="hu-H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FELTÉTELEZETT PARAMÉTEREK ÉS A KOVARIÁNS (T0 TESZTEN NYÚJTOTT TELJESÍTMÉNY) HATÁSMÉRETE (</a:t>
            </a:r>
            <a:r>
              <a:rPr lang="hu-HU" altLang="hu-HU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hu-HU" altLang="hu-H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 KÍSÉRLETTERVEZŐ (KT) FELADATOKON MÉRT TELJESÍTMÉNY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VÁLTOZÁSÁRA (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hu-HU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A961E4-5487-015F-BD70-94BBBB678321}"/>
              </a:ext>
            </a:extLst>
          </p:cNvPr>
          <p:cNvSpPr txBox="1"/>
          <p:nvPr/>
        </p:nvSpPr>
        <p:spPr>
          <a:xfrm>
            <a:off x="1181685" y="6211669"/>
            <a:ext cx="807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kumimoji="0" lang="en-GB" altLang="hu-H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 0</a:t>
            </a:r>
            <a:r>
              <a:rPr kumimoji="0" lang="hu-HU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025 </a:t>
            </a:r>
            <a:r>
              <a:rPr lang="hu-HU" altLang="hu-H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szinten szignifikáns 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(Bonferroni </a:t>
            </a:r>
            <a:r>
              <a:rPr lang="hu-HU" altLang="hu-H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korrekció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96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2236</Words>
  <Application>Microsoft Office PowerPoint</Application>
  <PresentationFormat>Szélesvásznú</PresentationFormat>
  <Paragraphs>280</Paragraphs>
  <Slides>20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AdvOT8608a8d1+22</vt:lpstr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III.4.a) AZ ÉRDEMJEGYEK VÁLTOZÁSA</vt:lpstr>
      <vt:lpstr>III.4.b) A TANTÁRGY KEDVELTSÉGÉNEK VÁLTOZÁSA (ÖTFOKÚ LIKERT-SKÁLÁN)</vt:lpstr>
      <vt:lpstr>III.4.c) A KÍSÉRLETEK FONTOSSÁGA MEGÍTÉLÉSÉNEK  VÁLTOZÁSA (ÖTFOKÚ LIKERT-SKÁLÁN)</vt:lpstr>
      <vt:lpstr>III.4.d) A RECEPTSZERŰ KÍSÉRLETEK PREFEREÁLÁSÁNAK   VÁLTOZÁSA (ÖTFOKÚ LIKERT-SKÁLÁN)</vt:lpstr>
      <vt:lpstr>III.5. EDDIGI KÖVETKEZTETÉSEK</vt:lpstr>
      <vt:lpstr>PowerPoint-bemutató</vt:lpstr>
      <vt:lpstr>PowerPoint-bemutató</vt:lpstr>
      <vt:lpstr>III.6. Publikációk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Szalay Luca</cp:lastModifiedBy>
  <cp:revision>170</cp:revision>
  <dcterms:created xsi:type="dcterms:W3CDTF">2021-07-01T15:39:11Z</dcterms:created>
  <dcterms:modified xsi:type="dcterms:W3CDTF">2024-04-30T07:35:47Z</dcterms:modified>
</cp:coreProperties>
</file>