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46" r:id="rId4"/>
    <p:sldId id="263" r:id="rId5"/>
    <p:sldId id="265" r:id="rId6"/>
    <p:sldId id="266" r:id="rId7"/>
    <p:sldId id="274" r:id="rId8"/>
    <p:sldId id="275" r:id="rId9"/>
    <p:sldId id="343" r:id="rId10"/>
    <p:sldId id="338" r:id="rId11"/>
    <p:sldId id="344" r:id="rId12"/>
    <p:sldId id="345" r:id="rId13"/>
    <p:sldId id="348" r:id="rId14"/>
    <p:sldId id="349" r:id="rId15"/>
    <p:sldId id="350" r:id="rId16"/>
    <p:sldId id="351" r:id="rId17"/>
    <p:sldId id="342" r:id="rId18"/>
    <p:sldId id="347" r:id="rId19"/>
    <p:sldId id="291" r:id="rId20"/>
  </p:sldIdLst>
  <p:sldSz cx="9144000" cy="6858000" type="screen4x3"/>
  <p:notesSz cx="6858000" cy="100520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0909" autoAdjust="0"/>
  </p:normalViewPr>
  <p:slideViewPr>
    <p:cSldViewPr>
      <p:cViewPr varScale="1">
        <p:scale>
          <a:sx n="65" d="100"/>
          <a:sy n="65" d="100"/>
        </p:scale>
        <p:origin x="14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74724"/>
            <a:ext cx="5486400" cy="45234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9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92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you soon (even if only in Zoom) and thank you very much for your attention.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26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19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82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88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23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9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84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62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24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640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2021.08.28.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tomc.elte.hu/publications/9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mailto:luca.szalay@ttk.elte.h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hyperlink" Target="mailto:luca.szalay@caesar.elte.hu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ttomc.elte.hu/publications/90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783" y="1805447"/>
            <a:ext cx="9036496" cy="170838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Öt év tapasztalatai </a:t>
            </a:r>
            <a:br>
              <a:rPr lang="hu-H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MTA-ELTE Kutatásalapú Kémiatanítás Kutatócsoportban</a:t>
            </a: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u-HU" sz="3600" dirty="0"/>
            </a:b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5575" y="3454547"/>
            <a:ext cx="8922704" cy="3352093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3500" b="1" dirty="0" err="1">
                <a:solidFill>
                  <a:schemeClr val="tx1"/>
                </a:solidFill>
              </a:rPr>
              <a:t>Szala</a:t>
            </a:r>
            <a:r>
              <a:rPr lang="hu-HU" altLang="en-US" sz="3500" b="1" dirty="0">
                <a:solidFill>
                  <a:schemeClr val="tx1"/>
                </a:solidFill>
              </a:rPr>
              <a:t>y Luca</a:t>
            </a:r>
            <a:r>
              <a:rPr lang="hu-HU" altLang="en-US" sz="3500" b="1" baseline="30000" dirty="0">
                <a:solidFill>
                  <a:schemeClr val="tx1"/>
                </a:solidFill>
              </a:rPr>
              <a:t>1 </a:t>
            </a:r>
            <a:r>
              <a:rPr lang="hu-HU" altLang="en-US" sz="3500" b="1" dirty="0">
                <a:solidFill>
                  <a:schemeClr val="tx1"/>
                </a:solidFill>
              </a:rPr>
              <a:t>és Tóth Zoltán</a:t>
            </a:r>
            <a:r>
              <a:rPr lang="hu-HU" altLang="en-US" sz="3500" b="1" baseline="30000" dirty="0">
                <a:solidFill>
                  <a:schemeClr val="tx1"/>
                </a:solidFill>
              </a:rPr>
              <a:t>2</a:t>
            </a:r>
            <a:endParaRPr lang="hu-HU" sz="3500" baseline="30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endParaRPr lang="hu-HU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hu-HU" sz="29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hu-HU" sz="29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Eötvös Loránd Tudományegyetem, Kémiai Intézet</a:t>
            </a:r>
          </a:p>
          <a:p>
            <a:pPr algn="l"/>
            <a:r>
              <a:rPr lang="hu-HU" sz="29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hu-HU" sz="29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Debreceni Egyetem, Kémiai Intézet, </a:t>
            </a:r>
          </a:p>
          <a:p>
            <a:pPr algn="l"/>
            <a:r>
              <a:rPr lang="hu-HU" sz="29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MTA-ELTE Kutatásalapú Kémiatanítás Kutatócsoport*</a:t>
            </a:r>
          </a:p>
          <a:p>
            <a:pPr algn="l"/>
            <a:endParaRPr lang="hu-HU" sz="2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hu-HU" sz="29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Kémiatanárok Nyári Országos Továbbképzése</a:t>
            </a:r>
          </a:p>
          <a:p>
            <a:pPr algn="l"/>
            <a:r>
              <a:rPr lang="hu-HU" sz="2900" dirty="0">
                <a:solidFill>
                  <a:schemeClr val="tx1"/>
                </a:solidFill>
                <a:cs typeface="Arial" panose="020B0604020202020204" pitchFamily="34" charset="0"/>
              </a:rPr>
              <a:t>Eger, 2021. aug. 23., </a:t>
            </a:r>
            <a:r>
              <a:rPr lang="hu-HU" sz="29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Eszterházy Károly Egyetem</a:t>
            </a:r>
            <a:r>
              <a:rPr lang="hu-HU" sz="2900" dirty="0">
                <a:solidFill>
                  <a:schemeClr val="tx1"/>
                </a:solidFill>
                <a:cs typeface="Arial" panose="020B0604020202020204" pitchFamily="34" charset="0"/>
              </a:rPr>
              <a:t>				</a:t>
            </a:r>
          </a:p>
          <a:p>
            <a:pPr algn="r"/>
            <a:endParaRPr lang="hu-HU" sz="2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r>
              <a:rPr lang="hu-HU" sz="2900" dirty="0">
                <a:solidFill>
                  <a:schemeClr val="tx1"/>
                </a:solidFill>
                <a:cs typeface="Arial" panose="020B0604020202020204" pitchFamily="34" charset="0"/>
              </a:rPr>
              <a:t>*Honlap: </a:t>
            </a:r>
            <a:r>
              <a:rPr lang="hu-HU" sz="2900" dirty="0">
                <a:solidFill>
                  <a:srgbClr val="FF0000"/>
                </a:solidFill>
                <a:hlinkClick r:id="rId3"/>
              </a:rPr>
              <a:t>http://ttomc.elte.hu/publications/90</a:t>
            </a:r>
            <a:endParaRPr lang="hu-HU" sz="29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hu-HU" sz="2900" dirty="0">
                <a:solidFill>
                  <a:schemeClr val="tx1"/>
                </a:solidFill>
                <a:cs typeface="Arial" panose="020B0604020202020204" pitchFamily="34" charset="0"/>
              </a:rPr>
              <a:t>				E-mail: </a:t>
            </a:r>
            <a:r>
              <a:rPr lang="hu-HU" sz="2900" dirty="0">
                <a:hlinkClick r:id="rId4"/>
              </a:rPr>
              <a:t>luca.szalay@ttk.elte.hu</a:t>
            </a:r>
            <a:r>
              <a:rPr lang="hu-HU" sz="2900" dirty="0"/>
              <a:t> </a:t>
            </a:r>
            <a:endParaRPr lang="hu-HU" sz="29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74294" y="3717032"/>
            <a:ext cx="8064499" cy="1608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0" dirty="0">
              <a:latin typeface="Calibri" panose="020F0502020204030204" pitchFamily="34" charset="0"/>
            </a:endParaRP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19152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" y="0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1" y="51359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28"/>
            <a:ext cx="9144000" cy="1176417"/>
          </a:xfrm>
        </p:spPr>
        <p:txBody>
          <a:bodyPr>
            <a:noAutofit/>
          </a:bodyPr>
          <a:lstStyle/>
          <a:p>
            <a:r>
              <a:rPr lang="hu-HU" sz="2800" b="1" dirty="0"/>
              <a:t>3.2. A feltételezett paraméterek hatása</a:t>
            </a:r>
            <a:r>
              <a:rPr lang="en-GB" sz="2800" b="1" dirty="0"/>
              <a:t> (</a:t>
            </a:r>
            <a:r>
              <a:rPr lang="en-GB" sz="2800" b="1" i="1" dirty="0"/>
              <a:t>PES</a:t>
            </a:r>
            <a:r>
              <a:rPr lang="en-GB" sz="2800" b="1" dirty="0"/>
              <a:t>) </a:t>
            </a:r>
            <a:r>
              <a:rPr lang="hu-HU" sz="2800" b="1" dirty="0"/>
              <a:t>a diákok eredményeire és a százalékos eredmények (%)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kísérlettervező feladatokon (KK)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82863"/>
              </p:ext>
            </p:extLst>
          </p:nvPr>
        </p:nvGraphicFramePr>
        <p:xfrm>
          <a:off x="4268" y="1183745"/>
          <a:ext cx="9144000" cy="242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44029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Paraméter ↓                               </a:t>
                      </a:r>
                      <a:r>
                        <a:rPr lang="hu-HU" sz="2000" i="1" dirty="0">
                          <a:latin typeface="+mn-lt"/>
                        </a:rPr>
                        <a:t>PES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Csoport (az oktatási módszer hatása)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Iskola „rangja”</a:t>
                      </a:r>
                      <a:r>
                        <a:rPr lang="en-GB" sz="2000" b="1" dirty="0"/>
                        <a:t>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0,103*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 iskolai végzettsége</a:t>
                      </a:r>
                      <a:r>
                        <a:rPr lang="en-GB" sz="2000" b="1" dirty="0"/>
                        <a:t>***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0,055</a:t>
                      </a: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396557">
                <a:tc>
                  <a:txBody>
                    <a:bodyPr/>
                    <a:lstStyle/>
                    <a:p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Előzetes tudás (T0)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0,068*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10DF7FC-2367-4DFA-9E8B-64BB4840105A}"/>
              </a:ext>
            </a:extLst>
          </p:cNvPr>
          <p:cNvSpPr txBox="1"/>
          <p:nvPr/>
        </p:nvSpPr>
        <p:spPr>
          <a:xfrm>
            <a:off x="0" y="59663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r>
              <a:rPr lang="hu-HU" sz="2000" b="1" dirty="0"/>
              <a:t>p&lt;0,01</a:t>
            </a:r>
          </a:p>
          <a:p>
            <a:r>
              <a:rPr lang="en-GB" sz="2000" b="1" dirty="0"/>
              <a:t>* *</a:t>
            </a:r>
            <a:r>
              <a:rPr lang="hu-HU" sz="2000" b="1" dirty="0"/>
              <a:t>: az alacsonyabb „rangú” iskolák tanulói szignifikánsan kevesebb pontot értek el</a:t>
            </a:r>
            <a:endParaRPr lang="en-US" sz="2000" b="1" dirty="0"/>
          </a:p>
          <a:p>
            <a:r>
              <a:rPr lang="en-GB" sz="2000" b="1" dirty="0"/>
              <a:t>* * *</a:t>
            </a:r>
            <a:r>
              <a:rPr lang="hu-HU" sz="2000" b="1" dirty="0"/>
              <a:t>: az anya iskolai végzettsége (szociális háttér) csak a projekt elején hat</a:t>
            </a:r>
            <a:endParaRPr lang="en-US" sz="2000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FEF4597-D1F5-493B-B7BE-F89547CFC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68129"/>
              </p:ext>
            </p:extLst>
          </p:nvPr>
        </p:nvGraphicFramePr>
        <p:xfrm>
          <a:off x="4267" y="3557090"/>
          <a:ext cx="9144001" cy="241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42385733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729492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865865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789792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0959783"/>
                    </a:ext>
                  </a:extLst>
                </a:gridCol>
                <a:gridCol w="899593">
                  <a:extLst>
                    <a:ext uri="{9D8B030D-6E8A-4147-A177-3AD203B41FA5}">
                      <a16:colId xmlns:a16="http://schemas.microsoft.com/office/drawing/2014/main" val="455018314"/>
                    </a:ext>
                  </a:extLst>
                </a:gridCol>
              </a:tblGrid>
              <a:tr h="291329">
                <a:tc>
                  <a:txBody>
                    <a:bodyPr/>
                    <a:lstStyle/>
                    <a:p>
                      <a:r>
                        <a:rPr lang="hu-HU" sz="20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Becsült átlagok (%)</a:t>
                      </a:r>
                      <a:r>
                        <a:rPr lang="hu-HU" sz="2000" dirty="0">
                          <a:latin typeface="+mn-lt"/>
                        </a:rPr>
                        <a:t>↓ 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  <a:endParaRPr lang="en-GB" sz="2000" b="1" i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191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158856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5115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630185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hu-HU" sz="2000" b="1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zignifikáns</a:t>
                      </a: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különbség a csoportok között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1-2, 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1-2,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71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482" y="34692"/>
            <a:ext cx="9520689" cy="1047500"/>
          </a:xfrm>
        </p:spPr>
        <p:txBody>
          <a:bodyPr>
            <a:noAutofit/>
          </a:bodyPr>
          <a:lstStyle/>
          <a:p>
            <a:r>
              <a:rPr lang="hu-HU" sz="2800" b="1" dirty="0"/>
              <a:t>3.3. A módszer (csoport) és az iskola „rangjának” hatása (</a:t>
            </a:r>
            <a:r>
              <a:rPr lang="hu-HU" sz="2800" b="1" i="1" dirty="0"/>
              <a:t>PES</a:t>
            </a:r>
            <a:r>
              <a:rPr lang="hu-HU" sz="2800" b="1" dirty="0"/>
              <a:t>) 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teljes teszten (TT+KK) elért eredményre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59306"/>
              </p:ext>
            </p:extLst>
          </p:nvPr>
        </p:nvGraphicFramePr>
        <p:xfrm>
          <a:off x="0" y="999555"/>
          <a:ext cx="9144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Módszer↓    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2.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3.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graphicFrame>
        <p:nvGraphicFramePr>
          <p:cNvPr id="7" name="Táblázat 4">
            <a:extLst>
              <a:ext uri="{FF2B5EF4-FFF2-40B4-BE49-F238E27FC236}">
                <a16:creationId xmlns:a16="http://schemas.microsoft.com/office/drawing/2014/main" id="{F91B8678-F94E-440B-9197-478265A8F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4252"/>
              </p:ext>
            </p:extLst>
          </p:nvPr>
        </p:nvGraphicFramePr>
        <p:xfrm>
          <a:off x="-6289" y="2224973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Iskola „rangja”↓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Magas–alacsony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Magas–közepes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CD31CE29-CE58-4F3E-B7A6-12DEAADB45F9}"/>
              </a:ext>
            </a:extLst>
          </p:cNvPr>
          <p:cNvSpPr txBox="1">
            <a:spLocks/>
          </p:cNvSpPr>
          <p:nvPr/>
        </p:nvSpPr>
        <p:spPr>
          <a:xfrm>
            <a:off x="-180528" y="3145591"/>
            <a:ext cx="9144000" cy="1176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/>
              <a:t>A módszer (csoport) és az iskola „rangjának” hatása (</a:t>
            </a:r>
            <a:r>
              <a:rPr lang="hu-HU" sz="2800" b="1" i="1" dirty="0"/>
              <a:t>PES</a:t>
            </a:r>
            <a:r>
              <a:rPr lang="hu-HU" sz="2800" b="1" dirty="0"/>
              <a:t>) 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kísérlettervezésen (KK) elért eredményre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9" name="Táblázat 4">
            <a:extLst>
              <a:ext uri="{FF2B5EF4-FFF2-40B4-BE49-F238E27FC236}">
                <a16:creationId xmlns:a16="http://schemas.microsoft.com/office/drawing/2014/main" id="{EF6A6C59-7151-48A3-86BB-56E966285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01435"/>
              </p:ext>
            </p:extLst>
          </p:nvPr>
        </p:nvGraphicFramePr>
        <p:xfrm>
          <a:off x="19863" y="4096755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3797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Módszer↓    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2.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3.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0,034*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graphicFrame>
        <p:nvGraphicFramePr>
          <p:cNvPr id="10" name="Táblázat 4">
            <a:extLst>
              <a:ext uri="{FF2B5EF4-FFF2-40B4-BE49-F238E27FC236}">
                <a16:creationId xmlns:a16="http://schemas.microsoft.com/office/drawing/2014/main" id="{3BC3FB16-C51B-413C-B65D-239454542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82649"/>
              </p:ext>
            </p:extLst>
          </p:nvPr>
        </p:nvGraphicFramePr>
        <p:xfrm>
          <a:off x="11792" y="5304810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Iskola „rangja”↓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Magas–alacsony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0,103*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Magas–közepes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F5413FF1-DFB1-4F1C-B06E-CF06338EA87F}"/>
              </a:ext>
            </a:extLst>
          </p:cNvPr>
          <p:cNvSpPr txBox="1"/>
          <p:nvPr/>
        </p:nvSpPr>
        <p:spPr>
          <a:xfrm flipH="1">
            <a:off x="19863" y="6493530"/>
            <a:ext cx="91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r>
              <a:rPr lang="hu-HU" b="1" dirty="0"/>
              <a:t>p&lt;0,01</a:t>
            </a:r>
          </a:p>
        </p:txBody>
      </p:sp>
    </p:spTree>
    <p:extLst>
      <p:ext uri="{BB962C8B-B14F-4D97-AF65-F5344CB8AC3E}">
        <p14:creationId xmlns:p14="http://schemas.microsoft.com/office/powerpoint/2010/main" val="311930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7C7F8-5731-41C8-B223-3FFA2080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 A tantárgy kedveltsége az évekkel egyre csökken…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8DDC09B-D033-49A4-A106-D56CB8DF30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599" cy="5097060"/>
          </a:xfrm>
          <a:prstGeom prst="rect">
            <a:avLst/>
          </a:prstGeom>
          <a:noFill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E0464EB-DC36-4EEC-87C8-FDA5D722F2B5}"/>
              </a:ext>
            </a:extLst>
          </p:cNvPr>
          <p:cNvSpPr txBox="1"/>
          <p:nvPr/>
        </p:nvSpPr>
        <p:spPr>
          <a:xfrm>
            <a:off x="867259" y="5933772"/>
            <a:ext cx="7531870" cy="916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ejlesztés:  negatív, szignifikáns hatás 10. osztályban.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skola erőssége: negatív, szignifikáns hatás 9. osztályban.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7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FEAD6B-22BD-4046-BDA2-B326785F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A kísérletek fontosságának megítélésében </a:t>
            </a:r>
            <a:b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évfolyamon </a:t>
            </a:r>
            <a:r>
              <a:rPr lang="hu-H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látványos negatív 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81B5CA1-C350-427D-9478-0673C468F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4824535"/>
          </a:xfrm>
          <a:prstGeom prst="rect">
            <a:avLst/>
          </a:prstGeom>
          <a:noFill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388589B-CC2D-4E19-812B-FF49B41D3197}"/>
              </a:ext>
            </a:extLst>
          </p:cNvPr>
          <p:cNvSpPr txBox="1"/>
          <p:nvPr/>
        </p:nvSpPr>
        <p:spPr>
          <a:xfrm>
            <a:off x="743226" y="5877272"/>
            <a:ext cx="7982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Kísérleti csoportok esetében szignifikánsan kisebb csökkenés.</a:t>
            </a:r>
          </a:p>
          <a:p>
            <a:r>
              <a:rPr lang="hu-HU" sz="2400" dirty="0"/>
              <a:t>- 8. osztálytól visszatérés kb. a kezdeti állapotra.</a:t>
            </a:r>
          </a:p>
        </p:txBody>
      </p:sp>
    </p:spTree>
    <p:extLst>
      <p:ext uri="{BB962C8B-B14F-4D97-AF65-F5344CB8AC3E}">
        <p14:creationId xmlns:p14="http://schemas.microsoft.com/office/powerpoint/2010/main" val="23859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DDCEEC-5C37-473C-90E3-3F4585C7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4.3. A receptszerű kísérletezés végig kedveltebb, de </a:t>
            </a:r>
            <a:r>
              <a:rPr lang="hu-H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osztály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tól a receptszerű kísérletezés veszít népszerűségéből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B719878-6AD8-4CA1-ADB6-816FC191D8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" y="1052736"/>
            <a:ext cx="8316417" cy="4752528"/>
          </a:xfrm>
          <a:prstGeom prst="rect">
            <a:avLst/>
          </a:prstGeom>
          <a:noFill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6117458-201E-4B38-9E63-7150E77EFFC0}"/>
              </a:ext>
            </a:extLst>
          </p:cNvPr>
          <p:cNvSpPr txBox="1"/>
          <p:nvPr/>
        </p:nvSpPr>
        <p:spPr>
          <a:xfrm>
            <a:off x="-16502" y="57406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yenge iskolák tanulói inkább ragaszkodnak a receptszerű kísérletekhez.</a:t>
            </a:r>
          </a:p>
          <a:p>
            <a:pPr lvl="0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oszt.: 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fiúk jobban elmozdulnak a kísérlettervezés irányába.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 oszt.: a jó előismerettel rendelkező tanulók: inkább a receptszerű…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7146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53971-99A1-4367-8F39-E692121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823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kezdeti nagyon jó jegyek lényegesen csökkennek </a:t>
            </a:r>
            <a:r>
              <a:rPr lang="hu-H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br>
              <a:rPr lang="hu-H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osztályban, de aztán stabilizálódnak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EC5BC5A-9A94-4312-98E8-4049165636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7"/>
            <a:ext cx="8229600" cy="4824536"/>
          </a:xfrm>
          <a:prstGeom prst="rect">
            <a:avLst/>
          </a:prstGeom>
          <a:noFill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1E97E45-269E-4EE1-8173-61FAC4C67DAD}"/>
              </a:ext>
            </a:extLst>
          </p:cNvPr>
          <p:cNvSpPr txBox="1"/>
          <p:nvPr/>
        </p:nvSpPr>
        <p:spPr>
          <a:xfrm>
            <a:off x="89756" y="5877273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omlás: 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„g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yengébb” iskolákban 8. oszt.;  erősebbekben inkább 7. oszt.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oszt.; 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fiúké szignifikánsan nagyobb romlás, mint a lányoké.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1998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1AA4A1-3CC9-45BE-9BC6-4F44493E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72" y="-113536"/>
            <a:ext cx="8229600" cy="548680"/>
          </a:xfrm>
        </p:spPr>
        <p:txBody>
          <a:bodyPr>
            <a:normAutofit/>
          </a:bodyPr>
          <a:lstStyle/>
          <a:p>
            <a:r>
              <a:rPr lang="hu-HU" sz="2800" b="1" dirty="0"/>
              <a:t>5. Diszkusszió és konklúzió</a:t>
            </a:r>
            <a:endParaRPr lang="en-US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0CA730-751E-47C2-80AD-3A72ED4D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2" y="434190"/>
            <a:ext cx="9144000" cy="66556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Szociális háttér </a:t>
            </a:r>
            <a:r>
              <a:rPr lang="hu-HU" sz="2400" i="1" dirty="0"/>
              <a:t>(</a:t>
            </a:r>
            <a:r>
              <a:rPr lang="hu-HU" sz="2400" dirty="0"/>
              <a:t>az anya iskolai végzettsége): szignifikáns hatása volt a tanulók KK feladatokon elért eredményére a T0 teszten, majd eltűnt – minden, a mintában lévő iskola erősen válogat a felvételin!</a:t>
            </a:r>
          </a:p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Iskola hatása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u-HU" sz="2400" dirty="0"/>
              <a:t>(az iskola „rangja”)</a:t>
            </a:r>
            <a:r>
              <a:rPr lang="en-GB" sz="2400" dirty="0"/>
              <a:t> </a:t>
            </a:r>
            <a:r>
              <a:rPr lang="hu-HU" sz="2400" dirty="0"/>
              <a:t>a 2. évtől (T2) </a:t>
            </a:r>
            <a:r>
              <a:rPr lang="hu-HU" sz="2400" b="1" dirty="0"/>
              <a:t>a módszernél erősebb hatása volt a KK feladatokon elért eredményre! </a:t>
            </a:r>
          </a:p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 kísérlettervezés elveinek közvetlen tanítása hatásosabbnak tűnik:</a:t>
            </a:r>
            <a:endParaRPr lang="hu-HU" sz="2400" b="1" dirty="0">
              <a:solidFill>
                <a:srgbClr val="FF0000"/>
              </a:solidFill>
            </a:endParaRPr>
          </a:p>
          <a:p>
            <a:pPr lvl="1"/>
            <a:r>
              <a:rPr lang="hu-HU" sz="2200" b="1" dirty="0"/>
              <a:t>T1 (7. oszt.)</a:t>
            </a:r>
            <a:r>
              <a:rPr lang="en-GB" sz="2200" b="1" dirty="0"/>
              <a:t>: </a:t>
            </a:r>
            <a:r>
              <a:rPr lang="hu-HU" sz="2200" b="1" dirty="0">
                <a:solidFill>
                  <a:srgbClr val="FF0000"/>
                </a:solidFill>
              </a:rPr>
              <a:t>nincs szignifikáns változás a kísérlettervező képességben</a:t>
            </a:r>
          </a:p>
          <a:p>
            <a:pPr lvl="1"/>
            <a:r>
              <a:rPr lang="hu-HU" sz="2200" b="1" dirty="0"/>
              <a:t>T2 (8. oszt.)</a:t>
            </a:r>
            <a:r>
              <a:rPr lang="en-GB" sz="2200" b="1" dirty="0"/>
              <a:t>:</a:t>
            </a:r>
            <a:r>
              <a:rPr lang="hu-HU" sz="2200" b="1" dirty="0"/>
              <a:t> </a:t>
            </a:r>
            <a:r>
              <a:rPr lang="hu-HU" sz="2200" b="1" dirty="0">
                <a:solidFill>
                  <a:srgbClr val="00B050"/>
                </a:solidFill>
              </a:rPr>
              <a:t>a kísérlettervező képesség szignifikánsan jobb a kísérleti csoportokban a kontrollcsoporténál – direkt tanított kísérlettervezés!</a:t>
            </a:r>
          </a:p>
          <a:p>
            <a:pPr lvl="1"/>
            <a:r>
              <a:rPr lang="hu-HU" sz="2200" b="1" dirty="0"/>
              <a:t>T3 és T4 (9. és 10. oszt.)</a:t>
            </a:r>
            <a:r>
              <a:rPr lang="en-GB" sz="2200" b="1" dirty="0"/>
              <a:t>: </a:t>
            </a:r>
            <a:r>
              <a:rPr lang="hu-HU" sz="2200" b="1" dirty="0">
                <a:solidFill>
                  <a:srgbClr val="FF0000"/>
                </a:solidFill>
              </a:rPr>
              <a:t>nincs szignifikáns fejlődés a kísérlettervező képességben</a:t>
            </a:r>
            <a:r>
              <a:rPr lang="hu-HU" sz="2200" b="1" dirty="0"/>
              <a:t> </a:t>
            </a:r>
            <a:r>
              <a:rPr lang="hu-HU" sz="2200" b="1" dirty="0">
                <a:solidFill>
                  <a:srgbClr val="FF0000"/>
                </a:solidFill>
              </a:rPr>
              <a:t>– </a:t>
            </a:r>
            <a:r>
              <a:rPr lang="hu-HU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MAGYARÁZAT?</a:t>
            </a:r>
            <a:endParaRPr lang="en-US" sz="2200" b="1" dirty="0">
              <a:highlight>
                <a:srgbClr val="FFFF00"/>
              </a:highlight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A diákok a </a:t>
            </a:r>
            <a:r>
              <a:rPr lang="en-US" sz="2000" b="1" dirty="0"/>
              <a:t>Piaget</a:t>
            </a:r>
            <a:r>
              <a:rPr lang="hu-HU" sz="2000" b="1" dirty="0"/>
              <a:t>-féle</a:t>
            </a:r>
            <a:r>
              <a:rPr lang="en-US" sz="2000" b="1" dirty="0"/>
              <a:t> form</a:t>
            </a:r>
            <a:r>
              <a:rPr lang="hu-HU" sz="2000" b="1" dirty="0" err="1"/>
              <a:t>ális</a:t>
            </a:r>
            <a:r>
              <a:rPr lang="hu-HU" sz="2000" b="1" dirty="0"/>
              <a:t> műveleti szakaszt elérve ki tudják találni, hogy kell megtervezni egy </a:t>
            </a:r>
            <a:r>
              <a:rPr lang="en-US" sz="2000" b="1" dirty="0"/>
              <a:t> </a:t>
            </a:r>
            <a:r>
              <a:rPr lang="hu-HU" sz="2000" b="1" dirty="0"/>
              <a:t>kísérletet</a:t>
            </a:r>
            <a:r>
              <a:rPr lang="en-US" sz="2000" b="1" dirty="0"/>
              <a:t>?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Nem mindent írnak le, amit </a:t>
            </a:r>
            <a:r>
              <a:rPr lang="hu-HU" sz="2000" b="1"/>
              <a:t>tudnak?</a:t>
            </a:r>
            <a:endParaRPr lang="en-US" sz="2000" b="1" dirty="0"/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Elég jól méri a teszt a kísérlettervező képességet</a:t>
            </a:r>
            <a:r>
              <a:rPr lang="en-US" sz="2000" b="1" dirty="0"/>
              <a:t>? (+COVID-19!)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>
                <a:highlight>
                  <a:srgbClr val="FFFF00"/>
                </a:highlight>
              </a:rPr>
              <a:t>Jobb lenne egy, a kísérlettervezéshez használható sémát tanítani</a:t>
            </a:r>
            <a:r>
              <a:rPr lang="en-US" sz="2000" b="1" dirty="0">
                <a:highlight>
                  <a:srgbClr val="FF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54D4859-F920-41AF-BDFB-6A87F105E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8640960" cy="6754109"/>
          </a:xfrm>
        </p:spPr>
      </p:pic>
    </p:spTree>
    <p:extLst>
      <p:ext uri="{BB962C8B-B14F-4D97-AF65-F5344CB8AC3E}">
        <p14:creationId xmlns:p14="http://schemas.microsoft.com/office/powerpoint/2010/main" val="104245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9" y="5251479"/>
            <a:ext cx="3306445" cy="160652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99" y="-15788"/>
            <a:ext cx="3076638" cy="17282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3082875"/>
            <a:ext cx="3649445" cy="205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18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8" y="43111"/>
            <a:ext cx="3379305" cy="5143500"/>
          </a:xfrm>
        </p:spPr>
        <p:txBody>
          <a:bodyPr/>
          <a:lstStyle/>
          <a:p>
            <a:pPr algn="ctr"/>
            <a:r>
              <a:rPr lang="hu-HU" dirty="0"/>
              <a:t>Az előadás elkészítését a Magyar Tudományos Akadémia Tantárgypedagógiai Kutatási Programja támogatta. 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http://ttomc.elte.hu/</a:t>
            </a:r>
            <a:b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sz="2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publications</a:t>
            </a:r>
            <a: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/90</a:t>
            </a:r>
            <a:br>
              <a:rPr lang="hu-HU" sz="2000" dirty="0"/>
            </a:br>
            <a:r>
              <a:rPr lang="hu-HU" sz="2000" dirty="0"/>
              <a:t>E-mail: </a:t>
            </a:r>
            <a:r>
              <a:rPr lang="hu-HU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luca.szalay@ttk.elte.hu</a:t>
            </a:r>
            <a:br>
              <a:rPr lang="hu-HU" sz="2000" dirty="0"/>
            </a:br>
            <a:br>
              <a:rPr lang="hu-HU" sz="2000" dirty="0"/>
            </a:br>
            <a:r>
              <a:rPr lang="hu-HU" sz="2800" dirty="0"/>
              <a:t>Köszönöm a figyelmet!</a:t>
            </a:r>
            <a:br>
              <a:rPr lang="hu-HU" sz="20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" y="4916125"/>
            <a:ext cx="3488934" cy="19598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-15788"/>
            <a:ext cx="2747797" cy="20608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4" y="1642696"/>
            <a:ext cx="2277137" cy="1707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46" y="1484784"/>
            <a:ext cx="2578671" cy="19340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4882942"/>
            <a:ext cx="2598818" cy="194911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0" y="4713242"/>
            <a:ext cx="1583865" cy="211105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54" y="1506053"/>
            <a:ext cx="2196540" cy="2928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76" y="3434539"/>
            <a:ext cx="3245014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35787D-B997-4CFF-B5F5-BF3D15E6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5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B9C45C-D7D5-4371-AF7B-BE691AE1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12" y="1052736"/>
            <a:ext cx="795637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1.1. Célok</a:t>
            </a:r>
          </a:p>
          <a:p>
            <a:pPr marL="0" indent="0">
              <a:buNone/>
            </a:pPr>
            <a:r>
              <a:rPr lang="hu-HU" sz="2800" dirty="0"/>
              <a:t>1.2. Kutatási módszer</a:t>
            </a:r>
          </a:p>
          <a:p>
            <a:pPr marL="0" indent="0">
              <a:buNone/>
            </a:pPr>
            <a:r>
              <a:rPr lang="hu-HU" sz="2800" dirty="0"/>
              <a:t>1.3. Minta</a:t>
            </a:r>
          </a:p>
          <a:p>
            <a:pPr marL="0" indent="0">
              <a:buNone/>
            </a:pPr>
            <a:r>
              <a:rPr lang="hu-HU" sz="2800" dirty="0"/>
              <a:t>1.4. Kutatási modell az 1. tanévben</a:t>
            </a:r>
          </a:p>
          <a:p>
            <a:pPr marL="0" indent="0">
              <a:buNone/>
            </a:pPr>
            <a:r>
              <a:rPr lang="hu-HU" sz="2800" dirty="0"/>
              <a:t>1.5. Kutatási modell a 2. tanévtől</a:t>
            </a:r>
          </a:p>
          <a:p>
            <a:pPr marL="0" indent="0">
              <a:buNone/>
            </a:pPr>
            <a:r>
              <a:rPr lang="hu-HU" sz="2800" dirty="0"/>
              <a:t>2. Statisztikai módszerek</a:t>
            </a:r>
          </a:p>
          <a:p>
            <a:pPr marL="0" indent="0">
              <a:buNone/>
            </a:pPr>
            <a:r>
              <a:rPr lang="hu-HU" sz="2800" dirty="0"/>
              <a:t>3. Eredmények – fejlesztés </a:t>
            </a:r>
          </a:p>
          <a:p>
            <a:pPr marL="0" indent="0">
              <a:buNone/>
            </a:pPr>
            <a:r>
              <a:rPr lang="hu-HU" sz="2800" dirty="0"/>
              <a:t>4. Eredmények – attitűdök</a:t>
            </a:r>
          </a:p>
          <a:p>
            <a:pPr marL="0" indent="0">
              <a:buNone/>
            </a:pPr>
            <a:r>
              <a:rPr lang="hu-HU" sz="2800" dirty="0"/>
              <a:t>5. Diszkusszió és konklúzió</a:t>
            </a:r>
          </a:p>
          <a:p>
            <a:pPr marL="0" indent="0">
              <a:buNone/>
            </a:pPr>
            <a:r>
              <a:rPr lang="hu-HU" sz="2800" dirty="0"/>
              <a:t>6. Új nyertes pályázat az MTA Közoktatás-fejlesztési Programjában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363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AFC816-F9CC-414F-8683-0F98BE0D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6288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1.1. Az MTA-ELTE Kutatásalapú Kémiatanítás Kutatócsoport</a:t>
            </a:r>
            <a:b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„Megvalósítható kutatásalapú kémiatanítás”</a:t>
            </a:r>
            <a:b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projektjének kitűzött céljai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3C82DC-4EB0-47A0-B701-0FD5934B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79385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Egy pozitív eredményű rövidtávú empirikus kutatás, 9. oszt.* 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Longitudinális (4 tanévre tervezett, 7-10. oszt.) vizsgálat</a:t>
            </a:r>
            <a:r>
              <a:rPr lang="hu-HU" sz="2600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u-HU" sz="2600" dirty="0">
                <a:latin typeface="Calibri" panose="020F0502020204030204" pitchFamily="34" charset="0"/>
              </a:rPr>
              <a:t>A természettudományos problémamegoldás lépéseinek modellezése, de a hangsúly a </a:t>
            </a:r>
            <a:r>
              <a:rPr lang="hu-HU" sz="2600" b="1" dirty="0">
                <a:latin typeface="Calibri" panose="020F0502020204030204" pitchFamily="34" charset="0"/>
              </a:rPr>
              <a:t>kísérletek megtervezésén </a:t>
            </a:r>
            <a:r>
              <a:rPr lang="hu-HU" sz="2600" dirty="0">
                <a:latin typeface="Calibri" panose="020F0502020204030204" pitchFamily="34" charset="0"/>
              </a:rPr>
              <a:t>van!</a:t>
            </a:r>
          </a:p>
          <a:p>
            <a:r>
              <a:rPr lang="hu-HU" sz="2600" dirty="0">
                <a:latin typeface="Calibri" panose="020F0502020204030204" pitchFamily="34" charset="0"/>
              </a:rPr>
              <a:t>A kutatásalapú tanulás alkalmazhatóságának, hatékonyságának vizsgálata</a:t>
            </a:r>
          </a:p>
          <a:p>
            <a:r>
              <a:rPr lang="hu-HU" sz="2600" dirty="0">
                <a:latin typeface="Calibri" panose="020F0502020204030204" pitchFamily="34" charset="0"/>
              </a:rPr>
              <a:t>A tanulók kísérlettervező képességének vizsgálata</a:t>
            </a:r>
          </a:p>
          <a:p>
            <a:r>
              <a:rPr lang="hu-HU" sz="2600" dirty="0">
                <a:latin typeface="Calibri" panose="020F0502020204030204" pitchFamily="34" charset="0"/>
              </a:rPr>
              <a:t>A tanulók tárgyi tudásának vizsgálata</a:t>
            </a:r>
          </a:p>
          <a:p>
            <a:r>
              <a:rPr lang="hu-HU" sz="2600" dirty="0">
                <a:latin typeface="Calibri" panose="020F0502020204030204" pitchFamily="34" charset="0"/>
              </a:rPr>
              <a:t>A tanulók attitűdjének és motiváltságának vizsgálata</a:t>
            </a:r>
          </a:p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200" dirty="0">
                <a:latin typeface="Calibri" panose="020F0502020204030204" pitchFamily="34" charset="0"/>
              </a:rPr>
              <a:t>*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Szalay, L., </a:t>
            </a:r>
            <a:r>
              <a:rPr lang="en-GB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Tóth</a:t>
            </a:r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Z., (2016), An inquiry-based approach of traditional ’step-by-step’ experiments, </a:t>
            </a:r>
            <a:r>
              <a:rPr lang="en-GB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Chemistry Education Research and Practice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923-961.</a:t>
            </a:r>
            <a:endParaRPr lang="hu-HU" sz="2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Dia nagyítása 4">
                <a:extLst>
                  <a:ext uri="{FF2B5EF4-FFF2-40B4-BE49-F238E27FC236}">
                    <a16:creationId xmlns:a16="http://schemas.microsoft.com/office/drawing/2014/main" id="{A1D1E99C-852B-4C76-86C7-89C7602D2F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1170700"/>
                  </p:ext>
                </p:extLst>
              </p:nvPr>
            </p:nvGraphicFramePr>
            <p:xfrm>
              <a:off x="-3458497" y="484853"/>
              <a:ext cx="2286000" cy="1714500"/>
            </p:xfrm>
            <a:graphic>
              <a:graphicData uri="http://schemas.microsoft.com/office/powerpoint/2016/slidezoom">
                <pslz:sldZm>
                  <pslz:sldZmObj sldId="265" cId="3750466562">
                    <pslz:zmPr id="{D561E0D5-FB87-47C2-94B3-95C714BD5F4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Dia nagyítás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1D1E99C-852B-4C76-86C7-89C7602D2F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58497" y="48485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A1AB25E0-BB38-4133-9BB9-34FE94D20F15}"/>
              </a:ext>
            </a:extLst>
          </p:cNvPr>
          <p:cNvCxnSpPr/>
          <p:nvPr/>
        </p:nvCxnSpPr>
        <p:spPr>
          <a:xfrm>
            <a:off x="8028384" y="198884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6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5906"/>
            <a:ext cx="8064499" cy="52173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1.2. Kutatócsoport és kutatási módszer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63500"/>
            <a:ext cx="9144001" cy="5938594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Kutatócsoport: 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24 kémia tanár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5 egyetemi oktató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5 egyetemi hallgató (később csatlakoztak: TDK-sok, ill. szakdolgozók).</a:t>
            </a:r>
          </a:p>
          <a:p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Kutatási módszer: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4 tanév (a COVID-19 járvány miatt az 5. tanévben sikerült befejezni)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4 x 6 = 24 db tanulói feladatlap és tanári útmutató (</a:t>
            </a:r>
            <a:r>
              <a:rPr lang="hu-HU" sz="2400" dirty="0" err="1">
                <a:latin typeface="Calibri" panose="020F0502020204030204" pitchFamily="34" charset="0"/>
              </a:rPr>
              <a:t>tanévente</a:t>
            </a:r>
            <a:r>
              <a:rPr lang="hu-HU" sz="2400" dirty="0">
                <a:latin typeface="Calibri" panose="020F0502020204030204" pitchFamily="34" charset="0"/>
              </a:rPr>
              <a:t> 6 db)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Előteszt: 2016 ősze (T0); 4 utóteszt: minden tanév végén (T1-T4)</a:t>
            </a:r>
          </a:p>
          <a:p>
            <a:pPr lvl="2"/>
            <a:r>
              <a:rPr lang="hu-HU" dirty="0">
                <a:latin typeface="Calibri" panose="020F0502020204030204" pitchFamily="34" charset="0"/>
              </a:rPr>
              <a:t>Kísérlettervező képesség, tárgyi tudás, attitűd és metaadatok</a:t>
            </a:r>
          </a:p>
          <a:p>
            <a:pPr lvl="2"/>
            <a:r>
              <a:rPr lang="hu-HU" dirty="0">
                <a:latin typeface="Calibri" panose="020F0502020204030204" pitchFamily="34" charset="0"/>
              </a:rPr>
              <a:t>A tesztkérdések a Bloom-taxonómia szerint strukturálva</a:t>
            </a:r>
          </a:p>
          <a:p>
            <a:pPr lvl="2"/>
            <a:r>
              <a:rPr lang="hu-HU" dirty="0">
                <a:latin typeface="Calibri" panose="020F0502020204030204" pitchFamily="34" charset="0"/>
              </a:rPr>
              <a:t>Az adatok statisztikai módszerekkel elemezve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6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16632"/>
            <a:ext cx="3672209" cy="491659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+mn-lt"/>
              </a:rPr>
              <a:t>1.3. Minta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7" y="1622892"/>
            <a:ext cx="9113625" cy="52351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</a:endParaRPr>
          </a:p>
          <a:p>
            <a:r>
              <a:rPr lang="hu-HU" sz="2400" dirty="0">
                <a:latin typeface="Calibri" panose="020F0502020204030204" pitchFamily="34" charset="0"/>
              </a:rPr>
              <a:t>18 gimnázium (6 vagy 8 osztályos) </a:t>
            </a:r>
          </a:p>
          <a:p>
            <a:r>
              <a:rPr lang="hu-HU" sz="2400" dirty="0">
                <a:latin typeface="Calibri" panose="020F0502020204030204" pitchFamily="34" charset="0"/>
              </a:rPr>
              <a:t>31 osztály/tanulói csoport</a:t>
            </a:r>
          </a:p>
          <a:p>
            <a:r>
              <a:rPr lang="hu-HU" sz="2400" dirty="0">
                <a:solidFill>
                  <a:srgbClr val="FF0000"/>
                </a:solidFill>
                <a:latin typeface="Calibri" panose="020F0502020204030204" pitchFamily="34" charset="0"/>
              </a:rPr>
              <a:t>Eredetileg 920 hetedik osztályos tanuló (12-13 évesek)</a:t>
            </a:r>
          </a:p>
          <a:p>
            <a:r>
              <a:rPr lang="hu-HU" sz="2400" dirty="0">
                <a:latin typeface="Calibri" panose="020F0502020204030204" pitchFamily="34" charset="0"/>
              </a:rPr>
              <a:t>A tanulók véletlenszerűen szétválogatva 3 csoportra: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1. csoport: csak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recept alapján </a:t>
            </a:r>
            <a:r>
              <a:rPr lang="hu-HU" sz="2400" dirty="0">
                <a:latin typeface="Calibri" panose="020F0502020204030204" pitchFamily="34" charset="0"/>
              </a:rPr>
              <a:t>végez kísérleteket (</a:t>
            </a:r>
            <a:r>
              <a:rPr lang="hu-HU" sz="2400" dirty="0">
                <a:solidFill>
                  <a:srgbClr val="FF0000"/>
                </a:solidFill>
                <a:latin typeface="Calibri" panose="020F0502020204030204" pitchFamily="34" charset="0"/>
              </a:rPr>
              <a:t>kontroll</a:t>
            </a:r>
            <a:r>
              <a:rPr lang="hu-HU" sz="2400" dirty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2. csoport: </a:t>
            </a:r>
            <a:r>
              <a:rPr lang="hu-HU" sz="2400" dirty="0">
                <a:solidFill>
                  <a:srgbClr val="FF0000"/>
                </a:solidFill>
                <a:latin typeface="Calibri" panose="020F0502020204030204" pitchFamily="34" charset="0"/>
              </a:rPr>
              <a:t>recept alapján </a:t>
            </a:r>
            <a:r>
              <a:rPr lang="hu-HU" sz="2400" dirty="0">
                <a:latin typeface="Calibri" panose="020F0502020204030204" pitchFamily="34" charset="0"/>
              </a:rPr>
              <a:t>végez kísérleteket +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elméletben tervez/tanulja a kísérlettervezést a kísérletek után</a:t>
            </a:r>
          </a:p>
          <a:p>
            <a:pPr lvl="1"/>
            <a:r>
              <a:rPr lang="hu-HU" sz="2400" dirty="0">
                <a:latin typeface="Calibri" panose="020F0502020204030204" pitchFamily="34" charset="0"/>
              </a:rPr>
              <a:t>3. csoport: </a:t>
            </a:r>
            <a:r>
              <a:rPr lang="hu-HU" sz="2400" dirty="0">
                <a:solidFill>
                  <a:srgbClr val="FF0000"/>
                </a:solidFill>
                <a:latin typeface="Calibri" panose="020F0502020204030204" pitchFamily="34" charset="0"/>
              </a:rPr>
              <a:t>tanulja a kísérlettervezést,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megtervezi és el is végzi </a:t>
            </a:r>
            <a:r>
              <a:rPr lang="hu-HU" sz="2400" dirty="0">
                <a:latin typeface="Calibri" panose="020F0502020204030204" pitchFamily="34" charset="0"/>
              </a:rPr>
              <a:t>ugyanazokat a kísérleteket</a:t>
            </a:r>
          </a:p>
          <a:p>
            <a:r>
              <a:rPr lang="hu-HU" sz="2400" dirty="0">
                <a:latin typeface="Calibri" panose="020F0502020204030204" pitchFamily="34" charset="0"/>
              </a:rPr>
              <a:t>Az első utótesztet 853, a másodikat 812, a harmadikat 724, a negyediket 491 tanuló oldotta meg;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461 fő mind az 5 db tesztet</a:t>
            </a:r>
            <a:r>
              <a:rPr lang="hu-HU" sz="21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Kép helye 2">
            <a:extLst>
              <a:ext uri="{FF2B5EF4-FFF2-40B4-BE49-F238E27FC236}">
                <a16:creationId xmlns:a16="http://schemas.microsoft.com/office/drawing/2014/main" id="{A834F828-04AD-48C6-B1EC-F8BD822D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>
          <a:xfrm>
            <a:off x="4634750" y="0"/>
            <a:ext cx="450925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elméleti kísérlettervezés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0. 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</a:t>
            </a:r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8" y="422374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csak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hu-H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0. 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0. 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</a:t>
            </a:r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7" y="466957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3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7" y="466957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B70964-F6DD-4EFE-8C9C-F2AA49E1A930}"/>
              </a:ext>
            </a:extLst>
          </p:cNvPr>
          <p:cNvSpPr txBox="1"/>
          <p:nvPr/>
        </p:nvSpPr>
        <p:spPr>
          <a:xfrm>
            <a:off x="209328" y="13758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1. 4. Kutatási modell a projekt 1. tanévében* (2016/2017.</a:t>
            </a:r>
            <a:r>
              <a:rPr lang="hu-HU" sz="2800" dirty="0"/>
              <a:t>)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FA5E0B5-EAF7-4D91-BA57-DE40043C1670}"/>
              </a:ext>
            </a:extLst>
          </p:cNvPr>
          <p:cNvSpPr txBox="1"/>
          <p:nvPr/>
        </p:nvSpPr>
        <p:spPr>
          <a:xfrm>
            <a:off x="209328" y="6129382"/>
            <a:ext cx="878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*Szalay, L.,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Tóth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Z., Kiss, E., (2020), Introducing students to experimental design skills,</a:t>
            </a:r>
            <a:r>
              <a:rPr lang="en-GB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Chemistry Education Research and Practice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331 – 356.</a:t>
            </a:r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252DFD0-395F-4AF9-B334-BC2BD98A07E6}"/>
              </a:ext>
            </a:extLst>
          </p:cNvPr>
          <p:cNvSpPr txBox="1"/>
          <p:nvPr/>
        </p:nvSpPr>
        <p:spPr>
          <a:xfrm>
            <a:off x="4282945" y="1229527"/>
            <a:ext cx="481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A 3. csoport eredményei gyengék!</a:t>
            </a:r>
          </a:p>
          <a:p>
            <a:r>
              <a:rPr lang="hu-HU" sz="2400" b="1" dirty="0">
                <a:solidFill>
                  <a:srgbClr val="C00000"/>
                </a:solidFill>
              </a:rPr>
              <a:t>		MODELLVÁLTÁS KELL! </a:t>
            </a:r>
          </a:p>
        </p:txBody>
      </p: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0EA6DB97-3E42-47CA-BD07-F886F13E4CBB}"/>
              </a:ext>
            </a:extLst>
          </p:cNvPr>
          <p:cNvCxnSpPr/>
          <p:nvPr/>
        </p:nvCxnSpPr>
        <p:spPr>
          <a:xfrm>
            <a:off x="5000769" y="184482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9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magyarázat a kísérletek </a:t>
            </a:r>
            <a:r>
              <a:rPr lang="hu-H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kísérlettervezés gyakorlatban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magyarázat a kísérletek </a:t>
            </a:r>
            <a:r>
              <a:rPr lang="hu-HU" sz="15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8" y="422374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(„kontroll”)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7" y="466957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3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0A2DF225-6A82-4BD6-AD7F-3BACFFB49B82}"/>
              </a:ext>
            </a:extLst>
          </p:cNvPr>
          <p:cNvCxnSpPr/>
          <p:nvPr/>
        </p:nvCxnSpPr>
        <p:spPr>
          <a:xfrm>
            <a:off x="2257389" y="4669574"/>
            <a:ext cx="303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5D9657B-86FB-490F-B061-1F431C0F61F7}"/>
              </a:ext>
            </a:extLst>
          </p:cNvPr>
          <p:cNvCxnSpPr>
            <a:stCxn id="44" idx="3"/>
            <a:endCxn id="48" idx="1"/>
          </p:cNvCxnSpPr>
          <p:nvPr/>
        </p:nvCxnSpPr>
        <p:spPr>
          <a:xfrm flipV="1">
            <a:off x="3898166" y="3718711"/>
            <a:ext cx="1233197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5902B91D-C04D-439F-A059-FC11BA6AC36A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 flipV="1">
            <a:off x="3861869" y="4624418"/>
            <a:ext cx="125935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E02E83E9-EE6D-4DC4-95CF-550B60AA2D2A}"/>
              </a:ext>
            </a:extLst>
          </p:cNvPr>
          <p:cNvCxnSpPr>
            <a:stCxn id="54" idx="3"/>
            <a:endCxn id="150" idx="1"/>
          </p:cNvCxnSpPr>
          <p:nvPr/>
        </p:nvCxnSpPr>
        <p:spPr>
          <a:xfrm>
            <a:off x="3898169" y="5482223"/>
            <a:ext cx="1223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8D260C-96DC-41FE-B4F6-CC3831D1337C}"/>
              </a:ext>
            </a:extLst>
          </p:cNvPr>
          <p:cNvSpPr txBox="1"/>
          <p:nvPr/>
        </p:nvSpPr>
        <p:spPr>
          <a:xfrm>
            <a:off x="179512" y="34107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1. 5. Kutatási modell a projekt 2. tanévétől* (2017/2018.</a:t>
            </a:r>
            <a:r>
              <a:rPr lang="hu-HU" sz="2800" dirty="0"/>
              <a:t>)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2550287-1D88-4086-868F-53E837558434}"/>
              </a:ext>
            </a:extLst>
          </p:cNvPr>
          <p:cNvSpPr txBox="1"/>
          <p:nvPr/>
        </p:nvSpPr>
        <p:spPr>
          <a:xfrm>
            <a:off x="179511" y="5898449"/>
            <a:ext cx="891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*Szalay, L.,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Tóth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Z.,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Borbás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R., (2021),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of experimental design skills: </a:t>
            </a:r>
            <a:endParaRPr lang="hu-H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from a longitudinal study,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Chemistry Education Research and Practice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hu-H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2021, DOI: 10.1039/D0RP00338G</a:t>
            </a:r>
            <a:endParaRPr lang="hu-H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6C8FC1-0BBD-4F7E-B0A9-3110B1819DBC}"/>
              </a:ext>
            </a:extLst>
          </p:cNvPr>
          <p:cNvSpPr txBox="1"/>
          <p:nvPr/>
        </p:nvSpPr>
        <p:spPr>
          <a:xfrm flipH="1">
            <a:off x="4333989" y="877693"/>
            <a:ext cx="481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2. év végén a 2. és a 3. csoport jobban teljesít a kontrollcsoportnál.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	Ez a modell marad végig.</a:t>
            </a:r>
          </a:p>
        </p:txBody>
      </p: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0A90C0DC-B018-4B8E-879E-9F2E16AD3828}"/>
              </a:ext>
            </a:extLst>
          </p:cNvPr>
          <p:cNvCxnSpPr/>
          <p:nvPr/>
        </p:nvCxnSpPr>
        <p:spPr>
          <a:xfrm>
            <a:off x="4427984" y="184482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AA54443F-1AD7-47B2-8A87-A1B3AA33586B}"/>
              </a:ext>
            </a:extLst>
          </p:cNvPr>
          <p:cNvCxnSpPr>
            <a:endCxn id="9" idx="0"/>
          </p:cNvCxnSpPr>
          <p:nvPr/>
        </p:nvCxnSpPr>
        <p:spPr>
          <a:xfrm>
            <a:off x="1531693" y="3269492"/>
            <a:ext cx="1" cy="112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16320-A4E6-480F-BDE1-E0C72A1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6" y="0"/>
            <a:ext cx="8229600" cy="548680"/>
          </a:xfrm>
        </p:spPr>
        <p:txBody>
          <a:bodyPr>
            <a:normAutofit/>
          </a:bodyPr>
          <a:lstStyle/>
          <a:p>
            <a:r>
              <a:rPr lang="hu-HU" sz="2800" b="1" dirty="0"/>
              <a:t>2. Az adatok statisztikai elemzése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63BFC-AF5A-4E93-B6AB-CE4F79BB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5433"/>
            <a:ext cx="9252520" cy="6453336"/>
          </a:xfrm>
        </p:spPr>
        <p:txBody>
          <a:bodyPr>
            <a:noAutofit/>
          </a:bodyPr>
          <a:lstStyle/>
          <a:p>
            <a:r>
              <a:rPr lang="hu-HU" sz="2000" b="1" dirty="0"/>
              <a:t>Strukturált papír és toll alapú tesztek (T0-T4): azonos </a:t>
            </a:r>
            <a:r>
              <a:rPr lang="hu-HU" sz="2000" b="1" dirty="0" err="1"/>
              <a:t>itemszámú</a:t>
            </a:r>
            <a:r>
              <a:rPr lang="hu-HU" sz="2000" b="1" dirty="0"/>
              <a:t> feladatok: </a:t>
            </a:r>
          </a:p>
          <a:p>
            <a:pPr marL="0" indent="0">
              <a:buNone/>
            </a:pPr>
            <a:r>
              <a:rPr lang="hu-HU" sz="2000" b="1" dirty="0"/>
              <a:t>	kémia </a:t>
            </a:r>
            <a:r>
              <a:rPr lang="hu-HU" sz="2000" b="1" u="sng" dirty="0"/>
              <a:t>t</a:t>
            </a:r>
            <a:r>
              <a:rPr lang="hu-HU" sz="2000" b="1" dirty="0"/>
              <a:t>árgyi </a:t>
            </a:r>
            <a:r>
              <a:rPr lang="hu-HU" sz="2000" b="1" u="sng" dirty="0"/>
              <a:t>t</a:t>
            </a:r>
            <a:r>
              <a:rPr lang="hu-HU" sz="2000" b="1" dirty="0"/>
              <a:t>udás</a:t>
            </a:r>
            <a:r>
              <a:rPr lang="en-US" sz="2000" b="1" dirty="0"/>
              <a:t> (</a:t>
            </a:r>
            <a:r>
              <a:rPr lang="hu-HU" sz="2000" b="1" dirty="0">
                <a:highlight>
                  <a:srgbClr val="FFFF00"/>
                </a:highlight>
              </a:rPr>
              <a:t>TT</a:t>
            </a:r>
            <a:r>
              <a:rPr lang="en-US" sz="2000" b="1" dirty="0"/>
              <a:t>) </a:t>
            </a:r>
            <a:r>
              <a:rPr lang="hu-HU" sz="2000" b="1" dirty="0"/>
              <a:t>+ </a:t>
            </a:r>
            <a:r>
              <a:rPr lang="hu-HU" sz="2000" b="1" u="sng" dirty="0"/>
              <a:t>k</a:t>
            </a:r>
            <a:r>
              <a:rPr lang="hu-HU" sz="2000" b="1" dirty="0"/>
              <a:t>ísérlettervező </a:t>
            </a:r>
            <a:r>
              <a:rPr lang="hu-HU" sz="2000" b="1" u="sng" dirty="0"/>
              <a:t>k</a:t>
            </a:r>
            <a:r>
              <a:rPr lang="hu-HU" sz="2000" b="1" dirty="0"/>
              <a:t>épesség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hu-H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KK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hu-HU" sz="2000" b="1" dirty="0">
                <a:solidFill>
                  <a:srgbClr val="FF0000"/>
                </a:solidFill>
              </a:rPr>
              <a:t>COVID-19 </a:t>
            </a:r>
            <a:r>
              <a:rPr lang="en-GB" sz="2000" b="1" dirty="0">
                <a:solidFill>
                  <a:srgbClr val="FF0000"/>
                </a:solidFill>
              </a:rPr>
              <a:t>→</a:t>
            </a:r>
            <a:r>
              <a:rPr lang="hu-HU" sz="2000" b="1" dirty="0">
                <a:solidFill>
                  <a:srgbClr val="FF0000"/>
                </a:solidFill>
              </a:rPr>
              <a:t>a 4. tanév feladatlapjának kipróbálása és a 4. tanév végi teszt (</a:t>
            </a:r>
            <a:r>
              <a:rPr lang="en-US" sz="2000" b="1" dirty="0">
                <a:solidFill>
                  <a:srgbClr val="FF0000"/>
                </a:solidFill>
              </a:rPr>
              <a:t>T4</a:t>
            </a:r>
            <a:r>
              <a:rPr lang="hu-HU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>
                <a:solidFill>
                  <a:srgbClr val="FF0000"/>
                </a:solidFill>
              </a:rPr>
              <a:t>megírása a 2020/</a:t>
            </a:r>
            <a:r>
              <a:rPr lang="en-US" sz="2000" b="1" dirty="0">
                <a:solidFill>
                  <a:srgbClr val="FF0000"/>
                </a:solidFill>
              </a:rPr>
              <a:t>2021</a:t>
            </a:r>
            <a:r>
              <a:rPr lang="hu-HU" sz="2000" b="1" dirty="0">
                <a:solidFill>
                  <a:srgbClr val="FF0000"/>
                </a:solidFill>
              </a:rPr>
              <a:t>. tanévben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hu-HU" sz="2000" b="1" dirty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1 </a:t>
            </a:r>
            <a:r>
              <a:rPr lang="hu-HU" sz="2000" b="1" dirty="0">
                <a:solidFill>
                  <a:srgbClr val="FF0000"/>
                </a:solidFill>
              </a:rPr>
              <a:t>diák írta meg mind az 5 tesztet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→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i="1" dirty="0">
                <a:solidFill>
                  <a:srgbClr val="FF0000"/>
                </a:solidFill>
              </a:rPr>
              <a:t>N</a:t>
            </a:r>
            <a:r>
              <a:rPr lang="hu-HU" sz="2000" b="1" dirty="0">
                <a:solidFill>
                  <a:srgbClr val="FF0000"/>
                </a:solidFill>
              </a:rPr>
              <a:t>=461; ezen belül a projekt elején írt T0 teszt eredményekben az alábbi 3 csoport nem különbözik szignifikánsan: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00"/>
                </a:solidFill>
              </a:rPr>
              <a:t>		1. csoport: 130; 	2. csoport: 162; 	3. csoport: 169 diák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hu-HU" sz="2000" b="1" dirty="0">
                <a:highlight>
                  <a:srgbClr val="FFFF00"/>
                </a:highlight>
              </a:rPr>
              <a:t>Kovariancia analízis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</a:rPr>
              <a:t>(ANCOVA) </a:t>
            </a:r>
            <a:r>
              <a:rPr lang="hu-HU" sz="2000" dirty="0">
                <a:highlight>
                  <a:srgbClr val="FFFF00"/>
                </a:highlight>
              </a:rPr>
              <a:t>az</a:t>
            </a:r>
            <a:r>
              <a:rPr lang="en-GB" sz="2000" dirty="0">
                <a:highlight>
                  <a:srgbClr val="FFFF00"/>
                </a:highlight>
              </a:rPr>
              <a:t> SPSS Statistics s</a:t>
            </a:r>
            <a:r>
              <a:rPr lang="hu-HU" sz="2000" dirty="0" err="1">
                <a:highlight>
                  <a:srgbClr val="FFFF00"/>
                </a:highlight>
              </a:rPr>
              <a:t>zoftverrel</a:t>
            </a:r>
            <a:r>
              <a:rPr lang="hu-HU" sz="2000" dirty="0">
                <a:highlight>
                  <a:srgbClr val="FFFF00"/>
                </a:highlight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/>
              <a:t>Független változók (</a:t>
            </a:r>
            <a:r>
              <a:rPr lang="en-GB" sz="2000" b="1" dirty="0"/>
              <a:t>parameter</a:t>
            </a:r>
            <a:r>
              <a:rPr lang="hu-HU" sz="2000" b="1" dirty="0" err="1"/>
              <a:t>ek</a:t>
            </a:r>
            <a:r>
              <a:rPr lang="en-GB" sz="2000" b="1" dirty="0"/>
              <a:t> </a:t>
            </a:r>
            <a:r>
              <a:rPr lang="hu-HU" sz="2000" b="1" dirty="0"/>
              <a:t>- </a:t>
            </a:r>
            <a:r>
              <a:rPr lang="en-GB" sz="2000" b="1" dirty="0"/>
              <a:t>„sources”):</a:t>
            </a:r>
          </a:p>
          <a:p>
            <a:pPr lvl="1"/>
            <a:r>
              <a:rPr lang="hu-HU" sz="2000" dirty="0"/>
              <a:t>Csoportok</a:t>
            </a:r>
            <a:r>
              <a:rPr lang="en-GB" sz="2000" dirty="0"/>
              <a:t> (3 t</a:t>
            </a:r>
            <a:r>
              <a:rPr lang="hu-HU" sz="2000" dirty="0" err="1"/>
              <a:t>ípusú</a:t>
            </a:r>
            <a:r>
              <a:rPr lang="hu-HU" sz="2000" dirty="0"/>
              <a:t> oktatási módszer: 1. csoport, 2. csoport, 3. csoport) </a:t>
            </a:r>
          </a:p>
          <a:p>
            <a:pPr lvl="1"/>
            <a:r>
              <a:rPr lang="hu-HU" sz="2000" dirty="0"/>
              <a:t>Az iskola „rangja” (legjobbiskola.hu; 3 kategória: magas</a:t>
            </a:r>
            <a:r>
              <a:rPr lang="en-GB" sz="2000" dirty="0"/>
              <a:t>,</a:t>
            </a:r>
            <a:r>
              <a:rPr lang="hu-HU" sz="2000" dirty="0"/>
              <a:t> közepes, alacsony)</a:t>
            </a:r>
          </a:p>
          <a:p>
            <a:pPr lvl="1"/>
            <a:r>
              <a:rPr lang="hu-HU" sz="2000" dirty="0"/>
              <a:t>Anya iskolai végzettsége</a:t>
            </a:r>
            <a:r>
              <a:rPr lang="en-GB" sz="2000" dirty="0"/>
              <a:t> </a:t>
            </a:r>
            <a:r>
              <a:rPr lang="hu-HU" sz="2000" dirty="0"/>
              <a:t>(2</a:t>
            </a:r>
            <a:r>
              <a:rPr lang="en-GB" sz="2000" dirty="0"/>
              <a:t> </a:t>
            </a:r>
            <a:r>
              <a:rPr lang="hu-HU" sz="2000" dirty="0"/>
              <a:t>kategória:  az anyának van/nincs diplomája)</a:t>
            </a:r>
          </a:p>
          <a:p>
            <a:pPr lvl="1"/>
            <a:r>
              <a:rPr lang="hu-HU" sz="2000" dirty="0"/>
              <a:t>Nem</a:t>
            </a:r>
            <a:r>
              <a:rPr lang="en-GB" sz="2000" dirty="0"/>
              <a:t> </a:t>
            </a:r>
            <a:r>
              <a:rPr lang="hu-HU" sz="2000" dirty="0"/>
              <a:t>(2</a:t>
            </a:r>
            <a:r>
              <a:rPr lang="en-GB" sz="2000" dirty="0"/>
              <a:t> </a:t>
            </a:r>
            <a:r>
              <a:rPr lang="hu-HU" sz="2000" dirty="0"/>
              <a:t>kategória: fiú/lány)</a:t>
            </a:r>
          </a:p>
          <a:p>
            <a:r>
              <a:rPr lang="hu-HU" sz="2000" b="1" dirty="0"/>
              <a:t>Kovariáns: </a:t>
            </a:r>
            <a:r>
              <a:rPr lang="hu-HU" sz="2000" dirty="0"/>
              <a:t>T0 teszt eredményei (folytonos változó)</a:t>
            </a:r>
          </a:p>
          <a:p>
            <a:r>
              <a:rPr lang="hu-HU" sz="2000" b="1" dirty="0"/>
              <a:t>Függő változók</a:t>
            </a:r>
            <a:r>
              <a:rPr lang="en-GB" sz="2000" b="1" dirty="0"/>
              <a:t>: </a:t>
            </a:r>
            <a:r>
              <a:rPr lang="hu-HU" sz="2000" b="1" dirty="0">
                <a:solidFill>
                  <a:srgbClr val="FF0000"/>
                </a:solidFill>
              </a:rPr>
              <a:t>a tanulók eredményei az összes pontszám százalékában (%) a teszteken (teljes teszt, TT, ill. KK feladatok) folytonos változóként elemezve</a:t>
            </a:r>
            <a:r>
              <a:rPr lang="en-GB" sz="2000" dirty="0"/>
              <a:t>.</a:t>
            </a:r>
            <a:endParaRPr lang="hu-HU" sz="2000" dirty="0"/>
          </a:p>
          <a:p>
            <a:r>
              <a:rPr lang="en-US" sz="2000" dirty="0"/>
              <a:t>Bonferroni </a:t>
            </a:r>
            <a:r>
              <a:rPr lang="hu-HU" sz="2000" dirty="0"/>
              <a:t>korrekció</a:t>
            </a:r>
            <a:r>
              <a:rPr lang="en-US" sz="2000" dirty="0"/>
              <a:t> </a:t>
            </a:r>
            <a:r>
              <a:rPr lang="en-GB" sz="2000" dirty="0"/>
              <a:t>→</a:t>
            </a:r>
            <a:r>
              <a:rPr lang="hu-HU" sz="2000" dirty="0"/>
              <a:t> az eredmények szignifikancia szintje p=0,05/5=0,01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Par</a:t>
            </a:r>
            <a:r>
              <a:rPr lang="hu-HU" sz="2000" b="1" i="1" dirty="0" err="1">
                <a:solidFill>
                  <a:srgbClr val="FF0000"/>
                </a:solidFill>
              </a:rPr>
              <a:t>ciális</a:t>
            </a:r>
            <a:r>
              <a:rPr lang="hu-HU" sz="2000" b="1" i="1" dirty="0">
                <a:solidFill>
                  <a:srgbClr val="FF0000"/>
                </a:solidFill>
              </a:rPr>
              <a:t> éta négyzet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(</a:t>
            </a:r>
            <a:r>
              <a:rPr lang="en-GB" sz="2000" b="1" i="1" dirty="0">
                <a:solidFill>
                  <a:srgbClr val="FF0000"/>
                </a:solidFill>
              </a:rPr>
              <a:t>PES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r>
              <a:rPr lang="en-GB" sz="2000" dirty="0"/>
              <a:t> </a:t>
            </a:r>
            <a:r>
              <a:rPr lang="hu-HU" sz="2000" dirty="0"/>
              <a:t>értékek számítása a </a:t>
            </a:r>
            <a:r>
              <a:rPr lang="hu-H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hatás nagyságának jellemzésére</a:t>
            </a:r>
            <a:r>
              <a:rPr lang="hu-HU" sz="2000" b="1" dirty="0">
                <a:solidFill>
                  <a:srgbClr val="FF0000"/>
                </a:solidFill>
              </a:rPr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1242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8" y="19828"/>
            <a:ext cx="9144001" cy="1176417"/>
          </a:xfrm>
        </p:spPr>
        <p:txBody>
          <a:bodyPr>
            <a:noAutofit/>
          </a:bodyPr>
          <a:lstStyle/>
          <a:p>
            <a:r>
              <a:rPr lang="hu-HU" sz="2800" b="1" dirty="0"/>
              <a:t>3. 1. A feltételezett paraméterek hatása</a:t>
            </a:r>
            <a:r>
              <a:rPr lang="en-GB" sz="2800" b="1" dirty="0"/>
              <a:t> (</a:t>
            </a:r>
            <a:r>
              <a:rPr lang="en-GB" sz="2800" b="1" i="1" dirty="0"/>
              <a:t>PES</a:t>
            </a:r>
            <a:r>
              <a:rPr lang="en-GB" sz="2800" b="1" dirty="0"/>
              <a:t>) </a:t>
            </a:r>
            <a:r>
              <a:rPr lang="hu-HU" sz="2800" b="1" dirty="0"/>
              <a:t>a diákok eredményeire és a százalékos eredmények (%)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teljes teszten (TT + KK feladatok)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93264"/>
              </p:ext>
            </p:extLst>
          </p:nvPr>
        </p:nvGraphicFramePr>
        <p:xfrm>
          <a:off x="19047" y="1192339"/>
          <a:ext cx="9144000" cy="23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90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027159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Paraméter↓                  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Csoport (az oktatási módszer hatása)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Iskola „rangja”</a:t>
                      </a:r>
                      <a:r>
                        <a:rPr lang="en-GB" sz="2000" b="1" dirty="0"/>
                        <a:t>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0,050*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 iskolai végzettsége</a:t>
                      </a:r>
                      <a:r>
                        <a:rPr lang="en-GB" sz="2000" b="1" dirty="0"/>
                        <a:t>***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Előzetes tudás (T0)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10DF7FC-2367-4DFA-9E8B-64BB4840105A}"/>
              </a:ext>
            </a:extLst>
          </p:cNvPr>
          <p:cNvSpPr txBox="1"/>
          <p:nvPr/>
        </p:nvSpPr>
        <p:spPr>
          <a:xfrm>
            <a:off x="-29834" y="59558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r>
              <a:rPr lang="hu-HU" sz="2000" b="1" dirty="0"/>
              <a:t>p&lt;0,01</a:t>
            </a:r>
          </a:p>
          <a:p>
            <a:r>
              <a:rPr lang="en-GB" sz="2000" b="1" dirty="0"/>
              <a:t>* *</a:t>
            </a:r>
            <a:r>
              <a:rPr lang="hu-HU" sz="2000" b="1" dirty="0"/>
              <a:t>: az alacsonyabb „rangú” iskolák tanulói szignifikánsan kevesebb pontot értek el</a:t>
            </a:r>
            <a:endParaRPr lang="en-US" sz="2000" b="1" dirty="0"/>
          </a:p>
          <a:p>
            <a:r>
              <a:rPr lang="en-GB" sz="2000" b="1" dirty="0"/>
              <a:t>* * *</a:t>
            </a:r>
            <a:r>
              <a:rPr lang="hu-HU" sz="2000" b="1" dirty="0"/>
              <a:t>: az anya iskolai végzettsége (szociális háttér) főként a projekt elején hat </a:t>
            </a:r>
            <a:endParaRPr lang="en-US" sz="2000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FEF4597-D1F5-493B-B7BE-F89547CFC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41406"/>
              </p:ext>
            </p:extLst>
          </p:nvPr>
        </p:nvGraphicFramePr>
        <p:xfrm>
          <a:off x="19047" y="3576070"/>
          <a:ext cx="9144000" cy="246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897">
                  <a:extLst>
                    <a:ext uri="{9D8B030D-6E8A-4147-A177-3AD203B41FA5}">
                      <a16:colId xmlns:a16="http://schemas.microsoft.com/office/drawing/2014/main" val="42385733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729492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8658655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789792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0959783"/>
                    </a:ext>
                  </a:extLst>
                </a:gridCol>
                <a:gridCol w="990647">
                  <a:extLst>
                    <a:ext uri="{9D8B030D-6E8A-4147-A177-3AD203B41FA5}">
                      <a16:colId xmlns:a16="http://schemas.microsoft.com/office/drawing/2014/main" val="455018314"/>
                    </a:ext>
                  </a:extLst>
                </a:gridCol>
              </a:tblGrid>
              <a:tr h="439989">
                <a:tc>
                  <a:txBody>
                    <a:bodyPr/>
                    <a:lstStyle/>
                    <a:p>
                      <a:r>
                        <a:rPr lang="hu-HU" sz="20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Becsült átlagok (%)</a:t>
                      </a:r>
                      <a:r>
                        <a:rPr lang="hu-HU" sz="2000" dirty="0">
                          <a:latin typeface="+mn-lt"/>
                        </a:rPr>
                        <a:t>↓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  <a:endParaRPr lang="en-GB" sz="2000" b="1" i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191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5115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630185"/>
                  </a:ext>
                </a:extLst>
              </a:tr>
              <a:tr h="355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37,8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8259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hu-HU" sz="2000" b="1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zignifikáns</a:t>
                      </a: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különbség a csoportok között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47560"/>
                  </a:ext>
                </a:extLst>
              </a:tr>
              <a:tr h="238320">
                <a:tc vMerge="1">
                  <a:txBody>
                    <a:bodyPr/>
                    <a:lstStyle/>
                    <a:p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1–2; 1–3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1-3; 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3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8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6870</TotalTime>
  <Words>2108</Words>
  <Application>Microsoft Office PowerPoint</Application>
  <PresentationFormat>Diavetítés a képernyőre (4:3 oldalarány)</PresentationFormat>
  <Paragraphs>371</Paragraphs>
  <Slides>18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Franklin Gothic Book</vt:lpstr>
      <vt:lpstr>Times New Roman</vt:lpstr>
      <vt:lpstr>Wingdings</vt:lpstr>
      <vt:lpstr>Office-téma</vt:lpstr>
      <vt:lpstr>MTÜ - előadás PowerPoint sablon 2017 - színhelyes</vt:lpstr>
      <vt:lpstr> Öt év tapasztalatai  az MTA-ELTE Kutatásalapú Kémiatanítás Kutatócsoportban  </vt:lpstr>
      <vt:lpstr>Tartalom</vt:lpstr>
      <vt:lpstr>1.1. Az MTA-ELTE Kutatásalapú Kémiatanítás Kutatócsoport „Megvalósítható kutatásalapú kémiatanítás” projektjének kitűzött céljai </vt:lpstr>
      <vt:lpstr>1.2. Kutatócsoport és kutatási módszer </vt:lpstr>
      <vt:lpstr>1.3. Minta</vt:lpstr>
      <vt:lpstr>PowerPoint-bemutató</vt:lpstr>
      <vt:lpstr>PowerPoint-bemutató</vt:lpstr>
      <vt:lpstr>2. Az adatok statisztikai elemzése</vt:lpstr>
      <vt:lpstr>3. 1. A feltételezett paraméterek hatása (PES) a diákok eredményeire és a százalékos eredmények (%) a teljes teszten (TT + KK feladatok) (N = 461)</vt:lpstr>
      <vt:lpstr>3.2. A feltételezett paraméterek hatása (PES) a diákok eredményeire és a százalékos eredmények (%) a kísérlettervező feladatokon (KK) (N = 461)</vt:lpstr>
      <vt:lpstr>3.3. A módszer (csoport) és az iskola „rangjának” hatása (PES)  a teljes teszten (TT+KK) elért eredményre (N = 461)</vt:lpstr>
      <vt:lpstr>4.1. A tantárgy kedveltsége az évekkel egyre csökken…</vt:lpstr>
      <vt:lpstr>4.2. A kísérletek fontosságának megítélésében  a 7. évfolyamon látványos negatív hatás</vt:lpstr>
      <vt:lpstr>4.3. A receptszerű kísérletezés végig kedveltebb, de 8. osztálytól a receptszerű kísérletezés veszít népszerűségéből</vt:lpstr>
      <vt:lpstr>A kezdeti nagyon jó jegyek lényegesen csökkennek a 7. osztályban, de aztán stabilizálódnak</vt:lpstr>
      <vt:lpstr>5. Diszkusszió és konklúzió</vt:lpstr>
      <vt:lpstr>PowerPoint-bemutató</vt:lpstr>
      <vt:lpstr>Az előadás elkészítését a Magyar Tudományos Akadémia Tantárgypedagógiai Kutatási Programja támogatta.   Honlap: http://ttomc.elte.hu/ publications/90 E-mail: luca.szalay@ttk.elte.hu  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Luca Szalay</cp:lastModifiedBy>
  <cp:revision>338</cp:revision>
  <cp:lastPrinted>2021-08-23T07:47:29Z</cp:lastPrinted>
  <dcterms:created xsi:type="dcterms:W3CDTF">2017-11-07T13:28:48Z</dcterms:created>
  <dcterms:modified xsi:type="dcterms:W3CDTF">2021-08-28T02:34:26Z</dcterms:modified>
</cp:coreProperties>
</file>