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64" r:id="rId2"/>
    <p:sldId id="265" r:id="rId3"/>
    <p:sldId id="278" r:id="rId4"/>
    <p:sldId id="281" r:id="rId5"/>
    <p:sldId id="279" r:id="rId6"/>
    <p:sldId id="280" r:id="rId7"/>
    <p:sldId id="266" r:id="rId8"/>
    <p:sldId id="282" r:id="rId9"/>
    <p:sldId id="267" r:id="rId10"/>
    <p:sldId id="268" r:id="rId11"/>
    <p:sldId id="269" r:id="rId12"/>
    <p:sldId id="284" r:id="rId13"/>
    <p:sldId id="270" r:id="rId14"/>
    <p:sldId id="295" r:id="rId15"/>
    <p:sldId id="306" r:id="rId16"/>
    <p:sldId id="305" r:id="rId17"/>
    <p:sldId id="296" r:id="rId18"/>
    <p:sldId id="308" r:id="rId19"/>
    <p:sldId id="297" r:id="rId20"/>
    <p:sldId id="273" r:id="rId21"/>
    <p:sldId id="275" r:id="rId22"/>
    <p:sldId id="298" r:id="rId23"/>
    <p:sldId id="299" r:id="rId24"/>
    <p:sldId id="300" r:id="rId25"/>
    <p:sldId id="301" r:id="rId26"/>
    <p:sldId id="302" r:id="rId27"/>
    <p:sldId id="276" r:id="rId28"/>
    <p:sldId id="277" r:id="rId29"/>
    <p:sldId id="285" r:id="rId30"/>
    <p:sldId id="262" r:id="rId31"/>
    <p:sldId id="304" r:id="rId32"/>
  </p:sldIdLst>
  <p:sldSz cx="9144000" cy="5143500" type="screen16x9"/>
  <p:notesSz cx="6797675" cy="9926638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E"/>
    <a:srgbClr val="BACEE3"/>
    <a:srgbClr val="1B5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38" autoAdjust="0"/>
    <p:restoredTop sz="50057"/>
  </p:normalViewPr>
  <p:slideViewPr>
    <p:cSldViewPr snapToGrid="0" snapToObjects="1" showGuides="1">
      <p:cViewPr varScale="1">
        <p:scale>
          <a:sx n="98" d="100"/>
          <a:sy n="98" d="100"/>
        </p:scale>
        <p:origin x="31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E1834-6DA1-4C13-B6A4-21CC21027725}" type="datetimeFigureOut">
              <a:rPr lang="hu-HU" smtClean="0"/>
              <a:t>2018.04.13.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3AE7F-BCAB-4BE8-A38B-C073E76979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5647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FEE63-A9AC-6641-8511-BB7A131C9DD5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57E06-6D32-F440-8120-F9ADDEB2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53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84550" y="0"/>
            <a:ext cx="5759450" cy="5143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1B5C93">
                  <a:alpha val="91765"/>
                </a:srgbClr>
              </a:gs>
              <a:gs pos="18000">
                <a:schemeClr val="tx2">
                  <a:alpha val="75000"/>
                  <a:lumMod val="100000"/>
                </a:schemeClr>
              </a:gs>
              <a:gs pos="54000">
                <a:srgbClr val="00386E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838" y="303213"/>
            <a:ext cx="4968875" cy="1963725"/>
          </a:xfrm>
        </p:spPr>
        <p:txBody>
          <a:bodyPr anchor="b" anchorCtr="0"/>
          <a:lstStyle>
            <a:lvl1pPr algn="l">
              <a:defRPr sz="3400" b="0" i="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dirty="0" err="1"/>
              <a:t>címsor</a:t>
            </a:r>
            <a:r>
              <a:rPr lang="en-US" dirty="0"/>
              <a:t> a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címsorának</a:t>
            </a:r>
            <a:r>
              <a:rPr lang="en-US" dirty="0"/>
              <a:t> </a:t>
            </a:r>
            <a:r>
              <a:rPr lang="en-US" dirty="0" err="1"/>
              <a:t>helye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79837" y="3184524"/>
            <a:ext cx="4968875" cy="638081"/>
          </a:xfrm>
        </p:spPr>
        <p:txBody>
          <a:bodyPr/>
          <a:lstStyle>
            <a:lvl1pPr marL="0" indent="0" algn="l">
              <a:buNone/>
              <a:defRPr sz="2100" b="1" i="0" cap="all" spc="1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Előadó</a:t>
            </a:r>
            <a:r>
              <a:rPr lang="en-US" dirty="0"/>
              <a:t> </a:t>
            </a:r>
            <a:r>
              <a:rPr lang="en-US" dirty="0" err="1"/>
              <a:t>neve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80000"/>
            <a:ext cx="2904744" cy="12588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88" y="2664110"/>
            <a:ext cx="395630" cy="50292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779838" y="3822605"/>
            <a:ext cx="4968874" cy="657320"/>
          </a:xfrm>
        </p:spPr>
        <p:txBody>
          <a:bodyPr/>
          <a:lstStyle>
            <a:lvl1pPr marL="0" indent="0">
              <a:buNone/>
              <a:defRPr sz="1600" cap="all" spc="1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Intézmény</a:t>
            </a:r>
            <a:r>
              <a:rPr lang="en-US" dirty="0"/>
              <a:t> </a:t>
            </a:r>
            <a:r>
              <a:rPr lang="en-US" dirty="0" err="1"/>
              <a:t>neve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779838" y="4285851"/>
            <a:ext cx="2128043" cy="239950"/>
          </a:xfrm>
        </p:spPr>
        <p:txBody>
          <a:bodyPr anchor="b"/>
          <a:lstStyle>
            <a:lvl1pPr marL="0" indent="0">
              <a:buNone/>
              <a:defRPr sz="1500" cap="all" spc="100" baseline="0">
                <a:solidFill>
                  <a:srgbClr val="BACEE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2017. November 00.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34" y="4349251"/>
            <a:ext cx="2825496" cy="13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26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32" userDrawn="1">
          <p15:clr>
            <a:srgbClr val="FBAE40"/>
          </p15:clr>
        </p15:guide>
        <p15:guide id="2" orient="horz" pos="282" userDrawn="1">
          <p15:clr>
            <a:srgbClr val="FBAE40"/>
          </p15:clr>
        </p15:guide>
        <p15:guide id="3" pos="2381" userDrawn="1">
          <p15:clr>
            <a:srgbClr val="FBAE40"/>
          </p15:clr>
        </p15:guide>
        <p15:guide id="4" orient="horz" pos="2006" userDrawn="1">
          <p15:clr>
            <a:srgbClr val="FBAE40"/>
          </p15:clr>
        </p15:guide>
        <p15:guide id="5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478400"/>
            <a:ext cx="1325880" cy="576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dirty="0" err="1"/>
              <a:t>címsor</a:t>
            </a:r>
            <a:r>
              <a:rPr lang="en-US" dirty="0"/>
              <a:t> a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címének</a:t>
            </a:r>
            <a:r>
              <a:rPr lang="en-US" dirty="0"/>
              <a:t> a </a:t>
            </a:r>
            <a:r>
              <a:rPr lang="en-US" dirty="0" err="1"/>
              <a:t>helye</a:t>
            </a:r>
            <a:r>
              <a:rPr lang="en-US" dirty="0"/>
              <a:t>, </a:t>
            </a:r>
            <a:r>
              <a:rPr lang="en-US" dirty="0" err="1"/>
              <a:t>kérjük</a:t>
            </a:r>
            <a:r>
              <a:rPr lang="en-US" dirty="0"/>
              <a:t>, ide </a:t>
            </a:r>
            <a:r>
              <a:rPr lang="en-US" dirty="0" err="1"/>
              <a:t>írja</a:t>
            </a:r>
            <a:r>
              <a:rPr lang="en-US" dirty="0"/>
              <a:t> a </a:t>
            </a:r>
            <a:r>
              <a:rPr lang="en-US" dirty="0" err="1"/>
              <a:t>címet</a:t>
            </a:r>
            <a:r>
              <a:rPr lang="en-US" dirty="0"/>
              <a:t>, </a:t>
            </a:r>
            <a:r>
              <a:rPr lang="en-US" dirty="0" err="1"/>
              <a:t>amely</a:t>
            </a:r>
            <a:r>
              <a:rPr lang="en-US" dirty="0"/>
              <a:t> </a:t>
            </a:r>
            <a:r>
              <a:rPr lang="en-US" dirty="0" err="1"/>
              <a:t>kétsoros</a:t>
            </a:r>
            <a:r>
              <a:rPr lang="en-US" dirty="0"/>
              <a:t> is </a:t>
            </a:r>
            <a:r>
              <a:rPr lang="en-US" dirty="0" err="1"/>
              <a:t>lehet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2988" y="1491925"/>
            <a:ext cx="7705725" cy="29880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emlékezetes</a:t>
            </a:r>
            <a:r>
              <a:rPr lang="en-US" dirty="0"/>
              <a:t>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fő</a:t>
            </a:r>
            <a:r>
              <a:rPr lang="en-US" dirty="0"/>
              <a:t> </a:t>
            </a:r>
            <a:r>
              <a:rPr lang="en-US" dirty="0" err="1"/>
              <a:t>jellemzője</a:t>
            </a:r>
            <a:r>
              <a:rPr lang="en-US" dirty="0"/>
              <a:t> a </a:t>
            </a:r>
            <a:r>
              <a:rPr lang="en-US" dirty="0" err="1"/>
              <a:t>viszonylag</a:t>
            </a:r>
            <a:r>
              <a:rPr lang="en-US" dirty="0"/>
              <a:t> </a:t>
            </a:r>
            <a:r>
              <a:rPr lang="en-US" dirty="0" err="1"/>
              <a:t>kevés</a:t>
            </a:r>
            <a:r>
              <a:rPr lang="en-US" dirty="0"/>
              <a:t>, de </a:t>
            </a:r>
            <a:r>
              <a:rPr lang="en-US" dirty="0" err="1"/>
              <a:t>informatív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viszonylag</a:t>
            </a:r>
            <a:r>
              <a:rPr lang="en-US" dirty="0"/>
              <a:t> </a:t>
            </a:r>
            <a:r>
              <a:rPr lang="en-US" dirty="0" err="1"/>
              <a:t>rövid</a:t>
            </a:r>
            <a:r>
              <a:rPr lang="en-US" dirty="0"/>
              <a:t>,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strukturált</a:t>
            </a:r>
            <a:r>
              <a:rPr lang="en-US" dirty="0"/>
              <a:t> </a:t>
            </a:r>
            <a:r>
              <a:rPr lang="en-US" dirty="0" err="1"/>
              <a:t>szöveg</a:t>
            </a:r>
            <a:r>
              <a:rPr lang="en-US" dirty="0"/>
              <a:t>. A </a:t>
            </a:r>
            <a:r>
              <a:rPr lang="en-US" dirty="0" err="1"/>
              <a:t>legkisebb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 MTA </a:t>
            </a:r>
            <a:r>
              <a:rPr lang="en-US" dirty="0" err="1"/>
              <a:t>Székház</a:t>
            </a:r>
            <a:r>
              <a:rPr lang="en-US" dirty="0"/>
              <a:t> </a:t>
            </a:r>
            <a:r>
              <a:rPr lang="en-US" dirty="0" err="1"/>
              <a:t>Dísztermének</a:t>
            </a:r>
            <a:r>
              <a:rPr lang="en-US" dirty="0"/>
              <a:t> </a:t>
            </a:r>
            <a:r>
              <a:rPr lang="en-US" dirty="0" err="1"/>
              <a:t>utolsó</a:t>
            </a:r>
            <a:r>
              <a:rPr lang="en-US" dirty="0"/>
              <a:t> </a:t>
            </a:r>
            <a:r>
              <a:rPr lang="en-US" dirty="0" err="1"/>
              <a:t>sorából</a:t>
            </a:r>
            <a:r>
              <a:rPr lang="en-US" dirty="0"/>
              <a:t> is </a:t>
            </a:r>
            <a:r>
              <a:rPr lang="en-US" dirty="0" err="1"/>
              <a:t>még</a:t>
            </a:r>
            <a:r>
              <a:rPr lang="en-US" dirty="0"/>
              <a:t>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olvasható</a:t>
            </a:r>
            <a:r>
              <a:rPr lang="en-US" dirty="0"/>
              <a:t> </a:t>
            </a:r>
            <a:r>
              <a:rPr lang="en-US" dirty="0" err="1"/>
              <a:t>betűméret</a:t>
            </a:r>
            <a:r>
              <a:rPr lang="en-US" dirty="0"/>
              <a:t>: 18 </a:t>
            </a:r>
            <a:r>
              <a:rPr lang="en-US" dirty="0" err="1"/>
              <a:t>pont</a:t>
            </a:r>
            <a:r>
              <a:rPr lang="en-US" dirty="0"/>
              <a:t>. A </a:t>
            </a:r>
            <a:r>
              <a:rPr lang="en-US" dirty="0" err="1"/>
              <a:t>diára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ikonok</a:t>
            </a:r>
            <a:r>
              <a:rPr lang="en-US" dirty="0"/>
              <a:t> </a:t>
            </a:r>
            <a:r>
              <a:rPr lang="en-US" dirty="0" err="1"/>
              <a:t>segítségével</a:t>
            </a:r>
            <a:r>
              <a:rPr lang="en-US" dirty="0"/>
              <a:t> </a:t>
            </a:r>
            <a:r>
              <a:rPr lang="en-US" dirty="0" err="1"/>
              <a:t>beszúrhatók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szöveges</a:t>
            </a:r>
            <a:r>
              <a:rPr lang="en-US" dirty="0"/>
              <a:t> </a:t>
            </a:r>
            <a:r>
              <a:rPr lang="en-US" dirty="0" err="1"/>
              <a:t>tartalmak</a:t>
            </a:r>
            <a:r>
              <a:rPr lang="en-US" dirty="0"/>
              <a:t> is: </a:t>
            </a:r>
            <a:r>
              <a:rPr lang="en-US" dirty="0" err="1"/>
              <a:t>táblázatok</a:t>
            </a:r>
            <a:r>
              <a:rPr lang="en-US" dirty="0"/>
              <a:t>, </a:t>
            </a:r>
            <a:r>
              <a:rPr lang="en-US" dirty="0" err="1"/>
              <a:t>grafikonok</a:t>
            </a:r>
            <a:r>
              <a:rPr lang="en-US" dirty="0"/>
              <a:t>, </a:t>
            </a:r>
            <a:r>
              <a:rPr lang="en-US" dirty="0" err="1"/>
              <a:t>illusztrációk</a:t>
            </a:r>
            <a:r>
              <a:rPr lang="en-US" dirty="0"/>
              <a:t>, </a:t>
            </a:r>
            <a:r>
              <a:rPr lang="en-US" dirty="0" err="1"/>
              <a:t>videók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2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harmadik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3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negyedik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4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ötödik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243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213" y="1282304"/>
            <a:ext cx="8064499" cy="925187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 dirty="0"/>
              <a:t>A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fejezetekkel</a:t>
            </a:r>
            <a:r>
              <a:rPr lang="en-US" dirty="0"/>
              <a:t> is </a:t>
            </a:r>
            <a:r>
              <a:rPr lang="en-US" dirty="0" err="1"/>
              <a:t>tagolható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2988" y="2571750"/>
            <a:ext cx="7705724" cy="1908175"/>
          </a:xfrm>
        </p:spPr>
        <p:txBody>
          <a:bodyPr/>
          <a:lstStyle>
            <a:lvl1pPr marL="0" indent="0">
              <a:buNone/>
              <a:defRPr sz="1800" cap="all" spc="100" baseline="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Kérjük</a:t>
            </a:r>
            <a:r>
              <a:rPr lang="en-US" dirty="0"/>
              <a:t>, a </a:t>
            </a:r>
            <a:r>
              <a:rPr lang="en-US" dirty="0" err="1"/>
              <a:t>fenti</a:t>
            </a:r>
            <a:r>
              <a:rPr lang="en-US" dirty="0"/>
              <a:t> </a:t>
            </a:r>
            <a:r>
              <a:rPr lang="en-US" dirty="0" err="1"/>
              <a:t>sorba</a:t>
            </a:r>
            <a:r>
              <a:rPr lang="en-US" dirty="0"/>
              <a:t> a </a:t>
            </a:r>
            <a:r>
              <a:rPr lang="en-US" dirty="0" err="1"/>
              <a:t>fejezet</a:t>
            </a:r>
            <a:r>
              <a:rPr lang="en-US" dirty="0"/>
              <a:t> </a:t>
            </a:r>
            <a:r>
              <a:rPr lang="en-US" dirty="0" err="1"/>
              <a:t>címét</a:t>
            </a:r>
            <a:r>
              <a:rPr lang="en-US" dirty="0"/>
              <a:t> </a:t>
            </a:r>
            <a:r>
              <a:rPr lang="en-US" dirty="0" err="1"/>
              <a:t>írja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alsó</a:t>
            </a:r>
            <a:r>
              <a:rPr lang="en-US" dirty="0"/>
              <a:t> </a:t>
            </a:r>
            <a:r>
              <a:rPr lang="en-US" dirty="0" err="1"/>
              <a:t>sorba</a:t>
            </a:r>
            <a:r>
              <a:rPr lang="en-US" dirty="0"/>
              <a:t> </a:t>
            </a:r>
            <a:r>
              <a:rPr lang="en-US" dirty="0" err="1"/>
              <a:t>pedig</a:t>
            </a:r>
            <a:r>
              <a:rPr lang="en-US" dirty="0"/>
              <a:t> </a:t>
            </a:r>
            <a:r>
              <a:rPr lang="en-US" dirty="0" err="1"/>
              <a:t>magyarázó</a:t>
            </a:r>
            <a:r>
              <a:rPr lang="en-US" dirty="0"/>
              <a:t> </a:t>
            </a:r>
            <a:r>
              <a:rPr lang="en-US" dirty="0" err="1"/>
              <a:t>jellegű</a:t>
            </a:r>
            <a:r>
              <a:rPr lang="en-US" dirty="0"/>
              <a:t> </a:t>
            </a:r>
            <a:r>
              <a:rPr lang="en-US" dirty="0" err="1"/>
              <a:t>alcím</a:t>
            </a:r>
            <a:r>
              <a:rPr lang="en-US" dirty="0"/>
              <a:t> </a:t>
            </a:r>
            <a:r>
              <a:rPr lang="en-US" dirty="0" err="1"/>
              <a:t>kerülhet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61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Ezen</a:t>
            </a:r>
            <a:r>
              <a:rPr lang="en-US" dirty="0"/>
              <a:t> a </a:t>
            </a:r>
            <a:r>
              <a:rPr lang="en-US" dirty="0" err="1"/>
              <a:t>dián</a:t>
            </a:r>
            <a:r>
              <a:rPr lang="en-US" dirty="0"/>
              <a:t> </a:t>
            </a:r>
            <a:r>
              <a:rPr lang="en-US" dirty="0" err="1"/>
              <a:t>két</a:t>
            </a:r>
            <a:r>
              <a:rPr lang="en-US" dirty="0"/>
              <a:t> </a:t>
            </a:r>
            <a:r>
              <a:rPr lang="en-US" dirty="0" err="1"/>
              <a:t>típusú</a:t>
            </a:r>
            <a:r>
              <a:rPr lang="en-US" dirty="0"/>
              <a:t> </a:t>
            </a:r>
            <a:r>
              <a:rPr lang="en-US" dirty="0" err="1"/>
              <a:t>tartalmat</a:t>
            </a:r>
            <a:r>
              <a:rPr lang="en-US" dirty="0"/>
              <a:t> </a:t>
            </a:r>
            <a:r>
              <a:rPr lang="en-US" dirty="0" err="1"/>
              <a:t>jeleníthetünk</a:t>
            </a:r>
            <a:r>
              <a:rPr lang="en-US" dirty="0"/>
              <a:t> meg </a:t>
            </a:r>
            <a:r>
              <a:rPr lang="en-US" dirty="0" err="1"/>
              <a:t>egymás</a:t>
            </a:r>
            <a:r>
              <a:rPr lang="en-US" dirty="0"/>
              <a:t> </a:t>
            </a:r>
            <a:r>
              <a:rPr lang="en-US" dirty="0" err="1"/>
              <a:t>mellett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1369219"/>
            <a:ext cx="3887788" cy="311070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2512" y="1369219"/>
            <a:ext cx="3886200" cy="31104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478400"/>
            <a:ext cx="1325880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3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Csak</a:t>
            </a:r>
            <a:r>
              <a:rPr lang="en-US" dirty="0"/>
              <a:t> </a:t>
            </a:r>
            <a:r>
              <a:rPr lang="en-US" dirty="0" err="1"/>
              <a:t>címsorral</a:t>
            </a:r>
            <a:r>
              <a:rPr lang="en-US" dirty="0"/>
              <a:t> </a:t>
            </a:r>
            <a:r>
              <a:rPr lang="en-US" dirty="0" err="1"/>
              <a:t>ellátott</a:t>
            </a:r>
            <a:r>
              <a:rPr lang="en-US" dirty="0"/>
              <a:t> </a:t>
            </a:r>
            <a:r>
              <a:rPr lang="en-US" dirty="0" err="1"/>
              <a:t>dia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478400"/>
            <a:ext cx="1325880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779838" y="303213"/>
            <a:ext cx="4968873" cy="4429125"/>
          </a:xfrm>
        </p:spPr>
        <p:txBody>
          <a:bodyPr anchor="t"/>
          <a:lstStyle>
            <a:lvl1pPr marL="0" indent="0">
              <a:buNone/>
              <a:defRPr sz="24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err="1"/>
              <a:t>Kattintson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ikonra</a:t>
            </a:r>
            <a:r>
              <a:rPr lang="en-US" dirty="0"/>
              <a:t> a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hozzáadásáért</a:t>
            </a:r>
            <a:r>
              <a:rPr lang="en-US" dirty="0"/>
              <a:t>,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húzza</a:t>
            </a:r>
            <a:r>
              <a:rPr lang="en-US" dirty="0"/>
              <a:t> be </a:t>
            </a:r>
            <a:r>
              <a:rPr lang="en-US" dirty="0" err="1"/>
              <a:t>erre</a:t>
            </a:r>
            <a:r>
              <a:rPr lang="en-US" dirty="0"/>
              <a:t> a </a:t>
            </a:r>
            <a:r>
              <a:rPr lang="en-US" dirty="0" err="1"/>
              <a:t>felületre</a:t>
            </a:r>
            <a:r>
              <a:rPr lang="en-US" dirty="0"/>
              <a:t>!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3384550" cy="5143500"/>
          </a:xfrm>
          <a:prstGeom prst="rect">
            <a:avLst/>
          </a:prstGeom>
          <a:solidFill>
            <a:srgbClr val="1B5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03213"/>
            <a:ext cx="2880000" cy="4176712"/>
          </a:xfrm>
        </p:spPr>
        <p:txBody>
          <a:bodyPr anchor="ctr" anchorCtr="1"/>
          <a:lstStyle>
            <a:lvl1pPr>
              <a:defRPr sz="2200" b="0" i="1" baseline="0">
                <a:solidFill>
                  <a:schemeClr val="bg1"/>
                </a:solidFill>
                <a:latin typeface="Calibri" charset="0"/>
              </a:defRPr>
            </a:lvl1pPr>
          </a:lstStyle>
          <a:p>
            <a:r>
              <a:rPr lang="en-US" dirty="0" err="1"/>
              <a:t>Kiemelt</a:t>
            </a:r>
            <a:r>
              <a:rPr lang="en-US" dirty="0"/>
              <a:t> </a:t>
            </a:r>
            <a:r>
              <a:rPr lang="en-US" dirty="0" err="1"/>
              <a:t>illusztrációk</a:t>
            </a:r>
            <a:r>
              <a:rPr lang="en-US" dirty="0"/>
              <a:t> </a:t>
            </a:r>
            <a:r>
              <a:rPr lang="en-US" dirty="0" err="1"/>
              <a:t>megjelenítése</a:t>
            </a:r>
            <a:r>
              <a:rPr lang="en-US" dirty="0"/>
              <a:t> – </a:t>
            </a:r>
            <a:r>
              <a:rPr lang="en-US" dirty="0" err="1"/>
              <a:t>itt</a:t>
            </a:r>
            <a:r>
              <a:rPr lang="en-US" dirty="0"/>
              <a:t> </a:t>
            </a:r>
            <a:r>
              <a:rPr lang="en-US" dirty="0" err="1"/>
              <a:t>akár</a:t>
            </a:r>
            <a:r>
              <a:rPr lang="en-US" dirty="0"/>
              <a:t> a </a:t>
            </a:r>
            <a:r>
              <a:rPr lang="en-US" dirty="0" err="1"/>
              <a:t>képhez</a:t>
            </a:r>
            <a:r>
              <a:rPr lang="en-US" dirty="0"/>
              <a:t> </a:t>
            </a:r>
            <a:r>
              <a:rPr lang="en-US" dirty="0" err="1"/>
              <a:t>kapcsolódó</a:t>
            </a:r>
            <a:r>
              <a:rPr lang="en-US" dirty="0"/>
              <a:t> </a:t>
            </a:r>
            <a:r>
              <a:rPr lang="en-US" dirty="0" err="1"/>
              <a:t>idézet</a:t>
            </a:r>
            <a:r>
              <a:rPr lang="en-US" dirty="0"/>
              <a:t> is </a:t>
            </a:r>
            <a:r>
              <a:rPr lang="en-US" dirty="0" err="1"/>
              <a:t>szerepelhet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957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32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bg>
      <p:bgPr>
        <a:solidFill>
          <a:srgbClr val="1B5C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989" y="303212"/>
            <a:ext cx="3323724" cy="4429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58" y="2722939"/>
            <a:ext cx="395630" cy="5029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07963" y="3486266"/>
            <a:ext cx="3082062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Szeretettel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várjuk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magyar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tudomány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ünnepének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további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programjain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!</a:t>
            </a:r>
          </a:p>
          <a:p>
            <a:endParaRPr lang="en-US" sz="1400" cap="all" spc="100" baseline="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400" i="1" cap="all" spc="100" baseline="0" dirty="0" err="1">
                <a:latin typeface="Calibri" charset="0"/>
                <a:ea typeface="Calibri" charset="0"/>
                <a:cs typeface="Calibri" charset="0"/>
              </a:rPr>
              <a:t>www.tudomanyunnep.hu</a:t>
            </a:r>
            <a:endParaRPr lang="en-US" sz="1400" i="1" cap="all" spc="100" baseline="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400" i="1" cap="all" spc="100" baseline="0" dirty="0" err="1">
                <a:latin typeface="Calibri" charset="0"/>
                <a:ea typeface="Calibri" charset="0"/>
                <a:cs typeface="Calibri" charset="0"/>
              </a:rPr>
              <a:t>www.mta.hu</a:t>
            </a:r>
            <a:endParaRPr lang="en-US" sz="1400" i="1" cap="all" spc="100" baseline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07963" y="1486684"/>
            <a:ext cx="454938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600" b="0" i="1" u="none" strike="noStrike" kern="1200" cap="all" spc="10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Köszönöm</a:t>
            </a:r>
            <a:r>
              <a:rPr kumimoji="0" lang="en-US" sz="2600" b="0" i="1" u="none" strike="noStrike" kern="1200" cap="all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 a </a:t>
            </a:r>
            <a:r>
              <a:rPr kumimoji="0" lang="en-US" sz="2600" b="0" i="1" u="none" strike="noStrike" kern="1200" cap="all" spc="10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figyelmet</a:t>
            </a:r>
            <a:r>
              <a:rPr kumimoji="0" lang="en-US" sz="2600" b="0" i="1" u="none" strike="noStrike" kern="1200" cap="all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!</a:t>
            </a:r>
            <a:endParaRPr lang="en-US" sz="2600" b="0" i="1" cap="all" spc="10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15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1714500"/>
            <a:ext cx="4419600" cy="857250"/>
          </a:xfrm>
        </p:spPr>
        <p:txBody>
          <a:bodyPr anchor="t">
            <a:noAutofit/>
          </a:bodyPr>
          <a:lstStyle>
            <a:lvl1pPr algn="l">
              <a:defRPr sz="33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2914650"/>
            <a:ext cx="4343400" cy="685800"/>
          </a:xfrm>
        </p:spPr>
        <p:txBody>
          <a:bodyPr wrap="square" anchor="t"/>
          <a:lstStyle>
            <a:lvl1pPr marL="385763" indent="-385763" algn="l">
              <a:spcAft>
                <a:spcPts val="45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623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303213"/>
            <a:ext cx="8064499" cy="8568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2988" y="1491925"/>
            <a:ext cx="7705725" cy="298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712" y="4732338"/>
            <a:ext cx="395287" cy="273844"/>
          </a:xfrm>
          <a:prstGeom prst="rect">
            <a:avLst/>
          </a:prstGeom>
        </p:spPr>
        <p:txBody>
          <a:bodyPr vert="horz" lIns="36000" tIns="0" rIns="0" bIns="0" rtlCol="0" anchor="ctr"/>
          <a:lstStyle>
            <a:lvl1pPr algn="l">
              <a:defRPr sz="1100" baseline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FD7096EC-A894-4F47-929A-65581C0900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32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9" r:id="rId6"/>
    <p:sldLayoutId id="2147483670" r:id="rId7"/>
    <p:sldLayoutId id="2147483671" r:id="rId8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rgbClr val="1B5C93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1B5C93"/>
        </a:buClr>
        <a:buSzPct val="90000"/>
        <a:buFont typeface="Wingdings" charset="2"/>
        <a:buChar char="§"/>
        <a:defRPr sz="2300" kern="120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B5C93"/>
        </a:buClr>
        <a:buFont typeface="Arial" charset="0"/>
        <a:buChar char="•"/>
        <a:defRPr sz="22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B5C93"/>
        </a:buClr>
        <a:buFont typeface="Wingdings" charset="2"/>
        <a:buChar char="§"/>
        <a:defRPr sz="18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B9DC7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B9DC7"/>
        </a:buClr>
        <a:buFont typeface="Wingdings" charset="2"/>
        <a:buChar char="§"/>
        <a:defRPr sz="145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620" userDrawn="1">
          <p15:clr>
            <a:srgbClr val="F26B43"/>
          </p15:clr>
        </p15:guide>
        <p15:guide id="3" pos="657" userDrawn="1">
          <p15:clr>
            <a:srgbClr val="F26B43"/>
          </p15:clr>
        </p15:guide>
        <p15:guide id="4" orient="horz" pos="191" userDrawn="1">
          <p15:clr>
            <a:srgbClr val="F26B43"/>
          </p15:clr>
        </p15:guide>
        <p15:guide id="5" pos="5511" userDrawn="1">
          <p15:clr>
            <a:srgbClr val="F26B43"/>
          </p15:clr>
        </p15:guide>
        <p15:guide id="6" orient="horz" pos="2981" userDrawn="1">
          <p15:clr>
            <a:srgbClr val="F26B43"/>
          </p15:clr>
        </p15:guide>
        <p15:guide id="7" pos="431" userDrawn="1">
          <p15:clr>
            <a:srgbClr val="F26B43"/>
          </p15:clr>
        </p15:guide>
        <p15:guide id="8" orient="horz" pos="2822" userDrawn="1">
          <p15:clr>
            <a:srgbClr val="F26B43"/>
          </p15:clr>
        </p15:guide>
        <p15:guide id="9" pos="24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9836" y="522084"/>
            <a:ext cx="5266885" cy="1963725"/>
          </a:xfrm>
        </p:spPr>
        <p:txBody>
          <a:bodyPr/>
          <a:lstStyle/>
          <a:p>
            <a:r>
              <a:rPr lang="hu-HU" sz="3200" b="1" dirty="0"/>
              <a:t>Beszámoló az MTA-ELTE Kutatásalapú Kémiatanítás Kutatócsoport munkájáról</a:t>
            </a:r>
            <a:r>
              <a:rPr lang="hu-HU" dirty="0"/>
              <a:t/>
            </a:r>
            <a:br>
              <a:rPr lang="hu-HU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9837" y="2865483"/>
            <a:ext cx="4968875" cy="786629"/>
          </a:xfrm>
        </p:spPr>
        <p:txBody>
          <a:bodyPr/>
          <a:lstStyle/>
          <a:p>
            <a:r>
              <a:rPr lang="hu-HU" dirty="0"/>
              <a:t>Szalay </a:t>
            </a:r>
            <a:r>
              <a:rPr lang="hu-HU" dirty="0" smtClean="0"/>
              <a:t>Luca</a:t>
            </a:r>
            <a:r>
              <a:rPr lang="hu-HU" baseline="30000" dirty="0" smtClean="0"/>
              <a:t>1</a:t>
            </a:r>
            <a:endParaRPr lang="hu-HU" dirty="0"/>
          </a:p>
          <a:p>
            <a:r>
              <a:rPr lang="hu-HU" dirty="0" err="1"/>
              <a:t>tóth</a:t>
            </a:r>
            <a:r>
              <a:rPr lang="hu-HU" dirty="0"/>
              <a:t> zoltán</a:t>
            </a:r>
            <a:r>
              <a:rPr lang="hu-HU" baseline="30000" dirty="0"/>
              <a:t>2</a:t>
            </a:r>
            <a:endParaRPr lang="en-US" baseline="30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3779836" y="3652111"/>
            <a:ext cx="5364163" cy="963507"/>
          </a:xfrm>
        </p:spPr>
        <p:txBody>
          <a:bodyPr/>
          <a:lstStyle/>
          <a:p>
            <a:r>
              <a:rPr lang="hu-HU" baseline="30000" dirty="0"/>
              <a:t>1</a:t>
            </a:r>
            <a:r>
              <a:rPr lang="hu-HU" dirty="0"/>
              <a:t>Eötvös Loránd Tudományegyetem, Kémiai intézet</a:t>
            </a:r>
          </a:p>
          <a:p>
            <a:r>
              <a:rPr lang="hu-HU" dirty="0" err="1" smtClean="0"/>
              <a:t>luca</a:t>
            </a:r>
            <a:r>
              <a:rPr lang="hu-HU" dirty="0" smtClean="0"/>
              <a:t>@</a:t>
            </a:r>
            <a:r>
              <a:rPr lang="hu-HU" dirty="0" err="1" smtClean="0"/>
              <a:t>caesar.elte.hu</a:t>
            </a:r>
            <a:endParaRPr lang="hu-HU" dirty="0"/>
          </a:p>
          <a:p>
            <a:r>
              <a:rPr lang="hu-HU" baseline="30000" dirty="0"/>
              <a:t>2</a:t>
            </a:r>
            <a:r>
              <a:rPr lang="hu-HU" dirty="0"/>
              <a:t>Debreceni Egyetem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4"/>
          </p:nvPr>
        </p:nvSpPr>
        <p:spPr>
          <a:xfrm>
            <a:off x="3779838" y="4615619"/>
            <a:ext cx="2128043" cy="239950"/>
          </a:xfrm>
        </p:spPr>
        <p:txBody>
          <a:bodyPr/>
          <a:lstStyle/>
          <a:p>
            <a:r>
              <a:rPr lang="hu-HU" dirty="0" smtClean="0"/>
              <a:t>2018. 04. 13.</a:t>
            </a:r>
            <a:endParaRPr lang="en-US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802"/>
            <a:ext cx="1352591" cy="1357145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77244" y="1788265"/>
            <a:ext cx="338454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00386E"/>
                </a:solidFill>
                <a:latin typeface="Constantia" panose="02030602050306030303" pitchFamily="18" charset="0"/>
              </a:rPr>
              <a:t>MTA-ELTE Kutatásalapú </a:t>
            </a:r>
            <a:endParaRPr lang="hu-HU" sz="2000" b="1" dirty="0" smtClean="0">
              <a:solidFill>
                <a:srgbClr val="00386E"/>
              </a:solidFill>
              <a:latin typeface="Constantia" panose="02030602050306030303" pitchFamily="18" charset="0"/>
            </a:endParaRPr>
          </a:p>
          <a:p>
            <a:r>
              <a:rPr lang="hu-HU" sz="2000" b="1" dirty="0" smtClean="0">
                <a:solidFill>
                  <a:srgbClr val="00386E"/>
                </a:solidFill>
                <a:latin typeface="Constantia" panose="02030602050306030303" pitchFamily="18" charset="0"/>
              </a:rPr>
              <a:t>Kémiatanítás </a:t>
            </a:r>
            <a:r>
              <a:rPr lang="hu-HU" sz="2000" b="1" dirty="0">
                <a:solidFill>
                  <a:srgbClr val="00386E"/>
                </a:solidFill>
                <a:latin typeface="Constantia" panose="02030602050306030303" pitchFamily="18" charset="0"/>
              </a:rPr>
              <a:t>Kutatócsoport</a:t>
            </a:r>
            <a:br>
              <a:rPr lang="hu-HU" sz="2000" b="1" dirty="0">
                <a:solidFill>
                  <a:srgbClr val="00386E"/>
                </a:solidFill>
                <a:latin typeface="Constantia" panose="02030602050306030303" pitchFamily="18" charset="0"/>
              </a:rPr>
            </a:br>
            <a:r>
              <a:rPr lang="hu-HU" sz="2000" b="1" dirty="0">
                <a:solidFill>
                  <a:srgbClr val="00386E"/>
                </a:solidFill>
                <a:latin typeface="Constantia" panose="02030602050306030303" pitchFamily="18" charset="0"/>
              </a:rPr>
              <a:t/>
            </a:r>
            <a:br>
              <a:rPr lang="hu-HU" sz="2000" b="1" dirty="0">
                <a:solidFill>
                  <a:srgbClr val="00386E"/>
                </a:solidFill>
                <a:latin typeface="Constantia" panose="02030602050306030303" pitchFamily="18" charset="0"/>
              </a:rPr>
            </a:br>
            <a:r>
              <a:rPr lang="hu-HU" sz="1800" b="1" dirty="0">
                <a:solidFill>
                  <a:srgbClr val="00386E"/>
                </a:solidFill>
                <a:latin typeface="Constantia" panose="02030602050306030303" pitchFamily="18" charset="0"/>
              </a:rPr>
              <a:t>„</a:t>
            </a:r>
            <a:r>
              <a:rPr lang="hu-HU" sz="1800" b="1" dirty="0" smtClean="0">
                <a:solidFill>
                  <a:srgbClr val="00386E"/>
                </a:solidFill>
                <a:latin typeface="Constantia" panose="02030602050306030303" pitchFamily="18" charset="0"/>
              </a:rPr>
              <a:t>Megvalósítható kutatásalapú</a:t>
            </a:r>
          </a:p>
          <a:p>
            <a:r>
              <a:rPr lang="hu-HU" sz="1800" b="1" dirty="0" smtClean="0">
                <a:solidFill>
                  <a:srgbClr val="00386E"/>
                </a:solidFill>
                <a:latin typeface="Constantia" panose="02030602050306030303" pitchFamily="18" charset="0"/>
              </a:rPr>
              <a:t> </a:t>
            </a:r>
            <a:r>
              <a:rPr lang="hu-HU" sz="1800" b="1" dirty="0">
                <a:solidFill>
                  <a:srgbClr val="00386E"/>
                </a:solidFill>
                <a:latin typeface="Constantia" panose="02030602050306030303" pitchFamily="18" charset="0"/>
              </a:rPr>
              <a:t>kémiatanítás” </a:t>
            </a:r>
            <a:r>
              <a:rPr lang="hu-HU" sz="1800" b="1" dirty="0" smtClean="0">
                <a:solidFill>
                  <a:srgbClr val="00386E"/>
                </a:solidFill>
                <a:latin typeface="Constantia" panose="02030602050306030303" pitchFamily="18" charset="0"/>
              </a:rPr>
              <a:t>projekt</a:t>
            </a:r>
            <a:endParaRPr lang="hu-HU" sz="1800" b="1" dirty="0">
              <a:solidFill>
                <a:srgbClr val="00386E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02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303213"/>
            <a:ext cx="8064499" cy="521735"/>
          </a:xfrm>
        </p:spPr>
        <p:txBody>
          <a:bodyPr/>
          <a:lstStyle/>
          <a:p>
            <a:pPr algn="ctr"/>
            <a:r>
              <a:rPr lang="hu-HU" sz="2400" dirty="0"/>
              <a:t>III.2. Kutatócsoport és kutatási módszer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599" y="835942"/>
            <a:ext cx="7705725" cy="3616788"/>
          </a:xfrm>
        </p:spPr>
        <p:txBody>
          <a:bodyPr/>
          <a:lstStyle/>
          <a:p>
            <a:r>
              <a:rPr lang="hu-HU" sz="2000" dirty="0">
                <a:solidFill>
                  <a:srgbClr val="C00000"/>
                </a:solidFill>
              </a:rPr>
              <a:t>Kutatócsoport: </a:t>
            </a:r>
          </a:p>
          <a:p>
            <a:pPr lvl="1"/>
            <a:r>
              <a:rPr lang="hu-HU" sz="2000" dirty="0"/>
              <a:t>24 </a:t>
            </a:r>
            <a:r>
              <a:rPr lang="hu-HU" sz="2000" dirty="0" smtClean="0"/>
              <a:t>kémiatanár</a:t>
            </a:r>
            <a:endParaRPr lang="hu-HU" sz="2000" dirty="0"/>
          </a:p>
          <a:p>
            <a:pPr lvl="1"/>
            <a:r>
              <a:rPr lang="hu-HU" sz="2000" dirty="0"/>
              <a:t>5 egyetemi oktató</a:t>
            </a:r>
          </a:p>
          <a:p>
            <a:pPr lvl="1"/>
            <a:r>
              <a:rPr lang="hu-HU" sz="2000" dirty="0"/>
              <a:t>3 egyetemi hallgató (később csatlakoztak: TDK-sok, ill. szakdolgozók).</a:t>
            </a:r>
          </a:p>
          <a:p>
            <a:r>
              <a:rPr lang="hu-HU" sz="2000" dirty="0">
                <a:solidFill>
                  <a:srgbClr val="C00000"/>
                </a:solidFill>
              </a:rPr>
              <a:t>Kutatási módszer:</a:t>
            </a:r>
          </a:p>
          <a:p>
            <a:pPr lvl="1"/>
            <a:r>
              <a:rPr lang="hu-HU" sz="2000" dirty="0"/>
              <a:t>4 tanév</a:t>
            </a:r>
          </a:p>
          <a:p>
            <a:pPr lvl="1"/>
            <a:r>
              <a:rPr lang="hu-HU" sz="2000" dirty="0"/>
              <a:t>4 x 6 = 24 db tanulói feladatlap és tanári útmutató (</a:t>
            </a:r>
            <a:r>
              <a:rPr lang="hu-HU" sz="2000" dirty="0" err="1"/>
              <a:t>tanévente</a:t>
            </a:r>
            <a:r>
              <a:rPr lang="hu-HU" sz="2000" dirty="0"/>
              <a:t> 6 db)</a:t>
            </a:r>
          </a:p>
          <a:p>
            <a:pPr lvl="1"/>
            <a:r>
              <a:rPr lang="hu-HU" sz="2000" dirty="0"/>
              <a:t>Előteszt: 2016 ősze; 4 utóteszt: minden tanév végén</a:t>
            </a:r>
          </a:p>
          <a:p>
            <a:pPr lvl="2"/>
            <a:r>
              <a:rPr lang="hu-HU" sz="2000" dirty="0"/>
              <a:t>Kísérlettervező készség, egyéb ismeretek és tudás, attitűd</a:t>
            </a:r>
          </a:p>
          <a:p>
            <a:pPr lvl="2"/>
            <a:r>
              <a:rPr lang="hu-HU" sz="2000" dirty="0"/>
              <a:t>A tesztkérdések a Bloom-taxonómia szerint strukturálva</a:t>
            </a:r>
          </a:p>
          <a:p>
            <a:pPr lvl="2"/>
            <a:r>
              <a:rPr lang="hu-HU" sz="2000" dirty="0"/>
              <a:t>Az adatok statisztikai módszerekkel elemezve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57383"/>
            <a:ext cx="8064499" cy="491659"/>
          </a:xfrm>
        </p:spPr>
        <p:txBody>
          <a:bodyPr/>
          <a:lstStyle/>
          <a:p>
            <a:pPr algn="ctr"/>
            <a:r>
              <a:rPr lang="hu-HU" sz="2400" dirty="0"/>
              <a:t>III. 3. Minta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886" y="491678"/>
            <a:ext cx="8218214" cy="4362424"/>
          </a:xfrm>
        </p:spPr>
        <p:txBody>
          <a:bodyPr/>
          <a:lstStyle/>
          <a:p>
            <a:r>
              <a:rPr lang="hu-HU" sz="2000" dirty="0"/>
              <a:t>18 gimnázium (6 vagy 8 osztályos) </a:t>
            </a:r>
          </a:p>
          <a:p>
            <a:r>
              <a:rPr lang="hu-HU" sz="2000" dirty="0"/>
              <a:t>31 osztály/tanulói csoport</a:t>
            </a:r>
          </a:p>
          <a:p>
            <a:r>
              <a:rPr lang="hu-HU" sz="2000" dirty="0">
                <a:solidFill>
                  <a:srgbClr val="C00000"/>
                </a:solidFill>
              </a:rPr>
              <a:t>883 hetedik osztályos tanuló (12-13 évesek)</a:t>
            </a:r>
          </a:p>
          <a:p>
            <a:r>
              <a:rPr lang="hu-HU" sz="2000" dirty="0"/>
              <a:t>A tanulók véletlenszerűen szétválogatva 3 csoportra:</a:t>
            </a:r>
          </a:p>
          <a:p>
            <a:pPr lvl="1"/>
            <a:r>
              <a:rPr lang="hu-HU" sz="2000" dirty="0"/>
              <a:t>1. csoport: </a:t>
            </a:r>
            <a:r>
              <a:rPr lang="hu-HU" sz="2000" dirty="0">
                <a:solidFill>
                  <a:srgbClr val="C00000"/>
                </a:solidFill>
              </a:rPr>
              <a:t>recept alapján </a:t>
            </a:r>
            <a:r>
              <a:rPr lang="hu-HU" sz="2000" dirty="0"/>
              <a:t>végez kísérleteket (</a:t>
            </a:r>
            <a:r>
              <a:rPr lang="hu-HU" sz="2000" dirty="0">
                <a:solidFill>
                  <a:srgbClr val="C00000"/>
                </a:solidFill>
              </a:rPr>
              <a:t>kontroll</a:t>
            </a:r>
            <a:r>
              <a:rPr lang="hu-HU" sz="2000" dirty="0"/>
              <a:t>)</a:t>
            </a:r>
          </a:p>
          <a:p>
            <a:pPr lvl="1"/>
            <a:r>
              <a:rPr lang="hu-HU" sz="2000" dirty="0"/>
              <a:t>2. csoport: </a:t>
            </a:r>
            <a:r>
              <a:rPr lang="hu-HU" sz="2000" dirty="0">
                <a:solidFill>
                  <a:srgbClr val="C00000"/>
                </a:solidFill>
              </a:rPr>
              <a:t>recept alapján </a:t>
            </a:r>
            <a:r>
              <a:rPr lang="hu-HU" sz="2000" dirty="0"/>
              <a:t>végez kísérleteket + </a:t>
            </a:r>
            <a:r>
              <a:rPr lang="hu-HU" sz="2000" dirty="0">
                <a:solidFill>
                  <a:srgbClr val="C00000"/>
                </a:solidFill>
              </a:rPr>
              <a:t>elméletben tervez</a:t>
            </a:r>
          </a:p>
          <a:p>
            <a:pPr lvl="1"/>
            <a:r>
              <a:rPr lang="hu-HU" sz="2000" dirty="0"/>
              <a:t>3. csoport: </a:t>
            </a:r>
            <a:r>
              <a:rPr lang="hu-HU" sz="2000" b="1" dirty="0">
                <a:solidFill>
                  <a:srgbClr val="C00000"/>
                </a:solidFill>
              </a:rPr>
              <a:t>megtervezi és el is végzi </a:t>
            </a:r>
            <a:r>
              <a:rPr lang="hu-HU" sz="2000" dirty="0"/>
              <a:t>ugyanazokat a kísérleteket</a:t>
            </a:r>
          </a:p>
          <a:p>
            <a:r>
              <a:rPr lang="hu-HU" sz="2000" dirty="0"/>
              <a:t>Az első </a:t>
            </a:r>
            <a:r>
              <a:rPr lang="hu-HU" sz="2000" dirty="0">
                <a:solidFill>
                  <a:srgbClr val="C00000"/>
                </a:solidFill>
              </a:rPr>
              <a:t>utótesztet már csak 853 tanuló </a:t>
            </a:r>
            <a:r>
              <a:rPr lang="hu-HU" sz="2000" dirty="0"/>
              <a:t>oldotta meg:</a:t>
            </a:r>
          </a:p>
          <a:p>
            <a:r>
              <a:rPr lang="hu-HU" sz="2000" dirty="0"/>
              <a:t>1. csoport: 289 fő, 2. csoport: 277 fő, 3. csoport: 287 </a:t>
            </a:r>
            <a:r>
              <a:rPr lang="hu-HU" sz="2000" dirty="0" smtClean="0"/>
              <a:t>fő</a:t>
            </a:r>
          </a:p>
          <a:p>
            <a:r>
              <a:rPr lang="hu-HU" sz="2000" b="1" dirty="0" smtClean="0">
                <a:solidFill>
                  <a:srgbClr val="C00000"/>
                </a:solidFill>
              </a:rPr>
              <a:t>Újraszámolás kontrollcsoport-illesztéssel („</a:t>
            </a:r>
            <a:r>
              <a:rPr lang="hu-HU" sz="2000" b="1" i="1" dirty="0" err="1" smtClean="0">
                <a:solidFill>
                  <a:srgbClr val="C00000"/>
                </a:solidFill>
              </a:rPr>
              <a:t>matched</a:t>
            </a:r>
            <a:r>
              <a:rPr lang="hu-HU" sz="2000" b="1" i="1" dirty="0" smtClean="0">
                <a:solidFill>
                  <a:srgbClr val="C00000"/>
                </a:solidFill>
              </a:rPr>
              <a:t> </a:t>
            </a:r>
            <a:r>
              <a:rPr lang="hu-HU" sz="2000" b="1" i="1" dirty="0" err="1">
                <a:solidFill>
                  <a:srgbClr val="C00000"/>
                </a:solidFill>
              </a:rPr>
              <a:t>pairs</a:t>
            </a:r>
            <a:r>
              <a:rPr lang="hu-HU" sz="2000" b="1" i="1" dirty="0">
                <a:solidFill>
                  <a:srgbClr val="C00000"/>
                </a:solidFill>
              </a:rPr>
              <a:t> </a:t>
            </a:r>
            <a:r>
              <a:rPr lang="hu-HU" sz="2000" b="1" i="1" dirty="0" smtClean="0">
                <a:solidFill>
                  <a:srgbClr val="C00000"/>
                </a:solidFill>
              </a:rPr>
              <a:t>design</a:t>
            </a:r>
            <a:r>
              <a:rPr lang="hu-HU" sz="2000" b="1" dirty="0" smtClean="0">
                <a:solidFill>
                  <a:srgbClr val="C00000"/>
                </a:solidFill>
              </a:rPr>
              <a:t>”):</a:t>
            </a:r>
            <a:endParaRPr lang="hu-HU" sz="2000" b="1" dirty="0">
              <a:solidFill>
                <a:srgbClr val="C00000"/>
              </a:solidFill>
            </a:endParaRPr>
          </a:p>
          <a:p>
            <a:pPr lvl="1"/>
            <a:r>
              <a:rPr lang="hu-HU" sz="2000" dirty="0"/>
              <a:t>Az </a:t>
            </a:r>
            <a:r>
              <a:rPr lang="hu-HU" sz="2000" dirty="0" err="1"/>
              <a:t>előteszt</a:t>
            </a:r>
            <a:r>
              <a:rPr lang="hu-HU" sz="2000" dirty="0"/>
              <a:t> eredménye és a tanuló neme alapján</a:t>
            </a:r>
          </a:p>
          <a:p>
            <a:pPr lvl="1"/>
            <a:r>
              <a:rPr lang="hu-HU" sz="2000" dirty="0">
                <a:solidFill>
                  <a:srgbClr val="C00000"/>
                </a:solidFill>
              </a:rPr>
              <a:t>Csoportonként 209 fő</a:t>
            </a:r>
          </a:p>
          <a:p>
            <a:pPr lvl="1"/>
            <a:endParaRPr lang="hu-HU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3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93658" y="117900"/>
            <a:ext cx="5940660" cy="695232"/>
          </a:xfrm>
        </p:spPr>
        <p:txBody>
          <a:bodyPr/>
          <a:lstStyle/>
          <a:p>
            <a:r>
              <a:rPr lang="hu-HU" sz="2100" dirty="0"/>
              <a:t>3.3 kutatási módszer </a:t>
            </a: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2100" dirty="0"/>
              <a:t>  a modell</a:t>
            </a:r>
          </a:p>
        </p:txBody>
      </p:sp>
      <p:sp>
        <p:nvSpPr>
          <p:cNvPr id="3" name="Lekerekített téglalap 2"/>
          <p:cNvSpPr/>
          <p:nvPr/>
        </p:nvSpPr>
        <p:spPr>
          <a:xfrm>
            <a:off x="682071" y="417126"/>
            <a:ext cx="3600873" cy="1995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6 db, tanulókísérleteket tartalmazó feladatlap elkészítése (6 tanórára),</a:t>
            </a:r>
          </a:p>
          <a:p>
            <a:r>
              <a:rPr lang="hu-HU" sz="1400" u="sng" dirty="0">
                <a:latin typeface="Arial" panose="020B0604020202020204" pitchFamily="34" charset="0"/>
                <a:cs typeface="Arial" panose="020B0604020202020204" pitchFamily="34" charset="0"/>
              </a:rPr>
              <a:t>3 változatban:</a:t>
            </a:r>
          </a:p>
          <a:p>
            <a:r>
              <a:rPr lang="hu-H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 típus: </a:t>
            </a:r>
            <a:r>
              <a:rPr lang="hu-H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receptszerű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kísérletek</a:t>
            </a:r>
          </a:p>
          <a:p>
            <a:r>
              <a:rPr lang="hu-HU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 típus: receptszerű kísérletek + </a:t>
            </a:r>
            <a:r>
              <a:rPr lang="hu-HU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elméleti kísérlettervezés</a:t>
            </a:r>
          </a:p>
          <a:p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 típus: </a:t>
            </a:r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kísérlettervezés a gyakorlatban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783076" y="2486731"/>
            <a:ext cx="1602380" cy="737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 minta </a:t>
            </a:r>
          </a:p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kiválasztása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784509" y="3541891"/>
            <a:ext cx="1494367" cy="540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Adatgyűjtés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ekerekített téglalap 41"/>
          <p:cNvSpPr/>
          <p:nvPr/>
        </p:nvSpPr>
        <p:spPr>
          <a:xfrm>
            <a:off x="4157780" y="3484637"/>
            <a:ext cx="724705" cy="565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43" name="Lekerekített téglalap 42"/>
          <p:cNvSpPr/>
          <p:nvPr/>
        </p:nvSpPr>
        <p:spPr>
          <a:xfrm>
            <a:off x="5121224" y="3400057"/>
            <a:ext cx="2631096" cy="734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receptszerű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kísérletek + </a:t>
            </a:r>
            <a:r>
              <a:rPr lang="hu-HU" sz="1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elméleti kísérlettervezés</a:t>
            </a:r>
            <a:endParaRPr lang="en-GB" sz="1500" u="sng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Lekerekített téglalap 43"/>
          <p:cNvSpPr/>
          <p:nvPr/>
        </p:nvSpPr>
        <p:spPr>
          <a:xfrm>
            <a:off x="2574787" y="2483342"/>
            <a:ext cx="1323379" cy="775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típusú 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ekerekített téglalap 44"/>
          <p:cNvSpPr/>
          <p:nvPr/>
        </p:nvSpPr>
        <p:spPr>
          <a:xfrm>
            <a:off x="2574787" y="3366497"/>
            <a:ext cx="1287082" cy="801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típusú 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Lekerekített téglalap 45"/>
          <p:cNvSpPr/>
          <p:nvPr/>
        </p:nvSpPr>
        <p:spPr>
          <a:xfrm>
            <a:off x="7991060" y="3493471"/>
            <a:ext cx="695739" cy="536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Utó-teszt</a:t>
            </a:r>
          </a:p>
        </p:txBody>
      </p:sp>
      <p:sp>
        <p:nvSpPr>
          <p:cNvPr id="47" name="Lekerekített téglalap 46"/>
          <p:cNvSpPr/>
          <p:nvPr/>
        </p:nvSpPr>
        <p:spPr>
          <a:xfrm>
            <a:off x="7991061" y="2594182"/>
            <a:ext cx="695739" cy="534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Utó-teszt</a:t>
            </a:r>
          </a:p>
        </p:txBody>
      </p:sp>
      <p:sp>
        <p:nvSpPr>
          <p:cNvPr id="48" name="Lekerekített téglalap 47"/>
          <p:cNvSpPr/>
          <p:nvPr/>
        </p:nvSpPr>
        <p:spPr>
          <a:xfrm>
            <a:off x="5131363" y="2492747"/>
            <a:ext cx="2631096" cy="737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receptszerű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kísérletek („</a:t>
            </a:r>
            <a:r>
              <a:rPr lang="hu-H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kontroll”)</a:t>
            </a:r>
            <a:endParaRPr lang="en-GB" sz="15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Lekerekített téglalap 48"/>
          <p:cNvSpPr/>
          <p:nvPr/>
        </p:nvSpPr>
        <p:spPr>
          <a:xfrm>
            <a:off x="4159359" y="2594183"/>
            <a:ext cx="710815" cy="534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50" name="Lekerekített téglalap 49"/>
          <p:cNvSpPr/>
          <p:nvPr/>
        </p:nvSpPr>
        <p:spPr>
          <a:xfrm>
            <a:off x="4601816" y="1259640"/>
            <a:ext cx="4491168" cy="740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Az eredmények elemzése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Egyenes összekötő nyíllal 98"/>
          <p:cNvCxnSpPr>
            <a:cxnSpLocks/>
          </p:cNvCxnSpPr>
          <p:nvPr/>
        </p:nvCxnSpPr>
        <p:spPr>
          <a:xfrm>
            <a:off x="1465799" y="3221581"/>
            <a:ext cx="7233" cy="326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gyenes összekötő nyíllal 100"/>
          <p:cNvCxnSpPr>
            <a:cxnSpLocks/>
            <a:stCxn id="9" idx="3"/>
            <a:endCxn id="44" idx="1"/>
          </p:cNvCxnSpPr>
          <p:nvPr/>
        </p:nvCxnSpPr>
        <p:spPr>
          <a:xfrm flipV="1">
            <a:off x="2278876" y="2871325"/>
            <a:ext cx="295911" cy="940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B4E654DE-8874-4BA2-BF77-1EE445B3E77F}"/>
              </a:ext>
            </a:extLst>
          </p:cNvPr>
          <p:cNvSpPr txBox="1"/>
          <p:nvPr/>
        </p:nvSpPr>
        <p:spPr>
          <a:xfrm>
            <a:off x="560791" y="17731"/>
            <a:ext cx="8706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1B5C93"/>
                </a:solidFill>
                <a:latin typeface="+mj-lt"/>
              </a:rPr>
              <a:t>III.4. Kutatási modell a </a:t>
            </a:r>
            <a:r>
              <a:rPr lang="hu-HU" sz="2400" b="1" dirty="0">
                <a:solidFill>
                  <a:srgbClr val="FF0000"/>
                </a:solidFill>
                <a:latin typeface="+mj-lt"/>
              </a:rPr>
              <a:t>2016/2017. </a:t>
            </a:r>
            <a:r>
              <a:rPr lang="hu-HU" sz="2400" b="1" dirty="0">
                <a:solidFill>
                  <a:srgbClr val="1B5C93"/>
                </a:solidFill>
                <a:latin typeface="+mj-lt"/>
              </a:rPr>
              <a:t>tanévben</a:t>
            </a:r>
          </a:p>
        </p:txBody>
      </p:sp>
      <p:sp>
        <p:nvSpPr>
          <p:cNvPr id="54" name="Téglalap: lekerekített 53">
            <a:extLst>
              <a:ext uri="{FF2B5EF4-FFF2-40B4-BE49-F238E27FC236}">
                <a16:creationId xmlns:a16="http://schemas.microsoft.com/office/drawing/2014/main" xmlns="" id="{56213ED2-26F7-4F8A-8961-FB7D80ADB199}"/>
              </a:ext>
            </a:extLst>
          </p:cNvPr>
          <p:cNvSpPr/>
          <p:nvPr/>
        </p:nvSpPr>
        <p:spPr>
          <a:xfrm>
            <a:off x="2561948" y="4240624"/>
            <a:ext cx="1336221" cy="7686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típusú 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églalap: lekerekített 139">
            <a:extLst>
              <a:ext uri="{FF2B5EF4-FFF2-40B4-BE49-F238E27FC236}">
                <a16:creationId xmlns:a16="http://schemas.microsoft.com/office/drawing/2014/main" xmlns="" id="{61B7222E-3AE2-488A-B4FB-333685A4CAC1}"/>
              </a:ext>
            </a:extLst>
          </p:cNvPr>
          <p:cNvSpPr/>
          <p:nvPr/>
        </p:nvSpPr>
        <p:spPr>
          <a:xfrm>
            <a:off x="4157780" y="4361340"/>
            <a:ext cx="724705" cy="527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150" name="Téglalap: lekerekített 149">
            <a:extLst>
              <a:ext uri="{FF2B5EF4-FFF2-40B4-BE49-F238E27FC236}">
                <a16:creationId xmlns:a16="http://schemas.microsoft.com/office/drawing/2014/main" xmlns="" id="{E1D9C432-2041-4105-924F-DFAB4A31A7FC}"/>
              </a:ext>
            </a:extLst>
          </p:cNvPr>
          <p:cNvSpPr/>
          <p:nvPr/>
        </p:nvSpPr>
        <p:spPr>
          <a:xfrm>
            <a:off x="5121225" y="4262403"/>
            <a:ext cx="2631095" cy="725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kísérlettervezés a gyakorlatban</a:t>
            </a:r>
          </a:p>
        </p:txBody>
      </p:sp>
      <p:sp>
        <p:nvSpPr>
          <p:cNvPr id="151" name="Téglalap: lekerekített 150">
            <a:extLst>
              <a:ext uri="{FF2B5EF4-FFF2-40B4-BE49-F238E27FC236}">
                <a16:creationId xmlns:a16="http://schemas.microsoft.com/office/drawing/2014/main" xmlns="" id="{A48ABCB3-3FAC-4A33-BD4B-04520C49E1A2}"/>
              </a:ext>
            </a:extLst>
          </p:cNvPr>
          <p:cNvSpPr/>
          <p:nvPr/>
        </p:nvSpPr>
        <p:spPr>
          <a:xfrm>
            <a:off x="7991061" y="4358519"/>
            <a:ext cx="695741" cy="527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Utó-teszt</a:t>
            </a:r>
          </a:p>
        </p:txBody>
      </p:sp>
      <p:cxnSp>
        <p:nvCxnSpPr>
          <p:cNvPr id="155" name="Egyenes összekötő nyíllal 154">
            <a:extLst>
              <a:ext uri="{FF2B5EF4-FFF2-40B4-BE49-F238E27FC236}">
                <a16:creationId xmlns:a16="http://schemas.microsoft.com/office/drawing/2014/main" xmlns="" id="{DAA7F1A7-5A11-4676-AFFD-28DE4F317BD9}"/>
              </a:ext>
            </a:extLst>
          </p:cNvPr>
          <p:cNvCxnSpPr>
            <a:stCxn id="9" idx="3"/>
            <a:endCxn id="54" idx="1"/>
          </p:cNvCxnSpPr>
          <p:nvPr/>
        </p:nvCxnSpPr>
        <p:spPr>
          <a:xfrm>
            <a:off x="2278876" y="3812324"/>
            <a:ext cx="283072" cy="812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Egyenes összekötő nyíllal 156">
            <a:extLst>
              <a:ext uri="{FF2B5EF4-FFF2-40B4-BE49-F238E27FC236}">
                <a16:creationId xmlns:a16="http://schemas.microsoft.com/office/drawing/2014/main" xmlns="" id="{4A74B266-D0DB-4086-82C8-B13DD0891433}"/>
              </a:ext>
            </a:extLst>
          </p:cNvPr>
          <p:cNvCxnSpPr>
            <a:stCxn id="44" idx="3"/>
            <a:endCxn id="49" idx="1"/>
          </p:cNvCxnSpPr>
          <p:nvPr/>
        </p:nvCxnSpPr>
        <p:spPr>
          <a:xfrm flipV="1">
            <a:off x="3898166" y="2861460"/>
            <a:ext cx="261193" cy="9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gyenes összekötő nyíllal 158">
            <a:extLst>
              <a:ext uri="{FF2B5EF4-FFF2-40B4-BE49-F238E27FC236}">
                <a16:creationId xmlns:a16="http://schemas.microsoft.com/office/drawing/2014/main" xmlns="" id="{DD8DBE16-F069-4C42-823F-E80392DEEB7A}"/>
              </a:ext>
            </a:extLst>
          </p:cNvPr>
          <p:cNvCxnSpPr>
            <a:stCxn id="45" idx="3"/>
            <a:endCxn id="42" idx="1"/>
          </p:cNvCxnSpPr>
          <p:nvPr/>
        </p:nvCxnSpPr>
        <p:spPr>
          <a:xfrm flipV="1">
            <a:off x="3861869" y="3767169"/>
            <a:ext cx="29591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Egyenes összekötő nyíllal 163">
            <a:extLst>
              <a:ext uri="{FF2B5EF4-FFF2-40B4-BE49-F238E27FC236}">
                <a16:creationId xmlns:a16="http://schemas.microsoft.com/office/drawing/2014/main" xmlns="" id="{F01403D4-9FDB-4881-9277-362C30DC6C31}"/>
              </a:ext>
            </a:extLst>
          </p:cNvPr>
          <p:cNvCxnSpPr>
            <a:cxnSpLocks/>
            <a:stCxn id="54" idx="3"/>
            <a:endCxn id="140" idx="1"/>
          </p:cNvCxnSpPr>
          <p:nvPr/>
        </p:nvCxnSpPr>
        <p:spPr>
          <a:xfrm>
            <a:off x="3898169" y="4624973"/>
            <a:ext cx="2596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Egyenes összekötő nyíllal 167">
            <a:extLst>
              <a:ext uri="{FF2B5EF4-FFF2-40B4-BE49-F238E27FC236}">
                <a16:creationId xmlns:a16="http://schemas.microsoft.com/office/drawing/2014/main" xmlns="" id="{9C891651-44C1-4126-8819-FAF3F08E0F01}"/>
              </a:ext>
            </a:extLst>
          </p:cNvPr>
          <p:cNvCxnSpPr>
            <a:stCxn id="49" idx="3"/>
            <a:endCxn id="48" idx="1"/>
          </p:cNvCxnSpPr>
          <p:nvPr/>
        </p:nvCxnSpPr>
        <p:spPr>
          <a:xfrm>
            <a:off x="4870174" y="2861460"/>
            <a:ext cx="2611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Egyenes összekötő nyíllal 170">
            <a:extLst>
              <a:ext uri="{FF2B5EF4-FFF2-40B4-BE49-F238E27FC236}">
                <a16:creationId xmlns:a16="http://schemas.microsoft.com/office/drawing/2014/main" xmlns="" id="{A6CF4223-F4DD-4366-B813-E562C800C062}"/>
              </a:ext>
            </a:extLst>
          </p:cNvPr>
          <p:cNvCxnSpPr>
            <a:stCxn id="42" idx="3"/>
            <a:endCxn id="43" idx="1"/>
          </p:cNvCxnSpPr>
          <p:nvPr/>
        </p:nvCxnSpPr>
        <p:spPr>
          <a:xfrm flipV="1">
            <a:off x="4882485" y="3767168"/>
            <a:ext cx="23873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Egyenes összekötő nyíllal 175">
            <a:extLst>
              <a:ext uri="{FF2B5EF4-FFF2-40B4-BE49-F238E27FC236}">
                <a16:creationId xmlns:a16="http://schemas.microsoft.com/office/drawing/2014/main" xmlns="" id="{92BDEACB-CEB5-4214-ACAB-8724881C36F1}"/>
              </a:ext>
            </a:extLst>
          </p:cNvPr>
          <p:cNvCxnSpPr>
            <a:cxnSpLocks/>
            <a:stCxn id="140" idx="3"/>
            <a:endCxn id="150" idx="1"/>
          </p:cNvCxnSpPr>
          <p:nvPr/>
        </p:nvCxnSpPr>
        <p:spPr>
          <a:xfrm>
            <a:off x="4882485" y="4624973"/>
            <a:ext cx="2387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Egyenes összekötő nyíllal 179">
            <a:extLst>
              <a:ext uri="{FF2B5EF4-FFF2-40B4-BE49-F238E27FC236}">
                <a16:creationId xmlns:a16="http://schemas.microsoft.com/office/drawing/2014/main" xmlns="" id="{6E222147-2C92-4900-8A5C-3E0811777E7E}"/>
              </a:ext>
            </a:extLst>
          </p:cNvPr>
          <p:cNvCxnSpPr>
            <a:stCxn id="48" idx="3"/>
            <a:endCxn id="47" idx="1"/>
          </p:cNvCxnSpPr>
          <p:nvPr/>
        </p:nvCxnSpPr>
        <p:spPr>
          <a:xfrm flipV="1">
            <a:off x="7762459" y="2861459"/>
            <a:ext cx="2286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Egyenes összekötő nyíllal 181">
            <a:extLst>
              <a:ext uri="{FF2B5EF4-FFF2-40B4-BE49-F238E27FC236}">
                <a16:creationId xmlns:a16="http://schemas.microsoft.com/office/drawing/2014/main" xmlns="" id="{19889869-19E3-440D-81DF-46653C068CB7}"/>
              </a:ext>
            </a:extLst>
          </p:cNvPr>
          <p:cNvCxnSpPr>
            <a:stCxn id="43" idx="3"/>
            <a:endCxn id="46" idx="1"/>
          </p:cNvCxnSpPr>
          <p:nvPr/>
        </p:nvCxnSpPr>
        <p:spPr>
          <a:xfrm flipV="1">
            <a:off x="7752320" y="3761781"/>
            <a:ext cx="238740" cy="5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Egyenes összekötő nyíllal 184">
            <a:extLst>
              <a:ext uri="{FF2B5EF4-FFF2-40B4-BE49-F238E27FC236}">
                <a16:creationId xmlns:a16="http://schemas.microsoft.com/office/drawing/2014/main" xmlns="" id="{645B98A1-BC0F-49E3-B032-DDD6EC37A5DE}"/>
              </a:ext>
            </a:extLst>
          </p:cNvPr>
          <p:cNvCxnSpPr>
            <a:cxnSpLocks/>
            <a:stCxn id="150" idx="3"/>
            <a:endCxn id="151" idx="1"/>
          </p:cNvCxnSpPr>
          <p:nvPr/>
        </p:nvCxnSpPr>
        <p:spPr>
          <a:xfrm flipV="1">
            <a:off x="7752320" y="4622152"/>
            <a:ext cx="238741" cy="2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Egyenes összekötő 204">
            <a:extLst>
              <a:ext uri="{FF2B5EF4-FFF2-40B4-BE49-F238E27FC236}">
                <a16:creationId xmlns:a16="http://schemas.microsoft.com/office/drawing/2014/main" xmlns="" id="{F55996BD-7269-4834-86FD-130B1AB02A2D}"/>
              </a:ext>
            </a:extLst>
          </p:cNvPr>
          <p:cNvCxnSpPr>
            <a:cxnSpLocks/>
            <a:stCxn id="150" idx="3"/>
            <a:endCxn id="150" idx="3"/>
          </p:cNvCxnSpPr>
          <p:nvPr/>
        </p:nvCxnSpPr>
        <p:spPr>
          <a:xfrm>
            <a:off x="7752320" y="462497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Egyenes összekötő nyíllal 209">
            <a:extLst>
              <a:ext uri="{FF2B5EF4-FFF2-40B4-BE49-F238E27FC236}">
                <a16:creationId xmlns:a16="http://schemas.microsoft.com/office/drawing/2014/main" xmlns="" id="{564BEDB7-FD86-4E9F-B756-2360393B08B7}"/>
              </a:ext>
            </a:extLst>
          </p:cNvPr>
          <p:cNvCxnSpPr/>
          <p:nvPr/>
        </p:nvCxnSpPr>
        <p:spPr>
          <a:xfrm flipV="1">
            <a:off x="5019261" y="2019325"/>
            <a:ext cx="0" cy="2423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Összekötő: szögletes 215">
            <a:extLst>
              <a:ext uri="{FF2B5EF4-FFF2-40B4-BE49-F238E27FC236}">
                <a16:creationId xmlns:a16="http://schemas.microsoft.com/office/drawing/2014/main" xmlns="" id="{9A5AD5E5-7CD0-41EB-AD4E-751AC5769C25}"/>
              </a:ext>
            </a:extLst>
          </p:cNvPr>
          <p:cNvCxnSpPr/>
          <p:nvPr/>
        </p:nvCxnSpPr>
        <p:spPr>
          <a:xfrm rot="5400000" flipH="1" flipV="1">
            <a:off x="4103746" y="2828346"/>
            <a:ext cx="1608458" cy="1231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Egyenes összekötő 217">
            <a:extLst>
              <a:ext uri="{FF2B5EF4-FFF2-40B4-BE49-F238E27FC236}">
                <a16:creationId xmlns:a16="http://schemas.microsoft.com/office/drawing/2014/main" xmlns="" id="{319230F9-61FA-41C2-839D-66D0844A8067}"/>
              </a:ext>
            </a:extLst>
          </p:cNvPr>
          <p:cNvCxnSpPr/>
          <p:nvPr/>
        </p:nvCxnSpPr>
        <p:spPr>
          <a:xfrm flipH="1">
            <a:off x="4882485" y="3638731"/>
            <a:ext cx="386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Egyenes összekötő 221">
            <a:extLst>
              <a:ext uri="{FF2B5EF4-FFF2-40B4-BE49-F238E27FC236}">
                <a16:creationId xmlns:a16="http://schemas.microsoft.com/office/drawing/2014/main" xmlns="" id="{6C894C3E-6370-4970-994A-E26C0AC7BBFE}"/>
              </a:ext>
            </a:extLst>
          </p:cNvPr>
          <p:cNvCxnSpPr/>
          <p:nvPr/>
        </p:nvCxnSpPr>
        <p:spPr>
          <a:xfrm flipH="1">
            <a:off x="4870174" y="4442791"/>
            <a:ext cx="149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Egyenes összekötő nyíllal 227">
            <a:extLst>
              <a:ext uri="{FF2B5EF4-FFF2-40B4-BE49-F238E27FC236}">
                <a16:creationId xmlns:a16="http://schemas.microsoft.com/office/drawing/2014/main" xmlns="" id="{257211E9-1804-40CC-8DEB-CC046D55063C}"/>
              </a:ext>
            </a:extLst>
          </p:cNvPr>
          <p:cNvCxnSpPr/>
          <p:nvPr/>
        </p:nvCxnSpPr>
        <p:spPr>
          <a:xfrm flipV="1">
            <a:off x="4810540" y="2019325"/>
            <a:ext cx="0" cy="563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Egyenes összekötő nyíllal 233">
            <a:extLst>
              <a:ext uri="{FF2B5EF4-FFF2-40B4-BE49-F238E27FC236}">
                <a16:creationId xmlns:a16="http://schemas.microsoft.com/office/drawing/2014/main" xmlns="" id="{A35141B0-C6E9-44A3-B936-D19634346F49}"/>
              </a:ext>
            </a:extLst>
          </p:cNvPr>
          <p:cNvCxnSpPr/>
          <p:nvPr/>
        </p:nvCxnSpPr>
        <p:spPr>
          <a:xfrm flipV="1">
            <a:off x="8975034" y="1977903"/>
            <a:ext cx="0" cy="2644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Egyenes összekötő nyíllal 235">
            <a:extLst>
              <a:ext uri="{FF2B5EF4-FFF2-40B4-BE49-F238E27FC236}">
                <a16:creationId xmlns:a16="http://schemas.microsoft.com/office/drawing/2014/main" xmlns="" id="{8EB70383-F9BD-41F1-9EFE-944FBE486510}"/>
              </a:ext>
            </a:extLst>
          </p:cNvPr>
          <p:cNvCxnSpPr/>
          <p:nvPr/>
        </p:nvCxnSpPr>
        <p:spPr>
          <a:xfrm flipV="1">
            <a:off x="8855765" y="1987760"/>
            <a:ext cx="0" cy="1767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Egyenes összekötő nyíllal 237">
            <a:extLst>
              <a:ext uri="{FF2B5EF4-FFF2-40B4-BE49-F238E27FC236}">
                <a16:creationId xmlns:a16="http://schemas.microsoft.com/office/drawing/2014/main" xmlns="" id="{C7C45463-DC2B-44C4-93A0-CA20F8071CFA}"/>
              </a:ext>
            </a:extLst>
          </p:cNvPr>
          <p:cNvCxnSpPr/>
          <p:nvPr/>
        </p:nvCxnSpPr>
        <p:spPr>
          <a:xfrm flipV="1">
            <a:off x="8756374" y="1987760"/>
            <a:ext cx="0" cy="855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Egyenes összekötő 241">
            <a:extLst>
              <a:ext uri="{FF2B5EF4-FFF2-40B4-BE49-F238E27FC236}">
                <a16:creationId xmlns:a16="http://schemas.microsoft.com/office/drawing/2014/main" xmlns="" id="{8F7859D8-546A-45C2-B511-44CCB28DDBE7}"/>
              </a:ext>
            </a:extLst>
          </p:cNvPr>
          <p:cNvCxnSpPr>
            <a:stCxn id="47" idx="3"/>
          </p:cNvCxnSpPr>
          <p:nvPr/>
        </p:nvCxnSpPr>
        <p:spPr>
          <a:xfrm flipV="1">
            <a:off x="8686800" y="2855443"/>
            <a:ext cx="69574" cy="6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Egyenes összekötő 243">
            <a:extLst>
              <a:ext uri="{FF2B5EF4-FFF2-40B4-BE49-F238E27FC236}">
                <a16:creationId xmlns:a16="http://schemas.microsoft.com/office/drawing/2014/main" xmlns="" id="{20135FD3-0F9B-40B0-A2E3-964C9FEC317D}"/>
              </a:ext>
            </a:extLst>
          </p:cNvPr>
          <p:cNvCxnSpPr>
            <a:stCxn id="46" idx="3"/>
          </p:cNvCxnSpPr>
          <p:nvPr/>
        </p:nvCxnSpPr>
        <p:spPr>
          <a:xfrm>
            <a:off x="8686799" y="3761781"/>
            <a:ext cx="168966" cy="5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Egyenes összekötő 245">
            <a:extLst>
              <a:ext uri="{FF2B5EF4-FFF2-40B4-BE49-F238E27FC236}">
                <a16:creationId xmlns:a16="http://schemas.microsoft.com/office/drawing/2014/main" xmlns="" id="{E7AAF13C-7E37-4F2D-A7A7-36D5135BC056}"/>
              </a:ext>
            </a:extLst>
          </p:cNvPr>
          <p:cNvCxnSpPr>
            <a:stCxn id="151" idx="3"/>
          </p:cNvCxnSpPr>
          <p:nvPr/>
        </p:nvCxnSpPr>
        <p:spPr>
          <a:xfrm>
            <a:off x="8686802" y="4622152"/>
            <a:ext cx="288232" cy="2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>
            <a:stCxn id="9" idx="3"/>
          </p:cNvCxnSpPr>
          <p:nvPr/>
        </p:nvCxnSpPr>
        <p:spPr>
          <a:xfrm>
            <a:off x="2278876" y="3812324"/>
            <a:ext cx="3670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45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236"/>
            <a:ext cx="8064499" cy="480147"/>
          </a:xfrm>
        </p:spPr>
        <p:txBody>
          <a:bodyPr/>
          <a:lstStyle/>
          <a:p>
            <a:pPr algn="ctr"/>
            <a:r>
              <a:rPr lang="hu-HU" sz="2400" dirty="0"/>
              <a:t>III.5.A) Eredmények – összes </a:t>
            </a:r>
            <a:r>
              <a:rPr lang="hu-HU" sz="2400" dirty="0" smtClean="0"/>
              <a:t>fela</a:t>
            </a:r>
            <a:r>
              <a:rPr lang="hu-HU" dirty="0" smtClean="0"/>
              <a:t>dat </a:t>
            </a:r>
            <a:r>
              <a:rPr lang="hu-HU" dirty="0" smtClean="0">
                <a:solidFill>
                  <a:srgbClr val="FF0000"/>
                </a:solidFill>
              </a:rPr>
              <a:t>(újraszámolt!)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63" y="3756274"/>
            <a:ext cx="8317149" cy="1387226"/>
          </a:xfrm>
        </p:spPr>
        <p:txBody>
          <a:bodyPr/>
          <a:lstStyle/>
          <a:p>
            <a:r>
              <a:rPr lang="hu-HU" sz="2000" dirty="0" smtClean="0">
                <a:latin typeface="Calibri" panose="020F0502020204030204" pitchFamily="34" charset="0"/>
              </a:rPr>
              <a:t>*</a:t>
            </a:r>
            <a:r>
              <a:rPr lang="hu-HU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szignifikáns: p&lt;0,05</a:t>
            </a:r>
            <a:endParaRPr lang="hu-HU" sz="2000" dirty="0" smtClean="0">
              <a:latin typeface="Calibri" panose="020F0502020204030204" pitchFamily="34" charset="0"/>
            </a:endParaRPr>
          </a:p>
          <a:p>
            <a:r>
              <a:rPr lang="hu-HU" sz="2000" b="1" dirty="0" smtClean="0">
                <a:latin typeface="Calibri" panose="020F0502020204030204" pitchFamily="34" charset="0"/>
              </a:rPr>
              <a:t>**</a:t>
            </a:r>
            <a:r>
              <a:rPr lang="hu-HU" sz="2000" dirty="0" smtClean="0"/>
              <a:t>Relatív </a:t>
            </a:r>
            <a:r>
              <a:rPr lang="hu-HU" sz="2000" dirty="0"/>
              <a:t>különbség = (</a:t>
            </a:r>
            <a:r>
              <a:rPr lang="hu-HU" sz="2000" dirty="0" err="1"/>
              <a:t>M</a:t>
            </a:r>
            <a:r>
              <a:rPr lang="hu-HU" sz="2000" baseline="-25000" dirty="0" err="1"/>
              <a:t>utóteszt</a:t>
            </a:r>
            <a:r>
              <a:rPr lang="hu-HU" sz="2000" dirty="0" err="1"/>
              <a:t>-M</a:t>
            </a:r>
            <a:r>
              <a:rPr lang="hu-HU" sz="2000" baseline="-25000" dirty="0" err="1"/>
              <a:t>előteszt</a:t>
            </a:r>
            <a:r>
              <a:rPr lang="hu-HU" sz="2000" dirty="0"/>
              <a:t>)/</a:t>
            </a:r>
            <a:r>
              <a:rPr lang="hu-HU" sz="2000" dirty="0" err="1" smtClean="0"/>
              <a:t>M</a:t>
            </a:r>
            <a:r>
              <a:rPr lang="hu-HU" sz="2000" baseline="-25000" dirty="0" err="1" smtClean="0"/>
              <a:t>előteszt</a:t>
            </a:r>
            <a:endParaRPr lang="hu-HU" sz="2000" baseline="-25000" dirty="0" smtClean="0"/>
          </a:p>
          <a:p>
            <a:r>
              <a:rPr lang="hu-HU" sz="2000" dirty="0" smtClean="0">
                <a:solidFill>
                  <a:srgbClr val="C00000"/>
                </a:solidFill>
              </a:rPr>
              <a:t>Csak a 2. csoportban nincs szignifikáns csökkenés, és a 2. csoport eredménye</a:t>
            </a:r>
            <a:r>
              <a:rPr lang="hu-HU" sz="2000" dirty="0">
                <a:solidFill>
                  <a:srgbClr val="C00000"/>
                </a:solidFill>
              </a:rPr>
              <a:t> </a:t>
            </a:r>
            <a:r>
              <a:rPr lang="hu-HU" sz="2000" dirty="0" smtClean="0">
                <a:solidFill>
                  <a:srgbClr val="C00000"/>
                </a:solidFill>
              </a:rPr>
              <a:t>szignifikánsan jobb a kontrollcsoporténál.</a:t>
            </a:r>
            <a:endParaRPr lang="en-US" sz="2000" dirty="0">
              <a:solidFill>
                <a:srgbClr val="C00000"/>
              </a:solidFill>
            </a:endParaRPr>
          </a:p>
          <a:p>
            <a:endParaRPr lang="hu-HU" sz="2000" baseline="-25000" dirty="0" smtClean="0"/>
          </a:p>
          <a:p>
            <a:endParaRPr lang="hu-HU" sz="2000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0334"/>
              </p:ext>
            </p:extLst>
          </p:nvPr>
        </p:nvGraphicFramePr>
        <p:xfrm>
          <a:off x="359923" y="496112"/>
          <a:ext cx="8190686" cy="3207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051"/>
                <a:gridCol w="1108953"/>
                <a:gridCol w="1206230"/>
                <a:gridCol w="1089498"/>
                <a:gridCol w="1118680"/>
                <a:gridCol w="768486"/>
                <a:gridCol w="1614788"/>
              </a:tblGrid>
              <a:tr h="915009"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Csoport</a:t>
                      </a:r>
                      <a:endParaRPr lang="hu-H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i="1" dirty="0" err="1" smtClean="0"/>
                        <a:t>M</a:t>
                      </a:r>
                      <a:r>
                        <a:rPr lang="hu-HU" sz="1800" baseline="-25000" dirty="0" err="1" smtClean="0"/>
                        <a:t>előteszt</a:t>
                      </a:r>
                      <a:endParaRPr lang="hu-HU" sz="1800" baseline="-25000" dirty="0" smtClean="0"/>
                    </a:p>
                    <a:p>
                      <a:pPr algn="ctr"/>
                      <a:r>
                        <a:rPr lang="hu-HU" sz="1800" dirty="0" smtClean="0"/>
                        <a:t>(%)</a:t>
                      </a:r>
                      <a:endParaRPr lang="hu-H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i="1" baseline="0" dirty="0" err="1" smtClean="0"/>
                        <a:t>SD</a:t>
                      </a:r>
                      <a:r>
                        <a:rPr lang="hu-HU" sz="1800" baseline="-25000" dirty="0" err="1" smtClean="0"/>
                        <a:t>előteszt</a:t>
                      </a:r>
                      <a:endParaRPr lang="hu-HU" sz="1800" baseline="-25000" dirty="0" smtClean="0"/>
                    </a:p>
                    <a:p>
                      <a:pPr algn="ctr"/>
                      <a:r>
                        <a:rPr lang="hu-HU" sz="1800" dirty="0" smtClean="0"/>
                        <a:t>(%)</a:t>
                      </a:r>
                    </a:p>
                    <a:p>
                      <a:endParaRPr lang="hu-H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i="1" dirty="0" err="1" smtClean="0"/>
                        <a:t>M</a:t>
                      </a:r>
                      <a:r>
                        <a:rPr lang="hu-HU" sz="1800" i="0" baseline="-25000" dirty="0" err="1" smtClean="0"/>
                        <a:t>utó</a:t>
                      </a:r>
                      <a:r>
                        <a:rPr lang="hu-HU" sz="1800" baseline="-25000" dirty="0" err="1" smtClean="0"/>
                        <a:t>teszt</a:t>
                      </a:r>
                      <a:endParaRPr lang="hu-HU" sz="1800" baseline="-25000" dirty="0" smtClean="0"/>
                    </a:p>
                    <a:p>
                      <a:pPr algn="ctr"/>
                      <a:r>
                        <a:rPr lang="hu-HU" sz="1800" dirty="0" smtClean="0"/>
                        <a:t>(%)</a:t>
                      </a:r>
                      <a:endParaRPr lang="hu-H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i="1" baseline="0" dirty="0" err="1" smtClean="0"/>
                        <a:t>SD</a:t>
                      </a:r>
                      <a:r>
                        <a:rPr lang="hu-HU" sz="1800" i="0" baseline="-25000" dirty="0" err="1" smtClean="0"/>
                        <a:t>utó</a:t>
                      </a:r>
                      <a:r>
                        <a:rPr lang="hu-HU" sz="1800" baseline="-25000" dirty="0" err="1" smtClean="0"/>
                        <a:t>teszt</a:t>
                      </a:r>
                      <a:endParaRPr lang="hu-HU" sz="1800" baseline="-25000" dirty="0" smtClean="0"/>
                    </a:p>
                    <a:p>
                      <a:pPr algn="ctr"/>
                      <a:r>
                        <a:rPr lang="hu-HU" sz="1800" dirty="0" smtClean="0"/>
                        <a:t>(%)</a:t>
                      </a:r>
                    </a:p>
                    <a:p>
                      <a:endParaRPr lang="hu-H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hu-H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Relatív különbség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r>
                        <a:rPr lang="hu-HU" sz="1800" dirty="0" smtClean="0"/>
                        <a:t> </a:t>
                      </a:r>
                      <a:endParaRPr lang="hu-HU" sz="1800" dirty="0"/>
                    </a:p>
                  </a:txBody>
                  <a:tcPr/>
                </a:tc>
              </a:tr>
              <a:tr h="764129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1. csoport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solidFill>
                            <a:srgbClr val="00B050"/>
                          </a:solidFill>
                        </a:rPr>
                        <a:t>41,6</a:t>
                      </a:r>
                      <a:endParaRPr lang="hu-HU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12,6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36,7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15,5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hu-H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-0,118</a:t>
                      </a:r>
                      <a:endParaRPr lang="hu-HU" sz="2000" b="1" dirty="0"/>
                    </a:p>
                  </a:txBody>
                  <a:tcPr/>
                </a:tc>
              </a:tr>
              <a:tr h="764129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2. csoport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solidFill>
                            <a:srgbClr val="00B050"/>
                          </a:solidFill>
                        </a:rPr>
                        <a:t>41,6</a:t>
                      </a:r>
                      <a:endParaRPr lang="hu-HU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12,6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41,2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21,7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hu-H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-0,0096</a:t>
                      </a:r>
                      <a:endParaRPr lang="hu-HU" sz="2000" b="1" dirty="0"/>
                    </a:p>
                  </a:txBody>
                  <a:tcPr/>
                </a:tc>
              </a:tr>
              <a:tr h="764129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3. csoport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solidFill>
                            <a:srgbClr val="00B050"/>
                          </a:solidFill>
                        </a:rPr>
                        <a:t>41,6</a:t>
                      </a:r>
                      <a:endParaRPr lang="hu-HU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12,6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38,8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20,5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hu-H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-0,0913</a:t>
                      </a:r>
                      <a:endParaRPr lang="hu-HU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99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76801"/>
            <a:ext cx="8064499" cy="487404"/>
          </a:xfrm>
        </p:spPr>
        <p:txBody>
          <a:bodyPr/>
          <a:lstStyle/>
          <a:p>
            <a:pPr algn="ctr"/>
            <a:r>
              <a:rPr lang="hu-HU" sz="2400" dirty="0" smtClean="0"/>
              <a:t>III.5.A) </a:t>
            </a:r>
            <a:r>
              <a:rPr lang="hu-HU" sz="2400" dirty="0"/>
              <a:t>Eredmények – összes </a:t>
            </a:r>
            <a:r>
              <a:rPr lang="hu-HU" sz="2400" dirty="0" smtClean="0"/>
              <a:t>feladat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24" y="564205"/>
            <a:ext cx="4584589" cy="275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87" y="2497227"/>
            <a:ext cx="4126130" cy="248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369651" y="3615895"/>
            <a:ext cx="3998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Az elő- és utóteszt tartalma különböző → </a:t>
            </a:r>
          </a:p>
          <a:p>
            <a:r>
              <a:rPr lang="hu-H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 csoportok teljesítménye csak egymáshoz mérhető.</a:t>
            </a:r>
            <a:endParaRPr lang="hu-HU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97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128" y="53211"/>
            <a:ext cx="8219871" cy="413078"/>
          </a:xfrm>
        </p:spPr>
        <p:txBody>
          <a:bodyPr/>
          <a:lstStyle/>
          <a:p>
            <a:r>
              <a:rPr lang="hu-HU" dirty="0" smtClean="0"/>
              <a:t>III.5.B) </a:t>
            </a:r>
            <a:r>
              <a:rPr lang="hu-HU" dirty="0"/>
              <a:t>Eredmények</a:t>
            </a:r>
            <a:r>
              <a:rPr lang="hu-HU" dirty="0" smtClean="0"/>
              <a:t>: összes feladat/</a:t>
            </a:r>
            <a:r>
              <a:rPr lang="hu-HU" dirty="0" err="1" smtClean="0">
                <a:solidFill>
                  <a:srgbClr val="FF0000"/>
                </a:solidFill>
              </a:rPr>
              <a:t>tercilis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Tartalom hely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775434"/>
              </p:ext>
            </p:extLst>
          </p:nvPr>
        </p:nvGraphicFramePr>
        <p:xfrm>
          <a:off x="0" y="466289"/>
          <a:ext cx="9144000" cy="4297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91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51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45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51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620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2194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6182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15312">
                <a:tc rowSpan="2">
                  <a:txBody>
                    <a:bodyPr/>
                    <a:lstStyle/>
                    <a:p>
                      <a:r>
                        <a:rPr lang="hu-HU" sz="1800" b="1" dirty="0">
                          <a:latin typeface="Calibri" panose="020F0502020204030204" pitchFamily="34" charset="0"/>
                        </a:rPr>
                        <a:t>Csoport  / </a:t>
                      </a:r>
                      <a:r>
                        <a:rPr lang="hu-HU" sz="1800" b="1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Tercilisek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u-HU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az előteszten nyújtott teljesítmény alapján</a:t>
                      </a:r>
                    </a:p>
                  </a:txBody>
                  <a:tcPr marT="45723" marB="45723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Előteszt</a:t>
                      </a:r>
                    </a:p>
                    <a:p>
                      <a:pPr algn="ctr"/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Utóteszt</a:t>
                      </a:r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noProof="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Relat</a:t>
                      </a:r>
                      <a:r>
                        <a:rPr lang="hu-HU" sz="1800" b="1" noProof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ív</a:t>
                      </a:r>
                      <a:r>
                        <a:rPr lang="en-US" sz="1800" b="1" noProof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u-HU" sz="1800" b="1" noProof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különbség</a:t>
                      </a:r>
                      <a:r>
                        <a:rPr lang="hu-HU" sz="1800" b="1" baseline="0" noProof="0" dirty="0">
                          <a:latin typeface="Calibri" panose="020F0502020204030204" pitchFamily="34" charset="0"/>
                        </a:rPr>
                        <a:t>/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baseline="0" noProof="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g-faktor</a:t>
                      </a:r>
                      <a:endParaRPr lang="en-US" sz="1800" b="1" noProof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 (</a:t>
                      </a:r>
                      <a:r>
                        <a:rPr lang="hu-HU" sz="1800" b="1" noProof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hu-HU" sz="1800" b="1" baseline="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800" b="1" baseline="0" noProof="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hu-HU" sz="1800" b="1" baseline="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&lt;0,05)</a:t>
                      </a:r>
                      <a:endParaRPr lang="en-GB" sz="1800" b="1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738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M (%)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>
                          <a:latin typeface="Calibri" panose="020F0502020204030204" pitchFamily="34" charset="0"/>
                        </a:rPr>
                        <a:t>SD (%)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M (%)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>
                          <a:latin typeface="Calibri" panose="020F0502020204030204" pitchFamily="34" charset="0"/>
                        </a:rPr>
                        <a:t>SD (%)</a:t>
                      </a:r>
                    </a:p>
                  </a:txBody>
                  <a:tcPr marT="45723" marB="45723"/>
                </a:tc>
                <a:tc vMerge="1">
                  <a:txBody>
                    <a:bodyPr/>
                    <a:lstStyle/>
                    <a:p>
                      <a:endParaRPr lang="hu-HU" b="1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1.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r>
                        <a:rPr lang="hu-HU" sz="1800" b="1" dirty="0"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Gyengék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28,2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5,99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35,5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12,9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0,102</a:t>
                      </a:r>
                      <a:endParaRPr lang="hu-HU" sz="18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noProof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ＭＳ 明朝"/>
                          <a:cs typeface="Arial" panose="020B0604020202020204" pitchFamily="34" charset="0"/>
                        </a:rPr>
                        <a:t>+</a:t>
                      </a:r>
                      <a:endParaRPr lang="en-GB" sz="1800" b="1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1.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r>
                        <a:rPr lang="hu-HU" sz="1800" b="1" dirty="0"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Közepesek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41,6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2,80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37,8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16,9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hu-HU" sz="1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-0,091</a:t>
                      </a:r>
                      <a:endParaRPr lang="hu-HU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</a:t>
                      </a:r>
                      <a:endParaRPr lang="hu-HU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1.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r>
                        <a:rPr lang="hu-HU" sz="1800" b="1" dirty="0"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Jók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56,3</a:t>
                      </a:r>
                      <a:endParaRPr lang="hu-HU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7,06</a:t>
                      </a:r>
                      <a:endParaRPr lang="hu-HU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36,8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16,6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hu-HU" sz="1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0,346</a:t>
                      </a:r>
                      <a:endParaRPr lang="hu-HU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baseline="0" noProof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明朝"/>
                          <a:cs typeface="Arial" panose="020B0604020202020204" pitchFamily="34" charset="0"/>
                        </a:rPr>
                        <a:t>+</a:t>
                      </a:r>
                      <a:endParaRPr lang="hu-HU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2.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r>
                        <a:rPr lang="hu-HU" sz="1800" b="1" dirty="0"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Gyengék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20,2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5,99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38,9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18,7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0,234</a:t>
                      </a:r>
                      <a:endParaRPr lang="hu-HU" sz="18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noProof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ＭＳ 明朝"/>
                          <a:cs typeface="Arial" panose="020B0604020202020204" pitchFamily="34" charset="0"/>
                        </a:rPr>
                        <a:t>+</a:t>
                      </a:r>
                      <a:endParaRPr lang="en-GB" sz="1800" b="1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2.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r>
                        <a:rPr lang="hu-HU" sz="1800" b="1" dirty="0"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Közepesek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41,6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2,80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39,5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23,0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hu-HU" sz="1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-0,050</a:t>
                      </a:r>
                      <a:endParaRPr lang="hu-HU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</a:t>
                      </a:r>
                      <a:endParaRPr lang="hu-HU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2.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r>
                        <a:rPr lang="hu-HU" sz="1800" b="1" dirty="0"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Jók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56,3</a:t>
                      </a:r>
                      <a:endParaRPr lang="hu-HU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7,06</a:t>
                      </a:r>
                      <a:endParaRPr lang="hu-HU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45,8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22,8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-0,187</a:t>
                      </a:r>
                      <a:endParaRPr lang="hu-HU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baseline="0" noProof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明朝"/>
                          <a:cs typeface="Arial" panose="020B0604020202020204" pitchFamily="34" charset="0"/>
                        </a:rPr>
                        <a:t>+</a:t>
                      </a:r>
                      <a:endParaRPr lang="hu-HU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3.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r>
                        <a:rPr lang="hu-HU" sz="1800" b="1" dirty="0"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Gyengék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28,2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5,99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39,8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19,5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0,162</a:t>
                      </a:r>
                      <a:endParaRPr lang="hu-HU" sz="18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noProof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ＭＳ 明朝"/>
                          <a:cs typeface="Arial" panose="020B0604020202020204" pitchFamily="34" charset="0"/>
                        </a:rPr>
                        <a:t>+</a:t>
                      </a:r>
                      <a:endParaRPr lang="en-GB" sz="1800" b="1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3.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r>
                        <a:rPr lang="hu-HU" sz="1800" b="1" dirty="0"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Közepesek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41,6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2,80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36,9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19,8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hu-HU" sz="1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-0,113</a:t>
                      </a:r>
                      <a:endParaRPr lang="hu-HU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+</a:t>
                      </a:r>
                      <a:endParaRPr lang="hu-HU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3.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r>
                        <a:rPr lang="hu-HU" sz="1800" b="1" dirty="0"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Jók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56,3</a:t>
                      </a:r>
                      <a:endParaRPr lang="hu-HU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7,06</a:t>
                      </a:r>
                      <a:endParaRPr lang="hu-HU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36,5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22,4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-0.352</a:t>
                      </a:r>
                      <a:endParaRPr lang="hu-HU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baseline="0" noProof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明朝"/>
                          <a:cs typeface="Arial" panose="020B0604020202020204" pitchFamily="34" charset="0"/>
                        </a:rPr>
                        <a:t>+</a:t>
                      </a:r>
                      <a:endParaRPr lang="hu-HU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="" xmlns:a16="http://schemas.microsoft.com/office/drawing/2014/main" id="{11173F1A-653D-4EDB-A11D-28416DB2E801}"/>
              </a:ext>
            </a:extLst>
          </p:cNvPr>
          <p:cNvSpPr txBox="1"/>
          <p:nvPr/>
        </p:nvSpPr>
        <p:spPr>
          <a:xfrm>
            <a:off x="120580" y="4732338"/>
            <a:ext cx="862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A gyengék javultak. </a:t>
            </a:r>
            <a:r>
              <a:rPr lang="hu-HU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 legjobb </a:t>
            </a:r>
            <a:r>
              <a:rPr lang="hu-HU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tercilisek</a:t>
            </a:r>
            <a:r>
              <a:rPr lang="hu-HU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közül a 2. </a:t>
            </a:r>
            <a:r>
              <a:rPr lang="hu-HU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csop.-é</a:t>
            </a:r>
            <a:r>
              <a:rPr lang="hu-HU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szignifikánsan jobb.</a:t>
            </a:r>
            <a:endParaRPr lang="hu-HU" sz="2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7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27" y="154126"/>
            <a:ext cx="8796130" cy="501857"/>
          </a:xfrm>
        </p:spPr>
        <p:txBody>
          <a:bodyPr/>
          <a:lstStyle/>
          <a:p>
            <a:pPr algn="ctr"/>
            <a:r>
              <a:rPr lang="hu-HU" sz="2400" dirty="0" smtClean="0"/>
              <a:t>III.5.C) </a:t>
            </a:r>
            <a:r>
              <a:rPr lang="hu-HU" sz="2400" dirty="0"/>
              <a:t>Eredmények – kísérlettervező feladatok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027" y="3870472"/>
            <a:ext cx="8589685" cy="1135710"/>
          </a:xfrm>
        </p:spPr>
        <p:txBody>
          <a:bodyPr/>
          <a:lstStyle/>
          <a:p>
            <a:r>
              <a:rPr lang="hu-HU" sz="2000" dirty="0">
                <a:latin typeface="Calibri" panose="020F0502020204030204" pitchFamily="34" charset="0"/>
              </a:rPr>
              <a:t>*</a:t>
            </a:r>
            <a:r>
              <a:rPr lang="hu-HU" sz="2000" dirty="0">
                <a:latin typeface="Calibri" panose="020F0502020204030204" pitchFamily="34" charset="0"/>
                <a:cs typeface="Arial" panose="020B0604020202020204" pitchFamily="34" charset="0"/>
              </a:rPr>
              <a:t>szignifikáns: p&lt;0,05</a:t>
            </a:r>
            <a:endParaRPr lang="hu-HU" sz="2000" dirty="0">
              <a:latin typeface="Calibri" panose="020F0502020204030204" pitchFamily="34" charset="0"/>
            </a:endParaRPr>
          </a:p>
          <a:p>
            <a:r>
              <a:rPr lang="hu-HU" sz="2000" b="1" dirty="0" smtClean="0">
                <a:latin typeface="Calibri" panose="020F0502020204030204" pitchFamily="34" charset="0"/>
              </a:rPr>
              <a:t>**</a:t>
            </a:r>
            <a:r>
              <a:rPr lang="hu-HU" sz="2000" dirty="0"/>
              <a:t>g-faktor = (</a:t>
            </a:r>
            <a:r>
              <a:rPr lang="hu-HU" sz="2000" dirty="0" err="1"/>
              <a:t>M</a:t>
            </a:r>
            <a:r>
              <a:rPr lang="hu-HU" sz="2000" baseline="-25000" dirty="0" err="1"/>
              <a:t>utóteszt</a:t>
            </a:r>
            <a:r>
              <a:rPr lang="hu-HU" sz="2000" dirty="0"/>
              <a:t> - </a:t>
            </a:r>
            <a:r>
              <a:rPr lang="hu-HU" sz="2000" dirty="0" err="1"/>
              <a:t>M</a:t>
            </a:r>
            <a:r>
              <a:rPr lang="hu-HU" sz="2000" baseline="-25000" dirty="0" err="1"/>
              <a:t>előteszt</a:t>
            </a:r>
            <a:r>
              <a:rPr lang="hu-HU" sz="2000" dirty="0"/>
              <a:t>)/(100 – </a:t>
            </a:r>
            <a:r>
              <a:rPr lang="hu-HU" sz="2000" dirty="0" err="1"/>
              <a:t>M</a:t>
            </a:r>
            <a:r>
              <a:rPr lang="hu-HU" sz="2000" baseline="-25000" dirty="0" err="1"/>
              <a:t>előteszt</a:t>
            </a:r>
            <a:r>
              <a:rPr lang="hu-HU" sz="2000" dirty="0"/>
              <a:t>)</a:t>
            </a:r>
          </a:p>
          <a:p>
            <a:r>
              <a:rPr lang="hu-HU" sz="2000" dirty="0">
                <a:solidFill>
                  <a:srgbClr val="C00000"/>
                </a:solidFill>
              </a:rPr>
              <a:t>Szignifikáns pozitív változás minden csoportban, </a:t>
            </a:r>
            <a:r>
              <a:rPr lang="hu-HU" sz="2000" b="1" dirty="0">
                <a:solidFill>
                  <a:srgbClr val="C00000"/>
                </a:solidFill>
              </a:rPr>
              <a:t>de a </a:t>
            </a:r>
            <a:r>
              <a:rPr lang="hu-HU" sz="2000" b="1" dirty="0" smtClean="0">
                <a:solidFill>
                  <a:srgbClr val="C00000"/>
                </a:solidFill>
              </a:rPr>
              <a:t>3. csoportban </a:t>
            </a:r>
            <a:r>
              <a:rPr lang="hu-HU" sz="2000" b="1" dirty="0">
                <a:solidFill>
                  <a:srgbClr val="C00000"/>
                </a:solidFill>
              </a:rPr>
              <a:t>a legkisebb</a:t>
            </a:r>
            <a:r>
              <a:rPr lang="hu-HU" sz="2000" dirty="0"/>
              <a:t>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097726"/>
              </p:ext>
            </p:extLst>
          </p:nvPr>
        </p:nvGraphicFramePr>
        <p:xfrm>
          <a:off x="359923" y="655983"/>
          <a:ext cx="8190686" cy="3207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051"/>
                <a:gridCol w="1108953"/>
                <a:gridCol w="1206230"/>
                <a:gridCol w="1089498"/>
                <a:gridCol w="1118680"/>
                <a:gridCol w="768486"/>
                <a:gridCol w="1614788"/>
              </a:tblGrid>
              <a:tr h="915009"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Csoport</a:t>
                      </a:r>
                      <a:endParaRPr lang="hu-H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i="1" dirty="0" err="1" smtClean="0"/>
                        <a:t>M</a:t>
                      </a:r>
                      <a:r>
                        <a:rPr lang="hu-HU" sz="1800" baseline="-25000" dirty="0" err="1" smtClean="0"/>
                        <a:t>előteszt</a:t>
                      </a:r>
                      <a:endParaRPr lang="hu-HU" sz="1800" baseline="-25000" dirty="0" smtClean="0"/>
                    </a:p>
                    <a:p>
                      <a:pPr algn="ctr"/>
                      <a:r>
                        <a:rPr lang="hu-HU" sz="1800" dirty="0" smtClean="0"/>
                        <a:t>(%)</a:t>
                      </a:r>
                      <a:endParaRPr lang="hu-H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i="1" baseline="0" dirty="0" err="1" smtClean="0"/>
                        <a:t>SD</a:t>
                      </a:r>
                      <a:r>
                        <a:rPr lang="hu-HU" sz="1800" baseline="-25000" dirty="0" err="1" smtClean="0"/>
                        <a:t>előteszt</a:t>
                      </a:r>
                      <a:endParaRPr lang="hu-HU" sz="1800" baseline="-25000" dirty="0" smtClean="0"/>
                    </a:p>
                    <a:p>
                      <a:pPr algn="ctr"/>
                      <a:r>
                        <a:rPr lang="hu-HU" sz="1800" dirty="0" smtClean="0"/>
                        <a:t>(%)</a:t>
                      </a:r>
                    </a:p>
                    <a:p>
                      <a:endParaRPr lang="hu-H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i="1" dirty="0" err="1" smtClean="0"/>
                        <a:t>M</a:t>
                      </a:r>
                      <a:r>
                        <a:rPr lang="hu-HU" sz="1800" i="0" baseline="-25000" dirty="0" err="1" smtClean="0"/>
                        <a:t>utó</a:t>
                      </a:r>
                      <a:r>
                        <a:rPr lang="hu-HU" sz="1800" baseline="-25000" dirty="0" err="1" smtClean="0"/>
                        <a:t>teszt</a:t>
                      </a:r>
                      <a:endParaRPr lang="hu-HU" sz="1800" baseline="-25000" dirty="0" smtClean="0"/>
                    </a:p>
                    <a:p>
                      <a:pPr algn="ctr"/>
                      <a:r>
                        <a:rPr lang="hu-HU" sz="1800" dirty="0" smtClean="0"/>
                        <a:t>(%)</a:t>
                      </a:r>
                      <a:endParaRPr lang="hu-H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i="1" baseline="0" dirty="0" err="1" smtClean="0"/>
                        <a:t>SD</a:t>
                      </a:r>
                      <a:r>
                        <a:rPr lang="hu-HU" sz="1800" i="0" baseline="-25000" dirty="0" err="1" smtClean="0"/>
                        <a:t>utó</a:t>
                      </a:r>
                      <a:r>
                        <a:rPr lang="hu-HU" sz="1800" baseline="-25000" dirty="0" err="1" smtClean="0"/>
                        <a:t>teszt</a:t>
                      </a:r>
                      <a:endParaRPr lang="hu-HU" sz="1800" baseline="-25000" dirty="0" smtClean="0"/>
                    </a:p>
                    <a:p>
                      <a:pPr algn="ctr"/>
                      <a:r>
                        <a:rPr lang="hu-HU" sz="1800" dirty="0" smtClean="0"/>
                        <a:t>(%)</a:t>
                      </a:r>
                    </a:p>
                    <a:p>
                      <a:endParaRPr lang="hu-H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hu-H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g-faktor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r>
                        <a:rPr lang="hu-HU" sz="1800" dirty="0" smtClean="0"/>
                        <a:t> </a:t>
                      </a:r>
                      <a:endParaRPr lang="hu-HU" sz="1800" dirty="0"/>
                    </a:p>
                  </a:txBody>
                  <a:tcPr/>
                </a:tc>
              </a:tr>
              <a:tr h="764129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1. csoport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25,7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16,6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33,3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21,0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>
                          <a:solidFill>
                            <a:srgbClr val="00B050"/>
                          </a:solidFill>
                        </a:rPr>
                        <a:t>+</a:t>
                      </a:r>
                      <a:endParaRPr lang="hu-H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0,102</a:t>
                      </a:r>
                      <a:endParaRPr lang="hu-HU" sz="2000" b="1" dirty="0"/>
                    </a:p>
                  </a:txBody>
                  <a:tcPr/>
                </a:tc>
              </a:tr>
              <a:tr h="764129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2. csoport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26,2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17,6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35,6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25,8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>
                          <a:solidFill>
                            <a:srgbClr val="00B050"/>
                          </a:solidFill>
                        </a:rPr>
                        <a:t>+</a:t>
                      </a:r>
                      <a:endParaRPr lang="hu-H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0,161</a:t>
                      </a:r>
                      <a:endParaRPr lang="hu-HU" sz="2000" b="1" dirty="0"/>
                    </a:p>
                  </a:txBody>
                  <a:tcPr/>
                </a:tc>
              </a:tr>
              <a:tr h="764129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3. csoport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27,9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17,3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34,6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26,1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>
                          <a:solidFill>
                            <a:srgbClr val="00B050"/>
                          </a:solidFill>
                        </a:rPr>
                        <a:t>+</a:t>
                      </a:r>
                      <a:endParaRPr lang="hu-H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0,037</a:t>
                      </a:r>
                      <a:endParaRPr lang="hu-HU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63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801"/>
            <a:ext cx="9143999" cy="487404"/>
          </a:xfrm>
        </p:spPr>
        <p:txBody>
          <a:bodyPr/>
          <a:lstStyle/>
          <a:p>
            <a:pPr algn="ctr"/>
            <a:r>
              <a:rPr lang="hu-HU" sz="2400" dirty="0" smtClean="0"/>
              <a:t>III.5.C) </a:t>
            </a:r>
            <a:r>
              <a:rPr lang="hu-HU" sz="2400" dirty="0"/>
              <a:t>Eredmények – kísérlettervező </a:t>
            </a:r>
            <a:r>
              <a:rPr lang="hu-HU" sz="2400" dirty="0" smtClean="0"/>
              <a:t>feladatok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47" y="668113"/>
            <a:ext cx="4126130" cy="248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961" y="2415958"/>
            <a:ext cx="4126130" cy="248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622571" y="3387836"/>
            <a:ext cx="3412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Mindhárom csoportban szignifikáns növekedés, de a </a:t>
            </a:r>
          </a:p>
          <a:p>
            <a:r>
              <a:rPr lang="hu-H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2. csoportban a legnagyobb.</a:t>
            </a:r>
            <a:endParaRPr lang="hu-HU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94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211"/>
            <a:ext cx="9143999" cy="413078"/>
          </a:xfrm>
        </p:spPr>
        <p:txBody>
          <a:bodyPr/>
          <a:lstStyle/>
          <a:p>
            <a:r>
              <a:rPr lang="hu-HU" dirty="0" smtClean="0"/>
              <a:t>III.5.D) </a:t>
            </a:r>
            <a:r>
              <a:rPr lang="hu-HU" dirty="0"/>
              <a:t>Eredmények: kísérlettervező feladatok/</a:t>
            </a:r>
            <a:r>
              <a:rPr lang="hu-HU" dirty="0" err="1">
                <a:solidFill>
                  <a:srgbClr val="FF0000"/>
                </a:solidFill>
              </a:rPr>
              <a:t>tercilis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Tartalom hely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4403894"/>
              </p:ext>
            </p:extLst>
          </p:nvPr>
        </p:nvGraphicFramePr>
        <p:xfrm>
          <a:off x="0" y="466289"/>
          <a:ext cx="9144000" cy="4297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91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51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45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51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620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2194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6182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15312">
                <a:tc rowSpan="2">
                  <a:txBody>
                    <a:bodyPr/>
                    <a:lstStyle/>
                    <a:p>
                      <a:r>
                        <a:rPr lang="hu-HU" sz="1800" b="1" dirty="0">
                          <a:latin typeface="Calibri" panose="020F0502020204030204" pitchFamily="34" charset="0"/>
                        </a:rPr>
                        <a:t>Csoport  / </a:t>
                      </a:r>
                      <a:r>
                        <a:rPr lang="hu-HU" sz="1800" b="1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Tercilisek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u-HU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az előteszten nyújtott teljesítmény alapján</a:t>
                      </a:r>
                    </a:p>
                  </a:txBody>
                  <a:tcPr marT="45723" marB="45723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Előteszt</a:t>
                      </a:r>
                    </a:p>
                    <a:p>
                      <a:pPr algn="ctr"/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Utóteszt</a:t>
                      </a:r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noProof="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Relat</a:t>
                      </a:r>
                      <a:r>
                        <a:rPr lang="hu-HU" sz="1800" b="1" noProof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ív</a:t>
                      </a:r>
                      <a:r>
                        <a:rPr lang="en-US" sz="1800" b="1" noProof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u-HU" sz="1800" b="1" noProof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különbség</a:t>
                      </a:r>
                      <a:r>
                        <a:rPr lang="hu-HU" sz="1800" b="1" baseline="0" noProof="0" dirty="0">
                          <a:latin typeface="Calibri" panose="020F0502020204030204" pitchFamily="34" charset="0"/>
                        </a:rPr>
                        <a:t>/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baseline="0" noProof="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g-faktor</a:t>
                      </a:r>
                      <a:endParaRPr lang="en-US" sz="1800" b="1" noProof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 (</a:t>
                      </a:r>
                      <a:r>
                        <a:rPr lang="hu-HU" sz="1800" b="1" noProof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hu-HU" sz="1800" b="1" baseline="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800" b="1" baseline="0" noProof="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hu-HU" sz="1800" b="1" baseline="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&lt;0,05)</a:t>
                      </a:r>
                      <a:endParaRPr lang="en-GB" sz="1800" b="1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738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M (%)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>
                          <a:latin typeface="Calibri" panose="020F0502020204030204" pitchFamily="34" charset="0"/>
                        </a:rPr>
                        <a:t>SD (%)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Calibri" panose="020F0502020204030204" pitchFamily="34" charset="0"/>
                        </a:rPr>
                        <a:t>M (%)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>
                          <a:latin typeface="Calibri" panose="020F0502020204030204" pitchFamily="34" charset="0"/>
                        </a:rPr>
                        <a:t>SD (%)</a:t>
                      </a:r>
                    </a:p>
                  </a:txBody>
                  <a:tcPr marT="45723" marB="45723"/>
                </a:tc>
                <a:tc vMerge="1">
                  <a:txBody>
                    <a:bodyPr/>
                    <a:lstStyle/>
                    <a:p>
                      <a:endParaRPr lang="hu-HU" b="1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1.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r>
                        <a:rPr lang="hu-HU" sz="1800" b="1" dirty="0"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Gyengék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13,3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10,6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33,7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20,1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0,235</a:t>
                      </a:r>
                      <a:endParaRPr lang="hu-HU" sz="18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noProof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ＭＳ 明朝"/>
                          <a:cs typeface="Arial" panose="020B0604020202020204" pitchFamily="34" charset="0"/>
                        </a:rPr>
                        <a:t>+</a:t>
                      </a:r>
                      <a:endParaRPr lang="en-GB" sz="1800" b="1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1.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r>
                        <a:rPr lang="hu-HU" sz="1800" b="1" dirty="0"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Közepesek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23,8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9,</a:t>
                      </a:r>
                      <a:r>
                        <a:rPr lang="hu-HU" sz="1800" b="0" baseline="0" dirty="0" smtClean="0">
                          <a:latin typeface="Calibri" panose="020F0502020204030204" pitchFamily="34" charset="0"/>
                        </a:rPr>
                        <a:t>26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33,9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21,4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hu-HU" sz="1800" b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0,133</a:t>
                      </a:r>
                      <a:endParaRPr lang="hu-HU" sz="18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+</a:t>
                      </a:r>
                      <a:endParaRPr lang="hu-HU" sz="18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1.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r>
                        <a:rPr lang="hu-HU" sz="1800" b="1" dirty="0"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Jók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41,4</a:t>
                      </a:r>
                      <a:endParaRPr lang="hu-HU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16,0</a:t>
                      </a:r>
                      <a:endParaRPr lang="hu-HU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32,3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21,9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hu-HU" sz="1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0,220</a:t>
                      </a:r>
                      <a:endParaRPr lang="hu-HU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baseline="0" noProof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明朝"/>
                          <a:cs typeface="Arial" panose="020B0604020202020204" pitchFamily="34" charset="0"/>
                        </a:rPr>
                        <a:t>+</a:t>
                      </a:r>
                      <a:endParaRPr lang="hu-HU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2.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r>
                        <a:rPr lang="hu-HU" sz="1800" b="1" dirty="0"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Gyengék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10,4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10,0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32,1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21,7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0,242</a:t>
                      </a:r>
                      <a:endParaRPr lang="hu-HU" sz="18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noProof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ＭＳ 明朝"/>
                          <a:cs typeface="Arial" panose="020B0604020202020204" pitchFamily="34" charset="0"/>
                        </a:rPr>
                        <a:t>+</a:t>
                      </a:r>
                      <a:endParaRPr lang="en-GB" sz="1800" b="1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2.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r>
                        <a:rPr lang="hu-HU" sz="1800" b="1" dirty="0"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Közepesek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25,2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8,08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33,9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26,6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hu-HU" sz="1800" b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0,116</a:t>
                      </a:r>
                      <a:endParaRPr lang="hu-HU" sz="18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+</a:t>
                      </a:r>
                      <a:endParaRPr lang="hu-HU" sz="18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2.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r>
                        <a:rPr lang="hu-HU" sz="1800" b="1" dirty="0"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Jók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45,0</a:t>
                      </a:r>
                      <a:endParaRPr lang="hu-HU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13,9</a:t>
                      </a:r>
                      <a:endParaRPr lang="hu-HU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41,</a:t>
                      </a:r>
                      <a:r>
                        <a:rPr lang="hu-HU" sz="1800" b="1" baseline="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28,4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-0,087</a:t>
                      </a:r>
                      <a:endParaRPr lang="hu-HU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baseline="0" noProof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明朝"/>
                          <a:cs typeface="Arial" panose="020B0604020202020204" pitchFamily="34" charset="0"/>
                        </a:rPr>
                        <a:t>-</a:t>
                      </a:r>
                      <a:endParaRPr lang="hu-HU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3.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r>
                        <a:rPr lang="hu-HU" sz="1800" b="1" dirty="0"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Gyengék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28,2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10,7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34,0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25,7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0,241</a:t>
                      </a:r>
                      <a:endParaRPr lang="hu-HU" sz="18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noProof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ＭＳ 明朝"/>
                          <a:cs typeface="Arial" panose="020B0604020202020204" pitchFamily="34" charset="0"/>
                        </a:rPr>
                        <a:t>+</a:t>
                      </a:r>
                      <a:endParaRPr lang="en-GB" sz="1800" b="1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3.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r>
                        <a:rPr lang="hu-HU" sz="1800" b="1" dirty="0"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Közepesek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41,6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13,7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36,7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25,6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hu-HU" sz="1800" b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0,117</a:t>
                      </a:r>
                      <a:endParaRPr lang="hu-HU" sz="18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+</a:t>
                      </a:r>
                      <a:endParaRPr lang="hu-HU" sz="18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64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Calibri" panose="020F0502020204030204" pitchFamily="34" charset="0"/>
                        </a:rPr>
                        <a:t>3.</a:t>
                      </a:r>
                      <a:r>
                        <a:rPr lang="hu-HU" sz="1800" b="1" baseline="0" dirty="0">
                          <a:latin typeface="Calibri" panose="020F0502020204030204" pitchFamily="34" charset="0"/>
                        </a:rPr>
                        <a:t> csoport</a:t>
                      </a:r>
                      <a:r>
                        <a:rPr lang="hu-HU" sz="1800" b="1" dirty="0"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Jók</a:t>
                      </a:r>
                      <a:endParaRPr lang="en-US" sz="1800" b="1" noProof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56,3</a:t>
                      </a:r>
                      <a:endParaRPr lang="hu-HU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17,7</a:t>
                      </a:r>
                      <a:endParaRPr lang="hu-HU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Calibri" panose="020F0502020204030204" pitchFamily="34" charset="0"/>
                        </a:rPr>
                        <a:t>32,8</a:t>
                      </a:r>
                      <a:endParaRPr lang="hu-HU" sz="1800" b="1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dirty="0" smtClean="0">
                          <a:latin typeface="Calibri" panose="020F0502020204030204" pitchFamily="34" charset="0"/>
                        </a:rPr>
                        <a:t>27,2</a:t>
                      </a:r>
                      <a:endParaRPr lang="hu-HU" sz="1800" b="0" dirty="0"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-0.251</a:t>
                      </a:r>
                      <a:endParaRPr lang="hu-HU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baseline="0" noProof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ＭＳ 明朝"/>
                          <a:cs typeface="Arial" panose="020B0604020202020204" pitchFamily="34" charset="0"/>
                        </a:rPr>
                        <a:t>+</a:t>
                      </a:r>
                      <a:endParaRPr lang="hu-HU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="" xmlns:a16="http://schemas.microsoft.com/office/drawing/2014/main" id="{11173F1A-653D-4EDB-A11D-28416DB2E801}"/>
              </a:ext>
            </a:extLst>
          </p:cNvPr>
          <p:cNvSpPr txBox="1"/>
          <p:nvPr/>
        </p:nvSpPr>
        <p:spPr>
          <a:xfrm>
            <a:off x="120580" y="4732338"/>
            <a:ext cx="862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A gyengék javultak. </a:t>
            </a:r>
            <a:r>
              <a:rPr lang="hu-HU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 legjobb </a:t>
            </a:r>
            <a:r>
              <a:rPr lang="hu-HU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tercilisek</a:t>
            </a:r>
            <a:r>
              <a:rPr lang="hu-HU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közül a 2. </a:t>
            </a:r>
            <a:r>
              <a:rPr lang="hu-HU" sz="2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csop.-é</a:t>
            </a:r>
            <a:r>
              <a:rPr lang="hu-HU" sz="20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hu-HU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csökkent a legkevésbé.</a:t>
            </a:r>
            <a:endParaRPr lang="hu-HU" sz="2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71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801"/>
            <a:ext cx="9143999" cy="487404"/>
          </a:xfrm>
        </p:spPr>
        <p:txBody>
          <a:bodyPr/>
          <a:lstStyle/>
          <a:p>
            <a:pPr algn="ctr"/>
            <a:r>
              <a:rPr lang="hu-HU" sz="2400" dirty="0" smtClean="0"/>
              <a:t>III.5.D) </a:t>
            </a:r>
            <a:r>
              <a:rPr lang="hu-HU" sz="2400" dirty="0"/>
              <a:t>Eredmények: kísérlettervező </a:t>
            </a:r>
            <a:r>
              <a:rPr lang="hu-HU" sz="2400" dirty="0" smtClean="0"/>
              <a:t>feladatok/</a:t>
            </a:r>
            <a:r>
              <a:rPr lang="hu-HU" sz="2400" dirty="0" err="1" smtClean="0"/>
              <a:t>tercilisek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19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89" y="677923"/>
            <a:ext cx="4126130" cy="248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56" y="2477404"/>
            <a:ext cx="4115156" cy="248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418289" y="3387836"/>
            <a:ext cx="38716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 gyengék és közepesek szignifikánsan javultak.</a:t>
            </a:r>
          </a:p>
          <a:p>
            <a:r>
              <a:rPr lang="hu-H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 legjobbak esetében csökkenés, ami csak a 2. csoport legjobbjai esetében nem szignifikáns.</a:t>
            </a:r>
            <a:endParaRPr lang="hu-HU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95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34777"/>
            <a:ext cx="8064499" cy="422423"/>
          </a:xfrm>
        </p:spPr>
        <p:txBody>
          <a:bodyPr/>
          <a:lstStyle/>
          <a:p>
            <a:pPr algn="ctr"/>
            <a:r>
              <a:rPr lang="hu-HU" sz="2400" dirty="0"/>
              <a:t>Az előadás tartalma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097" y="437978"/>
            <a:ext cx="7498730" cy="4393096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hu-HU" sz="2000" dirty="0"/>
              <a:t>I. Kutatásalapú tanítást a magyar iskolákba!/?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hu-HU" sz="2000" dirty="0"/>
              <a:t>II. A TÁMOP 4.1.2.B.2-13/1-2013-0007 projektben folytatott kutatás</a:t>
            </a:r>
          </a:p>
          <a:p>
            <a:pPr marL="800100" lvl="1" indent="-457200">
              <a:spcBef>
                <a:spcPts val="300"/>
              </a:spcBef>
              <a:buAutoNum type="arabicPeriod"/>
            </a:pPr>
            <a:r>
              <a:rPr lang="hu-HU" sz="2000" dirty="0"/>
              <a:t>Kutatási kérdések és a kutatás körülményei</a:t>
            </a:r>
          </a:p>
          <a:p>
            <a:pPr marL="800100" lvl="1" indent="-457200">
              <a:spcBef>
                <a:spcPts val="300"/>
              </a:spcBef>
              <a:buAutoNum type="arabicPeriod"/>
            </a:pPr>
            <a:r>
              <a:rPr lang="hu-HU" sz="2000" dirty="0"/>
              <a:t>Kutatási modell</a:t>
            </a:r>
          </a:p>
          <a:p>
            <a:pPr marL="800100" lvl="1" indent="-457200">
              <a:spcBef>
                <a:spcPts val="300"/>
              </a:spcBef>
              <a:buAutoNum type="arabicPeriod"/>
            </a:pPr>
            <a:r>
              <a:rPr lang="hu-HU" sz="2000" dirty="0"/>
              <a:t>Eredmények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hu-HU" sz="2000" dirty="0"/>
              <a:t>III. </a:t>
            </a:r>
            <a:r>
              <a:rPr lang="hu-HU" sz="2000" b="1" dirty="0"/>
              <a:t>Az MTA-ELTE Kutatásalapú Kémiatanítás Kutatócsoport munkája</a:t>
            </a:r>
            <a:endParaRPr lang="hu-HU" sz="2000" dirty="0"/>
          </a:p>
          <a:p>
            <a:pPr marL="800100" lvl="1" indent="-457200">
              <a:spcBef>
                <a:spcPts val="300"/>
              </a:spcBef>
              <a:buFont typeface="+mj-lt"/>
              <a:buAutoNum type="arabicPeriod"/>
            </a:pPr>
            <a:r>
              <a:rPr lang="hu-HU" sz="2000" dirty="0"/>
              <a:t>Kutatási probléma és kutatási kérdések</a:t>
            </a:r>
          </a:p>
          <a:p>
            <a:pPr marL="800100" lvl="1" indent="-457200">
              <a:spcBef>
                <a:spcPts val="300"/>
              </a:spcBef>
              <a:buFont typeface="+mj-lt"/>
              <a:buAutoNum type="arabicPeriod"/>
            </a:pPr>
            <a:r>
              <a:rPr lang="hu-HU" sz="2000" dirty="0"/>
              <a:t>Kutatócsoport és kutatási módszer</a:t>
            </a:r>
          </a:p>
          <a:p>
            <a:pPr marL="800100" lvl="1" indent="-457200">
              <a:spcBef>
                <a:spcPts val="300"/>
              </a:spcBef>
              <a:buFont typeface="+mj-lt"/>
              <a:buAutoNum type="arabicPeriod"/>
            </a:pPr>
            <a:r>
              <a:rPr lang="hu-HU" sz="2000" dirty="0"/>
              <a:t>Minta</a:t>
            </a:r>
          </a:p>
          <a:p>
            <a:pPr marL="800100" lvl="1" indent="-457200">
              <a:spcBef>
                <a:spcPts val="300"/>
              </a:spcBef>
              <a:buFont typeface="+mj-lt"/>
              <a:buAutoNum type="arabicPeriod"/>
            </a:pPr>
            <a:r>
              <a:rPr lang="hu-HU" sz="2000" dirty="0"/>
              <a:t>Kutatási modell a 2016/2017. tanévben </a:t>
            </a:r>
          </a:p>
          <a:p>
            <a:pPr marL="800100" lvl="1" indent="-457200">
              <a:spcBef>
                <a:spcPts val="300"/>
              </a:spcBef>
              <a:buFont typeface="+mj-lt"/>
              <a:buAutoNum type="arabicPeriod"/>
            </a:pPr>
            <a:r>
              <a:rPr lang="hu-HU" sz="2000" dirty="0"/>
              <a:t>Eredmények</a:t>
            </a:r>
          </a:p>
          <a:p>
            <a:pPr marL="800100" lvl="1" indent="-457200">
              <a:spcBef>
                <a:spcPts val="300"/>
              </a:spcBef>
              <a:buFont typeface="+mj-lt"/>
              <a:buAutoNum type="arabicPeriod"/>
            </a:pPr>
            <a:r>
              <a:rPr lang="hu-HU" sz="2000" dirty="0"/>
              <a:t>Következtetések és feltételezések</a:t>
            </a:r>
          </a:p>
          <a:p>
            <a:pPr marL="800100" lvl="1" indent="-457200">
              <a:spcBef>
                <a:spcPts val="300"/>
              </a:spcBef>
              <a:buFont typeface="+mj-lt"/>
              <a:buAutoNum type="arabicPeriod"/>
            </a:pPr>
            <a:r>
              <a:rPr lang="hu-HU" sz="2000" dirty="0"/>
              <a:t>„</a:t>
            </a:r>
            <a:r>
              <a:rPr lang="hu-HU" sz="2000" dirty="0" err="1"/>
              <a:t>Újratervezés</a:t>
            </a:r>
            <a:r>
              <a:rPr lang="hu-HU" sz="2000" dirty="0"/>
              <a:t>”…</a:t>
            </a:r>
          </a:p>
          <a:p>
            <a:pPr marL="800100" lvl="1" indent="-457200">
              <a:spcBef>
                <a:spcPts val="300"/>
              </a:spcBef>
              <a:buFont typeface="+mj-lt"/>
              <a:buAutoNum type="arabicPeriod"/>
            </a:pPr>
            <a:r>
              <a:rPr lang="hu-HU" sz="2000" dirty="0"/>
              <a:t>Kutatási modell a 2017/2018. tanévben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6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4" y="154878"/>
            <a:ext cx="8064499" cy="528513"/>
          </a:xfrm>
        </p:spPr>
        <p:txBody>
          <a:bodyPr/>
          <a:lstStyle/>
          <a:p>
            <a:pPr algn="ctr"/>
            <a:r>
              <a:rPr lang="hu-HU" sz="2400" dirty="0" smtClean="0"/>
              <a:t>III.5.E) </a:t>
            </a:r>
            <a:r>
              <a:rPr lang="hu-HU" sz="2400" dirty="0"/>
              <a:t>Eredmények – egyéb feladatok (tárgyi tudás)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561558"/>
              </p:ext>
            </p:extLst>
          </p:nvPr>
        </p:nvGraphicFramePr>
        <p:xfrm>
          <a:off x="359923" y="655983"/>
          <a:ext cx="8190686" cy="3207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051"/>
                <a:gridCol w="1108953"/>
                <a:gridCol w="1206230"/>
                <a:gridCol w="1089498"/>
                <a:gridCol w="1118680"/>
                <a:gridCol w="768486"/>
                <a:gridCol w="1614788"/>
              </a:tblGrid>
              <a:tr h="915009"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Csoport</a:t>
                      </a:r>
                      <a:endParaRPr lang="hu-H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i="1" dirty="0" err="1" smtClean="0"/>
                        <a:t>M</a:t>
                      </a:r>
                      <a:r>
                        <a:rPr lang="hu-HU" sz="1800" baseline="-25000" dirty="0" err="1" smtClean="0"/>
                        <a:t>előteszt</a:t>
                      </a:r>
                      <a:endParaRPr lang="hu-HU" sz="1800" baseline="-25000" dirty="0" smtClean="0"/>
                    </a:p>
                    <a:p>
                      <a:pPr algn="ctr"/>
                      <a:r>
                        <a:rPr lang="hu-HU" sz="1800" dirty="0" smtClean="0"/>
                        <a:t>(%)</a:t>
                      </a:r>
                      <a:endParaRPr lang="hu-H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i="1" baseline="0" dirty="0" err="1" smtClean="0"/>
                        <a:t>SD</a:t>
                      </a:r>
                      <a:r>
                        <a:rPr lang="hu-HU" sz="1800" baseline="-25000" dirty="0" err="1" smtClean="0"/>
                        <a:t>előteszt</a:t>
                      </a:r>
                      <a:endParaRPr lang="hu-HU" sz="1800" baseline="-25000" dirty="0" smtClean="0"/>
                    </a:p>
                    <a:p>
                      <a:pPr algn="ctr"/>
                      <a:r>
                        <a:rPr lang="hu-HU" sz="1800" dirty="0" smtClean="0"/>
                        <a:t>(%)</a:t>
                      </a:r>
                    </a:p>
                    <a:p>
                      <a:endParaRPr lang="hu-H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i="1" dirty="0" err="1" smtClean="0"/>
                        <a:t>M</a:t>
                      </a:r>
                      <a:r>
                        <a:rPr lang="hu-HU" sz="1800" i="0" baseline="-25000" dirty="0" err="1" smtClean="0"/>
                        <a:t>utó</a:t>
                      </a:r>
                      <a:r>
                        <a:rPr lang="hu-HU" sz="1800" baseline="-25000" dirty="0" err="1" smtClean="0"/>
                        <a:t>teszt</a:t>
                      </a:r>
                      <a:endParaRPr lang="hu-HU" sz="1800" baseline="-25000" dirty="0" smtClean="0"/>
                    </a:p>
                    <a:p>
                      <a:pPr algn="ctr"/>
                      <a:r>
                        <a:rPr lang="hu-HU" sz="1800" dirty="0" smtClean="0"/>
                        <a:t>(%)</a:t>
                      </a:r>
                      <a:endParaRPr lang="hu-H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i="1" baseline="0" dirty="0" err="1" smtClean="0"/>
                        <a:t>SD</a:t>
                      </a:r>
                      <a:r>
                        <a:rPr lang="hu-HU" sz="1800" i="0" baseline="-25000" dirty="0" err="1" smtClean="0"/>
                        <a:t>utó</a:t>
                      </a:r>
                      <a:r>
                        <a:rPr lang="hu-HU" sz="1800" baseline="-25000" dirty="0" err="1" smtClean="0"/>
                        <a:t>teszt</a:t>
                      </a:r>
                      <a:endParaRPr lang="hu-HU" sz="1800" baseline="-25000" dirty="0" smtClean="0"/>
                    </a:p>
                    <a:p>
                      <a:pPr algn="ctr"/>
                      <a:r>
                        <a:rPr lang="hu-HU" sz="1800" dirty="0" smtClean="0"/>
                        <a:t>(%)</a:t>
                      </a:r>
                    </a:p>
                    <a:p>
                      <a:endParaRPr lang="hu-H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hu-H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/>
                        <a:t>Relatív különbség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r>
                        <a:rPr lang="hu-HU" sz="1800" dirty="0" smtClean="0"/>
                        <a:t> </a:t>
                      </a:r>
                      <a:endParaRPr lang="hu-HU" sz="1800" dirty="0"/>
                    </a:p>
                  </a:txBody>
                  <a:tcPr/>
                </a:tc>
              </a:tr>
              <a:tr h="764129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1. csoport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57,5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15,8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40,0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16,7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hu-H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solidFill>
                            <a:srgbClr val="FF0000"/>
                          </a:solidFill>
                        </a:rPr>
                        <a:t>-0,304</a:t>
                      </a:r>
                      <a:endParaRPr lang="hu-H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64129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2. csoport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56,9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13,9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46,9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22,4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hu-H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solidFill>
                            <a:srgbClr val="FF0000"/>
                          </a:solidFill>
                        </a:rPr>
                        <a:t>-0,176</a:t>
                      </a:r>
                      <a:endParaRPr lang="hu-H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64129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3. csoport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55,2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15,6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41,0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20,1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hu-H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solidFill>
                            <a:srgbClr val="FF0000"/>
                          </a:solidFill>
                        </a:rPr>
                        <a:t>-0,257</a:t>
                      </a:r>
                      <a:endParaRPr lang="hu-H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480205" y="3980074"/>
            <a:ext cx="8268508" cy="11129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1B5C93"/>
              </a:buClr>
              <a:buSzPct val="90000"/>
              <a:buFont typeface="Wingdings" charset="2"/>
              <a:buChar char="§"/>
              <a:defRPr sz="2300" kern="12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Arial" charset="0"/>
              <a:buChar char="•"/>
              <a:defRPr sz="2200" kern="12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Wingdings" charset="2"/>
              <a:buChar char="§"/>
              <a:defRPr sz="1800" kern="12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Wingdings" charset="2"/>
              <a:buChar char="§"/>
              <a:defRPr sz="1450" kern="12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dirty="0" smtClean="0">
                <a:latin typeface="Calibri" panose="020F0502020204030204" pitchFamily="34" charset="0"/>
              </a:rPr>
              <a:t>*</a:t>
            </a:r>
            <a:r>
              <a:rPr lang="hu-HU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szignifikáns: p&lt;0,05</a:t>
            </a:r>
            <a:endParaRPr lang="hu-HU" sz="2000" dirty="0" smtClean="0">
              <a:latin typeface="Calibri" panose="020F0502020204030204" pitchFamily="34" charset="0"/>
            </a:endParaRPr>
          </a:p>
          <a:p>
            <a:r>
              <a:rPr lang="hu-HU" sz="2000" b="1" dirty="0" smtClean="0">
                <a:latin typeface="Calibri" panose="020F0502020204030204" pitchFamily="34" charset="0"/>
              </a:rPr>
              <a:t>**</a:t>
            </a:r>
            <a:r>
              <a:rPr lang="hu-HU" sz="2000" dirty="0" smtClean="0"/>
              <a:t>Relatív különbség = (</a:t>
            </a:r>
            <a:r>
              <a:rPr lang="hu-HU" sz="2000" dirty="0" err="1" smtClean="0"/>
              <a:t>M</a:t>
            </a:r>
            <a:r>
              <a:rPr lang="hu-HU" sz="2000" baseline="-25000" dirty="0" err="1" smtClean="0"/>
              <a:t>utóteszt</a:t>
            </a:r>
            <a:r>
              <a:rPr lang="hu-HU" sz="2000" dirty="0" err="1" smtClean="0"/>
              <a:t>-M</a:t>
            </a:r>
            <a:r>
              <a:rPr lang="hu-HU" sz="2000" baseline="-25000" dirty="0" err="1" smtClean="0"/>
              <a:t>előteszt</a:t>
            </a:r>
            <a:r>
              <a:rPr lang="hu-HU" sz="2000" dirty="0" smtClean="0"/>
              <a:t>)/</a:t>
            </a:r>
            <a:r>
              <a:rPr lang="hu-HU" sz="2000" dirty="0" err="1" smtClean="0"/>
              <a:t>M</a:t>
            </a:r>
            <a:r>
              <a:rPr lang="hu-HU" sz="2000" baseline="-25000" dirty="0" err="1" smtClean="0"/>
              <a:t>előteszt</a:t>
            </a:r>
            <a:endParaRPr lang="hu-HU" sz="2000" baseline="-25000" dirty="0" smtClean="0"/>
          </a:p>
          <a:p>
            <a:r>
              <a:rPr lang="hu-HU" sz="2000" dirty="0">
                <a:solidFill>
                  <a:srgbClr val="C00000"/>
                </a:solidFill>
              </a:rPr>
              <a:t>A</a:t>
            </a:r>
            <a:r>
              <a:rPr lang="hu-HU" sz="2000" dirty="0" smtClean="0">
                <a:solidFill>
                  <a:srgbClr val="C00000"/>
                </a:solidFill>
              </a:rPr>
              <a:t> kémia „nehezebb”? A 2. csoportban a legkisebb a szignifikáns csökkenés.</a:t>
            </a:r>
            <a:endParaRPr lang="en-US" sz="2000" dirty="0" smtClean="0">
              <a:solidFill>
                <a:srgbClr val="C00000"/>
              </a:solidFill>
            </a:endParaRPr>
          </a:p>
          <a:p>
            <a:endParaRPr lang="hu-HU" sz="2000" baseline="-25000" dirty="0"/>
          </a:p>
          <a:p>
            <a:endParaRPr lang="hu-HU" sz="20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80847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50294"/>
            <a:ext cx="8064499" cy="620915"/>
          </a:xfrm>
        </p:spPr>
        <p:txBody>
          <a:bodyPr/>
          <a:lstStyle/>
          <a:p>
            <a:pPr algn="ctr"/>
            <a:r>
              <a:rPr lang="hu-HU" sz="2400" dirty="0" smtClean="0"/>
              <a:t>III.5.F) </a:t>
            </a:r>
            <a:r>
              <a:rPr lang="hu-HU" sz="2400" dirty="0"/>
              <a:t>Eredmények – n</a:t>
            </a:r>
            <a:r>
              <a:rPr lang="hu-HU" sz="2400" dirty="0" smtClean="0"/>
              <a:t>emek és attitűd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834" y="505839"/>
            <a:ext cx="8041835" cy="4426084"/>
          </a:xfrm>
        </p:spPr>
        <p:txBody>
          <a:bodyPr/>
          <a:lstStyle/>
          <a:p>
            <a:r>
              <a:rPr lang="hu-HU" sz="2000" dirty="0">
                <a:solidFill>
                  <a:srgbClr val="C00000"/>
                </a:solidFill>
              </a:rPr>
              <a:t>A fiúk érzékenyebbnek, esendőbbnek </a:t>
            </a:r>
            <a:r>
              <a:rPr lang="hu-HU" sz="2000" dirty="0" smtClean="0">
                <a:solidFill>
                  <a:srgbClr val="C00000"/>
                </a:solidFill>
              </a:rPr>
              <a:t>tűnnek:</a:t>
            </a:r>
            <a:endParaRPr lang="hu-HU" sz="2000" dirty="0">
              <a:solidFill>
                <a:srgbClr val="C00000"/>
              </a:solidFill>
            </a:endParaRPr>
          </a:p>
          <a:p>
            <a:pPr lvl="1"/>
            <a:r>
              <a:rPr lang="hu-HU" sz="2000" dirty="0" smtClean="0"/>
              <a:t>A teljes teszten csak az 1. és a 3. csoportban lévő fiúk átlagteljesítménye </a:t>
            </a:r>
            <a:r>
              <a:rPr lang="hu-HU" sz="2000" dirty="0" smtClean="0">
                <a:solidFill>
                  <a:srgbClr val="FF0000"/>
                </a:solidFill>
              </a:rPr>
              <a:t>csökkent szignifikánsan</a:t>
            </a:r>
            <a:r>
              <a:rPr lang="hu-HU" sz="2000" dirty="0" smtClean="0"/>
              <a:t>.</a:t>
            </a:r>
          </a:p>
          <a:p>
            <a:pPr lvl="1"/>
            <a:r>
              <a:rPr lang="hu-HU" sz="2000" dirty="0" smtClean="0"/>
              <a:t>A kísérlettervező feladatokon csak </a:t>
            </a:r>
            <a:r>
              <a:rPr lang="hu-HU" sz="2000" dirty="0"/>
              <a:t>az 1. és a 3. csoportban lévő fiúk átlagteljesítménye </a:t>
            </a:r>
            <a:r>
              <a:rPr lang="hu-HU" sz="2000" dirty="0" smtClean="0">
                <a:solidFill>
                  <a:srgbClr val="FF0000"/>
                </a:solidFill>
              </a:rPr>
              <a:t>nem nőtt szignifikánsan</a:t>
            </a:r>
            <a:r>
              <a:rPr lang="hu-HU" sz="2000" dirty="0" smtClean="0"/>
              <a:t>.</a:t>
            </a:r>
            <a:endParaRPr lang="hu-HU" sz="2000" dirty="0"/>
          </a:p>
          <a:p>
            <a:r>
              <a:rPr lang="hu-HU" sz="2000" dirty="0"/>
              <a:t>A tanulók </a:t>
            </a:r>
            <a:r>
              <a:rPr lang="hu-HU" sz="2000" dirty="0">
                <a:solidFill>
                  <a:srgbClr val="C00000"/>
                </a:solidFill>
              </a:rPr>
              <a:t>kevésbé szeretik a kémiát, mint a </a:t>
            </a:r>
            <a:r>
              <a:rPr lang="hu-HU" sz="2000" dirty="0" smtClean="0">
                <a:solidFill>
                  <a:srgbClr val="C00000"/>
                </a:solidFill>
              </a:rPr>
              <a:t>természetismeretet</a:t>
            </a:r>
            <a:r>
              <a:rPr lang="hu-HU" sz="2000" dirty="0" smtClean="0"/>
              <a:t>.</a:t>
            </a:r>
          </a:p>
          <a:p>
            <a:pPr lvl="1"/>
            <a:r>
              <a:rPr lang="hu-HU" sz="2000" dirty="0" smtClean="0"/>
              <a:t>A kémia nyilván „nehezebb”.</a:t>
            </a:r>
          </a:p>
          <a:p>
            <a:pPr lvl="1"/>
            <a:r>
              <a:rPr lang="hu-HU" sz="2000" dirty="0" smtClean="0"/>
              <a:t>Látszik összefüggés a tárgyak kedvelésének átlagos mértéke és a kapott jegyek átlaga között.</a:t>
            </a:r>
            <a:endParaRPr lang="hu-HU" sz="2000" dirty="0"/>
          </a:p>
          <a:p>
            <a:r>
              <a:rPr lang="hu-HU" sz="2000" dirty="0"/>
              <a:t>Az utóteszten </a:t>
            </a:r>
            <a:r>
              <a:rPr lang="hu-HU" sz="2000" b="1" dirty="0">
                <a:solidFill>
                  <a:srgbClr val="C00000"/>
                </a:solidFill>
              </a:rPr>
              <a:t>szignifikánsan kisebb mértékben tartják fontosnak a tanulók azt, hogy elképzeléseiket kísérletekkel igazolják</a:t>
            </a:r>
            <a:r>
              <a:rPr lang="hu-HU" sz="2000" b="1" dirty="0" smtClean="0">
                <a:solidFill>
                  <a:srgbClr val="C00000"/>
                </a:solidFill>
              </a:rPr>
              <a:t>!</a:t>
            </a:r>
            <a:endParaRPr lang="hu-HU" sz="2000" b="1" dirty="0"/>
          </a:p>
          <a:p>
            <a:r>
              <a:rPr lang="hu-HU" sz="2000" dirty="0"/>
              <a:t>A tanulók </a:t>
            </a:r>
            <a:r>
              <a:rPr lang="hu-HU" sz="2000" b="1" dirty="0">
                <a:solidFill>
                  <a:srgbClr val="C00000"/>
                </a:solidFill>
              </a:rPr>
              <a:t>jobban kedvelik a recept alapján végzett kísérleteket a tervezhetőkkel szemben!!!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5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801"/>
            <a:ext cx="9143999" cy="857054"/>
          </a:xfrm>
        </p:spPr>
        <p:txBody>
          <a:bodyPr/>
          <a:lstStyle/>
          <a:p>
            <a:pPr algn="ctr"/>
            <a:r>
              <a:rPr lang="hu-HU" sz="2400" dirty="0" smtClean="0"/>
              <a:t>III.5.G) „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Mennyire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kedveled a kémiát/természetismeretet?”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0 – 4)</a:t>
            </a:r>
            <a:r>
              <a:rPr lang="hu-HU" sz="2400" dirty="0" smtClean="0"/>
              <a:t> - csoportok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9" y="933855"/>
            <a:ext cx="4126130" cy="248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961" y="2608379"/>
            <a:ext cx="4126130" cy="248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690665" y="3848413"/>
            <a:ext cx="3344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 2. és a 3. csoportban nem szignifikáns a csökkenés.</a:t>
            </a:r>
            <a:endParaRPr lang="hu-HU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5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074"/>
            <a:ext cx="9143999" cy="837598"/>
          </a:xfrm>
        </p:spPr>
        <p:txBody>
          <a:bodyPr/>
          <a:lstStyle/>
          <a:p>
            <a:pPr algn="ctr"/>
            <a:r>
              <a:rPr lang="hu-HU" sz="2400" dirty="0" smtClean="0"/>
              <a:t>III.5.H) </a:t>
            </a:r>
            <a:r>
              <a:rPr lang="hu-HU" sz="2400" dirty="0"/>
              <a:t>„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Mennyire kedveled a kémiát/természetismeretet?” </a:t>
            </a:r>
            <a:b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(0 – 4)</a:t>
            </a:r>
            <a:r>
              <a:rPr lang="hu-HU" sz="2400" dirty="0"/>
              <a:t> </a:t>
            </a:r>
            <a:r>
              <a:rPr lang="hu-HU" sz="2400" dirty="0" smtClean="0"/>
              <a:t>- </a:t>
            </a:r>
            <a:r>
              <a:rPr lang="hu-HU" sz="2400" dirty="0" err="1" smtClean="0"/>
              <a:t>tercilisek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69" y="904672"/>
            <a:ext cx="4126130" cy="248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526114"/>
            <a:ext cx="4115156" cy="248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496112" y="3387836"/>
            <a:ext cx="3852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 gyengéknél nem szignifikáns a növekedés. </a:t>
            </a:r>
          </a:p>
          <a:p>
            <a:r>
              <a:rPr lang="hu-H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Az 1. és a 2. csoport legjobbjainál szignifikáns a csökkenés.</a:t>
            </a:r>
            <a:endParaRPr lang="hu-HU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59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801"/>
            <a:ext cx="9143999" cy="1182448"/>
          </a:xfrm>
        </p:spPr>
        <p:txBody>
          <a:bodyPr/>
          <a:lstStyle/>
          <a:p>
            <a:pPr algn="ctr"/>
            <a:r>
              <a:rPr lang="hu-HU" sz="2400" dirty="0" smtClean="0"/>
              <a:t>III.5.I)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„Mennyire tartod fontosnak, hogy a természettudományokban az elképzeléseinket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kísérletekkel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igazoljuk?” (0 – 4)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9" y="1259249"/>
            <a:ext cx="4126130" cy="248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650648"/>
            <a:ext cx="4126130" cy="248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749031" y="4061236"/>
            <a:ext cx="3665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Mindhárom csoportban szignifikáns csökkenés!</a:t>
            </a:r>
            <a:endParaRPr lang="hu-HU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6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801"/>
            <a:ext cx="9143999" cy="1182448"/>
          </a:xfrm>
        </p:spPr>
        <p:txBody>
          <a:bodyPr/>
          <a:lstStyle/>
          <a:p>
            <a:pPr algn="ctr"/>
            <a:r>
              <a:rPr lang="hu-HU" sz="2400" dirty="0" smtClean="0"/>
              <a:t>III.5.I)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„Mennyire tartod fontosnak, hogy a természettudományokban az elképzeléseinket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kísérletekkel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igazoljuk?” (0 – 4)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tercilisek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70" y="1270516"/>
            <a:ext cx="4126130" cy="248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556" y="2494985"/>
            <a:ext cx="4115156" cy="248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865762" y="3959390"/>
            <a:ext cx="3538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Mindhárom csoport minden </a:t>
            </a:r>
            <a:r>
              <a:rPr lang="hu-HU" sz="20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tercilisében</a:t>
            </a:r>
            <a:r>
              <a:rPr lang="hu-H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szignifikáns csökkenés.</a:t>
            </a:r>
            <a:endParaRPr lang="hu-HU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1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05" y="15211"/>
            <a:ext cx="9143999" cy="1182448"/>
          </a:xfrm>
        </p:spPr>
        <p:txBody>
          <a:bodyPr/>
          <a:lstStyle/>
          <a:p>
            <a:r>
              <a:rPr lang="hu-HU" sz="2400" dirty="0" smtClean="0"/>
              <a:t>III.5.J)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Jobban szeretem az olyan kísérleteket, amelyeket leírás (recept) alapján kell elvégezni, mint amelyeket nekem kell megtervezni.” (0 – 4)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26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46" y="2276272"/>
            <a:ext cx="4051883" cy="244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987" y="2870104"/>
            <a:ext cx="3772227" cy="227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928" y="827027"/>
            <a:ext cx="3782286" cy="227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zövegdoboz 10"/>
          <p:cNvSpPr txBox="1"/>
          <p:nvPr/>
        </p:nvSpPr>
        <p:spPr>
          <a:xfrm>
            <a:off x="719846" y="1383022"/>
            <a:ext cx="3482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 3,5 körüli átlag a </a:t>
            </a:r>
            <a:r>
              <a:rPr lang="hu-HU" sz="20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max</a:t>
            </a:r>
            <a:r>
              <a:rPr lang="hu-H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. 4-hez képest nagyon sok!</a:t>
            </a:r>
            <a:endParaRPr lang="hu-HU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73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380" y="75351"/>
            <a:ext cx="8064499" cy="631065"/>
          </a:xfrm>
        </p:spPr>
        <p:txBody>
          <a:bodyPr/>
          <a:lstStyle/>
          <a:p>
            <a:pPr algn="ctr"/>
            <a:r>
              <a:rPr lang="hu-HU" dirty="0"/>
              <a:t>III.6. Következtetések és feltételezések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655" y="569888"/>
            <a:ext cx="8161613" cy="4002111"/>
          </a:xfrm>
        </p:spPr>
        <p:txBody>
          <a:bodyPr/>
          <a:lstStyle/>
          <a:p>
            <a:r>
              <a:rPr lang="hu-HU" sz="2000" dirty="0"/>
              <a:t>Egyelőre </a:t>
            </a:r>
            <a:r>
              <a:rPr lang="hu-HU" sz="2000" b="1" dirty="0">
                <a:solidFill>
                  <a:srgbClr val="C00000"/>
                </a:solidFill>
              </a:rPr>
              <a:t>nem sikerült </a:t>
            </a:r>
            <a:r>
              <a:rPr lang="hu-HU" sz="2000" b="1" dirty="0" smtClean="0">
                <a:solidFill>
                  <a:srgbClr val="C00000"/>
                </a:solidFill>
              </a:rPr>
              <a:t>egyértelmű pozitív </a:t>
            </a:r>
            <a:r>
              <a:rPr lang="hu-HU" sz="2000" b="1" dirty="0">
                <a:solidFill>
                  <a:srgbClr val="C00000"/>
                </a:solidFill>
              </a:rPr>
              <a:t>hatást elérni </a:t>
            </a:r>
            <a:r>
              <a:rPr lang="hu-HU" sz="2000" dirty="0">
                <a:solidFill>
                  <a:srgbClr val="C00000"/>
                </a:solidFill>
              </a:rPr>
              <a:t>a kísérlettervező képesség fejlődése tekintetében</a:t>
            </a:r>
          </a:p>
          <a:p>
            <a:pPr lvl="1"/>
            <a:r>
              <a:rPr lang="hu-HU" sz="2000" dirty="0"/>
              <a:t>a 12-13 éves korosztály esetén (       TÁMOP-os kutatás: 14-15 évesek)</a:t>
            </a:r>
          </a:p>
          <a:p>
            <a:pPr lvl="1"/>
            <a:r>
              <a:rPr lang="hu-HU" sz="2000" dirty="0"/>
              <a:t>1 tanéven át tartó beavatkozás során (       TÁMOP-os kutatás: 3 tanóra)</a:t>
            </a:r>
          </a:p>
          <a:p>
            <a:pPr marL="342900" lvl="1" indent="0">
              <a:buNone/>
            </a:pPr>
            <a:endParaRPr lang="hu-HU" sz="2000" dirty="0"/>
          </a:p>
          <a:p>
            <a:r>
              <a:rPr lang="hu-HU" sz="2000" dirty="0"/>
              <a:t>FELTÉTELEZÉSEK:</a:t>
            </a:r>
          </a:p>
          <a:p>
            <a:pPr lvl="1"/>
            <a:r>
              <a:rPr lang="hu-HU" sz="2000" b="1" dirty="0">
                <a:solidFill>
                  <a:srgbClr val="C00000"/>
                </a:solidFill>
              </a:rPr>
              <a:t>Szintugrás</a:t>
            </a:r>
            <a:r>
              <a:rPr lang="hu-HU" sz="2000" dirty="0">
                <a:solidFill>
                  <a:srgbClr val="C00000"/>
                </a:solidFill>
              </a:rPr>
              <a:t> az absztrakciós készség fejlődésében 12 és 14 éves kor között</a:t>
            </a:r>
            <a:r>
              <a:rPr lang="hu-HU" sz="2000" dirty="0" smtClean="0">
                <a:solidFill>
                  <a:srgbClr val="C00000"/>
                </a:solidFill>
              </a:rPr>
              <a:t>?</a:t>
            </a:r>
            <a:endParaRPr lang="hu-HU" sz="2000" dirty="0">
              <a:solidFill>
                <a:srgbClr val="C00000"/>
              </a:solidFill>
            </a:endParaRPr>
          </a:p>
          <a:p>
            <a:pPr lvl="1"/>
            <a:r>
              <a:rPr lang="hu-HU" sz="2000" dirty="0"/>
              <a:t>Az évi 6 óra kevés?</a:t>
            </a:r>
          </a:p>
          <a:p>
            <a:pPr lvl="1"/>
            <a:r>
              <a:rPr lang="hu-HU" sz="2000" b="1" dirty="0" smtClean="0">
                <a:solidFill>
                  <a:srgbClr val="C00000"/>
                </a:solidFill>
              </a:rPr>
              <a:t>Hosszabb </a:t>
            </a:r>
            <a:r>
              <a:rPr lang="hu-HU" sz="2000" b="1" dirty="0">
                <a:solidFill>
                  <a:srgbClr val="C00000"/>
                </a:solidFill>
              </a:rPr>
              <a:t>távon </a:t>
            </a:r>
            <a:r>
              <a:rPr lang="hu-HU" sz="2000" dirty="0" smtClean="0"/>
              <a:t>nem marad meg a pozitív hatás?</a:t>
            </a:r>
          </a:p>
          <a:p>
            <a:pPr lvl="1"/>
            <a:r>
              <a:rPr lang="hu-HU" sz="2000" dirty="0" smtClean="0"/>
              <a:t>Elfáradtak a tanulók a tanév végére?</a:t>
            </a:r>
          </a:p>
          <a:p>
            <a:pPr lvl="1"/>
            <a:r>
              <a:rPr lang="hu-HU" sz="2000" dirty="0" smtClean="0"/>
              <a:t>A 45 </a:t>
            </a:r>
            <a:r>
              <a:rPr lang="hu-HU" sz="2000" dirty="0"/>
              <a:t>perces </a:t>
            </a:r>
            <a:r>
              <a:rPr lang="hu-HU" sz="2000" dirty="0" smtClean="0"/>
              <a:t>tudásfelmérés </a:t>
            </a:r>
            <a:r>
              <a:rPr lang="hu-HU" sz="2000" dirty="0"/>
              <a:t>nem elég </a:t>
            </a:r>
            <a:r>
              <a:rPr lang="hu-HU" sz="2000" dirty="0" smtClean="0"/>
              <a:t>megbízható?</a:t>
            </a:r>
            <a:endParaRPr lang="hu-HU" sz="2000" dirty="0">
              <a:solidFill>
                <a:srgbClr val="C00000"/>
              </a:solidFill>
            </a:endParaRPr>
          </a:p>
          <a:p>
            <a:pPr lvl="1"/>
            <a:r>
              <a:rPr lang="hu-HU" sz="2000" dirty="0"/>
              <a:t>A magyar </a:t>
            </a:r>
            <a:r>
              <a:rPr lang="hu-HU" sz="2000" b="1" dirty="0"/>
              <a:t>kémia tantervek zsúfoltsága </a:t>
            </a:r>
            <a:r>
              <a:rPr lang="hu-HU" sz="2000" b="1" dirty="0" err="1"/>
              <a:t>demotiválja</a:t>
            </a:r>
            <a:r>
              <a:rPr lang="hu-HU" sz="2000" dirty="0"/>
              <a:t> a tanulókat?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27</a:t>
            </a:fld>
            <a:endParaRPr lang="en-US"/>
          </a:p>
        </p:txBody>
      </p:sp>
      <p:sp>
        <p:nvSpPr>
          <p:cNvPr id="5" name="Nyíl: balra-jobbra mutató 4">
            <a:extLst>
              <a:ext uri="{FF2B5EF4-FFF2-40B4-BE49-F238E27FC236}">
                <a16:creationId xmlns:a16="http://schemas.microsoft.com/office/drawing/2014/main" xmlns="" id="{E9A85199-9875-401C-A32A-B32AAE206761}"/>
              </a:ext>
            </a:extLst>
          </p:cNvPr>
          <p:cNvSpPr/>
          <p:nvPr/>
        </p:nvSpPr>
        <p:spPr>
          <a:xfrm>
            <a:off x="4445755" y="1261880"/>
            <a:ext cx="367748" cy="18884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Nyíl: balra-jobbra mutató 5">
            <a:extLst>
              <a:ext uri="{FF2B5EF4-FFF2-40B4-BE49-F238E27FC236}">
                <a16:creationId xmlns:a16="http://schemas.microsoft.com/office/drawing/2014/main" xmlns="" id="{F211079C-07E1-49F7-8F0F-DDF35F3FF3BE}"/>
              </a:ext>
            </a:extLst>
          </p:cNvPr>
          <p:cNvSpPr/>
          <p:nvPr/>
        </p:nvSpPr>
        <p:spPr>
          <a:xfrm>
            <a:off x="5078440" y="1597332"/>
            <a:ext cx="367748" cy="18884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99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4978"/>
            <a:ext cx="8064499" cy="587373"/>
          </a:xfrm>
        </p:spPr>
        <p:txBody>
          <a:bodyPr/>
          <a:lstStyle/>
          <a:p>
            <a:pPr algn="ctr"/>
            <a:r>
              <a:rPr lang="hu-HU" sz="2400" dirty="0"/>
              <a:t>III.7. „</a:t>
            </a:r>
            <a:r>
              <a:rPr lang="hu-HU" sz="2400" dirty="0" err="1"/>
              <a:t>Újratervezés</a:t>
            </a:r>
            <a:r>
              <a:rPr lang="hu-HU" sz="2400" dirty="0"/>
              <a:t>”…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291" y="412063"/>
            <a:ext cx="8547652" cy="433346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hu-HU" sz="2000" dirty="0"/>
              <a:t>Fejlődéspszichológus: </a:t>
            </a:r>
            <a:r>
              <a:rPr lang="hu-HU" sz="2000" dirty="0">
                <a:solidFill>
                  <a:srgbClr val="C00000"/>
                </a:solidFill>
              </a:rPr>
              <a:t>Életkor</a:t>
            </a:r>
            <a:r>
              <a:rPr lang="hu-HU" sz="2000" dirty="0"/>
              <a:t> és a </a:t>
            </a:r>
            <a:r>
              <a:rPr lang="hu-HU" sz="2000" dirty="0" err="1">
                <a:solidFill>
                  <a:srgbClr val="C00000"/>
                </a:solidFill>
              </a:rPr>
              <a:t>kohort</a:t>
            </a:r>
            <a:r>
              <a:rPr lang="hu-HU" sz="2000" dirty="0">
                <a:solidFill>
                  <a:srgbClr val="C00000"/>
                </a:solidFill>
              </a:rPr>
              <a:t> </a:t>
            </a:r>
            <a:r>
              <a:rPr lang="hu-HU" sz="2000" dirty="0"/>
              <a:t>(akár pár évnyi különbség) számíthat!</a:t>
            </a:r>
          </a:p>
          <a:p>
            <a:pPr lvl="1">
              <a:spcBef>
                <a:spcPts val="600"/>
              </a:spcBef>
            </a:pPr>
            <a:r>
              <a:rPr lang="hu-HU" sz="2000" dirty="0"/>
              <a:t>A digitális bennszülöttek preferált módszere a „</a:t>
            </a:r>
            <a:r>
              <a:rPr lang="hu-HU" sz="2000" i="1" dirty="0" err="1"/>
              <a:t>trial</a:t>
            </a:r>
            <a:r>
              <a:rPr lang="hu-HU" sz="2000" i="1" dirty="0"/>
              <a:t> and </a:t>
            </a:r>
            <a:r>
              <a:rPr lang="hu-HU" sz="2000" i="1" dirty="0" err="1"/>
              <a:t>error</a:t>
            </a:r>
            <a:r>
              <a:rPr lang="hu-HU" sz="2000" dirty="0"/>
              <a:t>”, ami </a:t>
            </a:r>
            <a:r>
              <a:rPr lang="hu-HU" sz="2000" dirty="0">
                <a:solidFill>
                  <a:srgbClr val="C00000"/>
                </a:solidFill>
              </a:rPr>
              <a:t>nem illeszkedik a szisztematikus tudományos megközelítéshez</a:t>
            </a:r>
            <a:r>
              <a:rPr lang="hu-HU" sz="2000" dirty="0"/>
              <a:t>.</a:t>
            </a:r>
          </a:p>
          <a:p>
            <a:pPr lvl="1">
              <a:spcBef>
                <a:spcPts val="600"/>
              </a:spcBef>
            </a:pPr>
            <a:r>
              <a:rPr lang="hu-HU" sz="2000" dirty="0">
                <a:solidFill>
                  <a:srgbClr val="C00000"/>
                </a:solidFill>
              </a:rPr>
              <a:t>Számítógépes játékok: </a:t>
            </a:r>
            <a:r>
              <a:rPr lang="hu-HU" sz="2000" dirty="0" err="1"/>
              <a:t>contingencia</a:t>
            </a:r>
            <a:r>
              <a:rPr lang="hu-HU" sz="2000" dirty="0"/>
              <a:t> </a:t>
            </a:r>
            <a:r>
              <a:rPr lang="hu-HU" sz="2000" dirty="0" smtClean="0"/>
              <a:t>(esetlegesség) és </a:t>
            </a:r>
            <a:r>
              <a:rPr lang="hu-HU" sz="2000" dirty="0"/>
              <a:t>azonnali megerősítés       </a:t>
            </a:r>
            <a:r>
              <a:rPr lang="hu-HU" sz="2000" dirty="0">
                <a:solidFill>
                  <a:srgbClr val="C00000"/>
                </a:solidFill>
              </a:rPr>
              <a:t>leszoktatnak a kitartó munkáról, ami a természettudományokban szükséges</a:t>
            </a:r>
            <a:r>
              <a:rPr lang="hu-HU" sz="2000" dirty="0"/>
              <a:t>.</a:t>
            </a:r>
          </a:p>
          <a:p>
            <a:pPr lvl="1">
              <a:spcBef>
                <a:spcPts val="600"/>
              </a:spcBef>
            </a:pPr>
            <a:r>
              <a:rPr lang="hu-HU" sz="2000" b="1" dirty="0">
                <a:solidFill>
                  <a:srgbClr val="C00000"/>
                </a:solidFill>
              </a:rPr>
              <a:t>Direkt módon és a tanulók nyelvén el kell magyarázni </a:t>
            </a:r>
            <a:r>
              <a:rPr lang="hu-HU" sz="2000" dirty="0"/>
              <a:t>a kísérlettervezés lényegét (pl. </a:t>
            </a:r>
            <a:r>
              <a:rPr lang="hu-HU" sz="2000" dirty="0" err="1"/>
              <a:t>Piaget</a:t>
            </a:r>
            <a:r>
              <a:rPr lang="hu-HU" sz="2000" dirty="0"/>
              <a:t> afrikai és dél-amerikai törzsekkel végzett kísérletei).</a:t>
            </a:r>
          </a:p>
          <a:p>
            <a:pPr lvl="1">
              <a:spcBef>
                <a:spcPts val="600"/>
              </a:spcBef>
            </a:pPr>
            <a:r>
              <a:rPr lang="hu-HU" sz="2000" dirty="0">
                <a:solidFill>
                  <a:srgbClr val="C00000"/>
                </a:solidFill>
              </a:rPr>
              <a:t>Képességfejlesztés elméletben is lehetséges, </a:t>
            </a:r>
            <a:r>
              <a:rPr lang="hu-HU" sz="2000" b="1" dirty="0"/>
              <a:t>de</a:t>
            </a:r>
            <a:r>
              <a:rPr lang="hu-HU" sz="2000" dirty="0"/>
              <a:t> </a:t>
            </a:r>
            <a:r>
              <a:rPr lang="hu-HU" sz="2000" b="1" dirty="0">
                <a:solidFill>
                  <a:srgbClr val="C00000"/>
                </a:solidFill>
              </a:rPr>
              <a:t>hatékonyabb a gyakorlatban</a:t>
            </a:r>
            <a:r>
              <a:rPr lang="hu-HU" sz="2000" dirty="0">
                <a:solidFill>
                  <a:srgbClr val="C00000"/>
                </a:solidFill>
              </a:rPr>
              <a:t> </a:t>
            </a:r>
            <a:r>
              <a:rPr lang="hu-HU" sz="2000" dirty="0"/>
              <a:t>(pl. zongoratanulás hatékonysága elméletben kb. 60-70%-a </a:t>
            </a:r>
            <a:r>
              <a:rPr lang="hu-HU" sz="2000" dirty="0" err="1"/>
              <a:t>a</a:t>
            </a:r>
            <a:r>
              <a:rPr lang="hu-HU" sz="2000" dirty="0"/>
              <a:t> gyakorlatinak) .</a:t>
            </a:r>
          </a:p>
          <a:p>
            <a:pPr>
              <a:spcBef>
                <a:spcPts val="600"/>
              </a:spcBef>
            </a:pPr>
            <a:r>
              <a:rPr lang="hu-HU" sz="2000" b="1" dirty="0">
                <a:solidFill>
                  <a:srgbClr val="C00000"/>
                </a:solidFill>
              </a:rPr>
              <a:t>A kísérlettervezést TANÍTANI KELL!!! </a:t>
            </a:r>
            <a:r>
              <a:rPr lang="hu-HU" sz="2000" dirty="0"/>
              <a:t>Pl. az „Egyszerre csak egy tényezőt változtatunk („</a:t>
            </a:r>
            <a:r>
              <a:rPr lang="hu-HU" sz="2000" i="1" dirty="0" err="1"/>
              <a:t>ceteris</a:t>
            </a:r>
            <a:r>
              <a:rPr lang="hu-HU" sz="2000" i="1" dirty="0"/>
              <a:t> </a:t>
            </a:r>
            <a:r>
              <a:rPr lang="hu-HU" sz="2000" i="1" dirty="0" err="1"/>
              <a:t>paribus</a:t>
            </a:r>
            <a:r>
              <a:rPr lang="hu-HU" sz="2000" dirty="0"/>
              <a:t>”) elv alkalmazását:</a:t>
            </a:r>
          </a:p>
          <a:p>
            <a:pPr lvl="1">
              <a:spcBef>
                <a:spcPts val="600"/>
              </a:spcBef>
            </a:pPr>
            <a:r>
              <a:rPr lang="hu-HU" sz="2000" dirty="0"/>
              <a:t>2. csoport esetén a </a:t>
            </a:r>
            <a:r>
              <a:rPr lang="hu-HU" sz="2000" dirty="0">
                <a:solidFill>
                  <a:srgbClr val="C00000"/>
                </a:solidFill>
              </a:rPr>
              <a:t>receptszerű kísérlet </a:t>
            </a:r>
            <a:r>
              <a:rPr lang="hu-HU" sz="2000" b="1" dirty="0">
                <a:solidFill>
                  <a:srgbClr val="C00000"/>
                </a:solidFill>
              </a:rPr>
              <a:t>UTÁN</a:t>
            </a:r>
          </a:p>
          <a:p>
            <a:pPr lvl="1">
              <a:spcBef>
                <a:spcPts val="600"/>
              </a:spcBef>
            </a:pPr>
            <a:r>
              <a:rPr lang="hu-HU" sz="2000" dirty="0"/>
              <a:t>3. csoport estén a </a:t>
            </a:r>
            <a:r>
              <a:rPr lang="hu-HU" sz="2000" dirty="0">
                <a:solidFill>
                  <a:srgbClr val="C00000"/>
                </a:solidFill>
              </a:rPr>
              <a:t>kísérlettervezés </a:t>
            </a:r>
            <a:r>
              <a:rPr lang="hu-HU" sz="2000" b="1" dirty="0">
                <a:solidFill>
                  <a:srgbClr val="C00000"/>
                </a:solidFill>
              </a:rPr>
              <a:t>ELŐTT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28</a:t>
            </a:fld>
            <a:endParaRPr lang="en-US"/>
          </a:p>
        </p:txBody>
      </p:sp>
      <p:sp>
        <p:nvSpPr>
          <p:cNvPr id="5" name="Nyíl: jobbra mutató 4">
            <a:extLst>
              <a:ext uri="{FF2B5EF4-FFF2-40B4-BE49-F238E27FC236}">
                <a16:creationId xmlns:a16="http://schemas.microsoft.com/office/drawing/2014/main" xmlns="" id="{2E9631EB-504D-4E94-AF5C-2E013D908405}"/>
              </a:ext>
            </a:extLst>
          </p:cNvPr>
          <p:cNvSpPr/>
          <p:nvPr/>
        </p:nvSpPr>
        <p:spPr>
          <a:xfrm flipV="1">
            <a:off x="190746" y="2707823"/>
            <a:ext cx="467139" cy="79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99" y="2060356"/>
            <a:ext cx="481626" cy="115834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59" y="1462396"/>
            <a:ext cx="481626" cy="11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7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93658" y="117900"/>
            <a:ext cx="5940660" cy="695232"/>
          </a:xfrm>
        </p:spPr>
        <p:txBody>
          <a:bodyPr/>
          <a:lstStyle/>
          <a:p>
            <a:r>
              <a:rPr lang="hu-HU" sz="2100" dirty="0"/>
              <a:t>3.3 kutatási módszer </a:t>
            </a: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2100" dirty="0"/>
              <a:t>  a modell</a:t>
            </a:r>
          </a:p>
        </p:txBody>
      </p:sp>
      <p:sp>
        <p:nvSpPr>
          <p:cNvPr id="3" name="Lekerekített téglalap 2"/>
          <p:cNvSpPr/>
          <p:nvPr/>
        </p:nvSpPr>
        <p:spPr>
          <a:xfrm>
            <a:off x="682071" y="417126"/>
            <a:ext cx="3600873" cy="1995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6 db, tanulókísérleteket tartalmazó feladatlap elkészítése (6 tanórára),</a:t>
            </a:r>
          </a:p>
          <a:p>
            <a:r>
              <a:rPr lang="hu-HU" sz="1400" u="sng" dirty="0">
                <a:latin typeface="Arial" panose="020B0604020202020204" pitchFamily="34" charset="0"/>
                <a:cs typeface="Arial" panose="020B0604020202020204" pitchFamily="34" charset="0"/>
              </a:rPr>
              <a:t>3 változatban:</a:t>
            </a:r>
          </a:p>
          <a:p>
            <a:r>
              <a:rPr lang="hu-H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 típus: </a:t>
            </a:r>
            <a:r>
              <a:rPr lang="hu-H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receptszerű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kísérletek</a:t>
            </a:r>
          </a:p>
          <a:p>
            <a:r>
              <a:rPr lang="hu-HU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 típus: </a:t>
            </a:r>
            <a:r>
              <a:rPr lang="hu-H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receptszerű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kísérletek + </a:t>
            </a:r>
            <a:r>
              <a:rPr lang="hu-HU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magyarázat a kísérletek </a:t>
            </a:r>
            <a:r>
              <a:rPr lang="hu-HU" sz="1400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után</a:t>
            </a:r>
          </a:p>
          <a:p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 típus:</a:t>
            </a:r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magyarázat a kísérletek </a:t>
            </a:r>
            <a:r>
              <a:rPr lang="hu-HU" sz="14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előtt</a:t>
            </a:r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kísérlettervezés gyakorlatban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783076" y="2486731"/>
            <a:ext cx="1602380" cy="737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 minta </a:t>
            </a:r>
          </a:p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kiválasztása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784509" y="3541891"/>
            <a:ext cx="1494367" cy="540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Adatgyűjtés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ekerekített téglalap 41"/>
          <p:cNvSpPr/>
          <p:nvPr/>
        </p:nvSpPr>
        <p:spPr>
          <a:xfrm>
            <a:off x="4157780" y="3484637"/>
            <a:ext cx="724705" cy="565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43" name="Lekerekített téglalap 42"/>
          <p:cNvSpPr/>
          <p:nvPr/>
        </p:nvSpPr>
        <p:spPr>
          <a:xfrm>
            <a:off x="5121224" y="3400057"/>
            <a:ext cx="2631096" cy="734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receptszerű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kísérletek + </a:t>
            </a:r>
            <a:r>
              <a:rPr lang="hu-HU" sz="1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magyarázat a kísérletek </a:t>
            </a:r>
            <a:r>
              <a:rPr lang="hu-HU" sz="1500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után</a:t>
            </a:r>
            <a:endParaRPr lang="en-GB" sz="1500" u="sng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Lekerekített téglalap 43"/>
          <p:cNvSpPr/>
          <p:nvPr/>
        </p:nvSpPr>
        <p:spPr>
          <a:xfrm>
            <a:off x="2574787" y="2483342"/>
            <a:ext cx="1323379" cy="775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típusú 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ekerekített téglalap 44"/>
          <p:cNvSpPr/>
          <p:nvPr/>
        </p:nvSpPr>
        <p:spPr>
          <a:xfrm>
            <a:off x="2574787" y="3366497"/>
            <a:ext cx="1287082" cy="801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típusú 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Lekerekített téglalap 45"/>
          <p:cNvSpPr/>
          <p:nvPr/>
        </p:nvSpPr>
        <p:spPr>
          <a:xfrm>
            <a:off x="7991060" y="3493471"/>
            <a:ext cx="695739" cy="536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Utó-teszt</a:t>
            </a:r>
          </a:p>
        </p:txBody>
      </p:sp>
      <p:sp>
        <p:nvSpPr>
          <p:cNvPr id="47" name="Lekerekített téglalap 46"/>
          <p:cNvSpPr/>
          <p:nvPr/>
        </p:nvSpPr>
        <p:spPr>
          <a:xfrm>
            <a:off x="7991061" y="2594182"/>
            <a:ext cx="695739" cy="534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Utó-teszt</a:t>
            </a:r>
          </a:p>
        </p:txBody>
      </p:sp>
      <p:sp>
        <p:nvSpPr>
          <p:cNvPr id="48" name="Lekerekített téglalap 47"/>
          <p:cNvSpPr/>
          <p:nvPr/>
        </p:nvSpPr>
        <p:spPr>
          <a:xfrm>
            <a:off x="5131363" y="2492747"/>
            <a:ext cx="2631096" cy="737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receptszerű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kísérletek („</a:t>
            </a:r>
            <a:r>
              <a:rPr lang="hu-H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kontroll”)</a:t>
            </a:r>
            <a:endParaRPr lang="en-GB" sz="15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Lekerekített téglalap 48"/>
          <p:cNvSpPr/>
          <p:nvPr/>
        </p:nvSpPr>
        <p:spPr>
          <a:xfrm>
            <a:off x="4159359" y="2594183"/>
            <a:ext cx="710815" cy="534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50" name="Lekerekített téglalap 49"/>
          <p:cNvSpPr/>
          <p:nvPr/>
        </p:nvSpPr>
        <p:spPr>
          <a:xfrm>
            <a:off x="4601816" y="1259640"/>
            <a:ext cx="4491168" cy="740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Az eredmények elemzése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Egyenes összekötő nyíllal 98"/>
          <p:cNvCxnSpPr>
            <a:cxnSpLocks/>
          </p:cNvCxnSpPr>
          <p:nvPr/>
        </p:nvCxnSpPr>
        <p:spPr>
          <a:xfrm>
            <a:off x="1465799" y="3221581"/>
            <a:ext cx="7233" cy="326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gyenes összekötő nyíllal 100"/>
          <p:cNvCxnSpPr>
            <a:cxnSpLocks/>
            <a:stCxn id="9" idx="3"/>
            <a:endCxn id="44" idx="1"/>
          </p:cNvCxnSpPr>
          <p:nvPr/>
        </p:nvCxnSpPr>
        <p:spPr>
          <a:xfrm flipV="1">
            <a:off x="2278876" y="2871325"/>
            <a:ext cx="295911" cy="940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gyenes összekötő nyíllal 104"/>
          <p:cNvCxnSpPr>
            <a:cxnSpLocks/>
            <a:stCxn id="9" idx="3"/>
          </p:cNvCxnSpPr>
          <p:nvPr/>
        </p:nvCxnSpPr>
        <p:spPr>
          <a:xfrm>
            <a:off x="2278876" y="3812324"/>
            <a:ext cx="312445" cy="189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B4E654DE-8874-4BA2-BF77-1EE445B3E77F}"/>
              </a:ext>
            </a:extLst>
          </p:cNvPr>
          <p:cNvSpPr txBox="1"/>
          <p:nvPr/>
        </p:nvSpPr>
        <p:spPr>
          <a:xfrm>
            <a:off x="248477" y="-8188"/>
            <a:ext cx="8706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1B5C93"/>
                </a:solidFill>
                <a:latin typeface="+mj-lt"/>
              </a:rPr>
              <a:t>III.8. Kutatási modell a </a:t>
            </a:r>
            <a:r>
              <a:rPr lang="hu-HU" sz="2400" b="1" dirty="0">
                <a:solidFill>
                  <a:srgbClr val="FF0000"/>
                </a:solidFill>
                <a:latin typeface="+mj-lt"/>
              </a:rPr>
              <a:t>2017/2018. </a:t>
            </a:r>
            <a:r>
              <a:rPr lang="hu-HU" sz="2400" b="1" dirty="0">
                <a:solidFill>
                  <a:srgbClr val="1B5C93"/>
                </a:solidFill>
                <a:latin typeface="+mj-lt"/>
              </a:rPr>
              <a:t>tanévben</a:t>
            </a:r>
          </a:p>
        </p:txBody>
      </p:sp>
      <p:sp>
        <p:nvSpPr>
          <p:cNvPr id="54" name="Téglalap: lekerekített 53">
            <a:extLst>
              <a:ext uri="{FF2B5EF4-FFF2-40B4-BE49-F238E27FC236}">
                <a16:creationId xmlns:a16="http://schemas.microsoft.com/office/drawing/2014/main" xmlns="" id="{56213ED2-26F7-4F8A-8961-FB7D80ADB199}"/>
              </a:ext>
            </a:extLst>
          </p:cNvPr>
          <p:cNvSpPr/>
          <p:nvPr/>
        </p:nvSpPr>
        <p:spPr>
          <a:xfrm>
            <a:off x="2561948" y="4240624"/>
            <a:ext cx="1336221" cy="7686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típusú 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églalap: lekerekített 139">
            <a:extLst>
              <a:ext uri="{FF2B5EF4-FFF2-40B4-BE49-F238E27FC236}">
                <a16:creationId xmlns:a16="http://schemas.microsoft.com/office/drawing/2014/main" xmlns="" id="{61B7222E-3AE2-488A-B4FB-333685A4CAC1}"/>
              </a:ext>
            </a:extLst>
          </p:cNvPr>
          <p:cNvSpPr/>
          <p:nvPr/>
        </p:nvSpPr>
        <p:spPr>
          <a:xfrm>
            <a:off x="4157780" y="4361340"/>
            <a:ext cx="724705" cy="527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150" name="Téglalap: lekerekített 149">
            <a:extLst>
              <a:ext uri="{FF2B5EF4-FFF2-40B4-BE49-F238E27FC236}">
                <a16:creationId xmlns:a16="http://schemas.microsoft.com/office/drawing/2014/main" xmlns="" id="{E1D9C432-2041-4105-924F-DFAB4A31A7FC}"/>
              </a:ext>
            </a:extLst>
          </p:cNvPr>
          <p:cNvSpPr/>
          <p:nvPr/>
        </p:nvSpPr>
        <p:spPr>
          <a:xfrm>
            <a:off x="5121225" y="4262403"/>
            <a:ext cx="2631095" cy="725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magyarázat a kísérletek </a:t>
            </a:r>
            <a:r>
              <a:rPr lang="hu-HU" sz="14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előtt</a:t>
            </a:r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kísérlettervezés gyakorlatban</a:t>
            </a:r>
          </a:p>
        </p:txBody>
      </p:sp>
      <p:sp>
        <p:nvSpPr>
          <p:cNvPr id="151" name="Téglalap: lekerekített 150">
            <a:extLst>
              <a:ext uri="{FF2B5EF4-FFF2-40B4-BE49-F238E27FC236}">
                <a16:creationId xmlns:a16="http://schemas.microsoft.com/office/drawing/2014/main" xmlns="" id="{A48ABCB3-3FAC-4A33-BD4B-04520C49E1A2}"/>
              </a:ext>
            </a:extLst>
          </p:cNvPr>
          <p:cNvSpPr/>
          <p:nvPr/>
        </p:nvSpPr>
        <p:spPr>
          <a:xfrm>
            <a:off x="7991061" y="4358519"/>
            <a:ext cx="695741" cy="527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Utó-teszt</a:t>
            </a:r>
          </a:p>
        </p:txBody>
      </p:sp>
      <p:cxnSp>
        <p:nvCxnSpPr>
          <p:cNvPr id="155" name="Egyenes összekötő nyíllal 154">
            <a:extLst>
              <a:ext uri="{FF2B5EF4-FFF2-40B4-BE49-F238E27FC236}">
                <a16:creationId xmlns:a16="http://schemas.microsoft.com/office/drawing/2014/main" xmlns="" id="{DAA7F1A7-5A11-4676-AFFD-28DE4F317BD9}"/>
              </a:ext>
            </a:extLst>
          </p:cNvPr>
          <p:cNvCxnSpPr>
            <a:stCxn id="9" idx="3"/>
            <a:endCxn id="54" idx="1"/>
          </p:cNvCxnSpPr>
          <p:nvPr/>
        </p:nvCxnSpPr>
        <p:spPr>
          <a:xfrm>
            <a:off x="2278876" y="3812324"/>
            <a:ext cx="283072" cy="812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Egyenes összekötő nyíllal 156">
            <a:extLst>
              <a:ext uri="{FF2B5EF4-FFF2-40B4-BE49-F238E27FC236}">
                <a16:creationId xmlns:a16="http://schemas.microsoft.com/office/drawing/2014/main" xmlns="" id="{4A74B266-D0DB-4086-82C8-B13DD0891433}"/>
              </a:ext>
            </a:extLst>
          </p:cNvPr>
          <p:cNvCxnSpPr>
            <a:stCxn id="44" idx="3"/>
            <a:endCxn id="49" idx="1"/>
          </p:cNvCxnSpPr>
          <p:nvPr/>
        </p:nvCxnSpPr>
        <p:spPr>
          <a:xfrm flipV="1">
            <a:off x="3898166" y="2861460"/>
            <a:ext cx="261193" cy="9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gyenes összekötő nyíllal 158">
            <a:extLst>
              <a:ext uri="{FF2B5EF4-FFF2-40B4-BE49-F238E27FC236}">
                <a16:creationId xmlns:a16="http://schemas.microsoft.com/office/drawing/2014/main" xmlns="" id="{DD8DBE16-F069-4C42-823F-E80392DEEB7A}"/>
              </a:ext>
            </a:extLst>
          </p:cNvPr>
          <p:cNvCxnSpPr>
            <a:stCxn id="45" idx="3"/>
            <a:endCxn id="42" idx="1"/>
          </p:cNvCxnSpPr>
          <p:nvPr/>
        </p:nvCxnSpPr>
        <p:spPr>
          <a:xfrm flipV="1">
            <a:off x="3861869" y="3767169"/>
            <a:ext cx="29591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Egyenes összekötő nyíllal 163">
            <a:extLst>
              <a:ext uri="{FF2B5EF4-FFF2-40B4-BE49-F238E27FC236}">
                <a16:creationId xmlns:a16="http://schemas.microsoft.com/office/drawing/2014/main" xmlns="" id="{F01403D4-9FDB-4881-9277-362C30DC6C31}"/>
              </a:ext>
            </a:extLst>
          </p:cNvPr>
          <p:cNvCxnSpPr>
            <a:cxnSpLocks/>
            <a:stCxn id="54" idx="3"/>
            <a:endCxn id="140" idx="1"/>
          </p:cNvCxnSpPr>
          <p:nvPr/>
        </p:nvCxnSpPr>
        <p:spPr>
          <a:xfrm>
            <a:off x="3898169" y="4624973"/>
            <a:ext cx="2596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Egyenes összekötő nyíllal 167">
            <a:extLst>
              <a:ext uri="{FF2B5EF4-FFF2-40B4-BE49-F238E27FC236}">
                <a16:creationId xmlns:a16="http://schemas.microsoft.com/office/drawing/2014/main" xmlns="" id="{9C891651-44C1-4126-8819-FAF3F08E0F01}"/>
              </a:ext>
            </a:extLst>
          </p:cNvPr>
          <p:cNvCxnSpPr>
            <a:stCxn id="49" idx="3"/>
            <a:endCxn id="48" idx="1"/>
          </p:cNvCxnSpPr>
          <p:nvPr/>
        </p:nvCxnSpPr>
        <p:spPr>
          <a:xfrm>
            <a:off x="4870174" y="2861460"/>
            <a:ext cx="2611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Egyenes összekötő nyíllal 170">
            <a:extLst>
              <a:ext uri="{FF2B5EF4-FFF2-40B4-BE49-F238E27FC236}">
                <a16:creationId xmlns:a16="http://schemas.microsoft.com/office/drawing/2014/main" xmlns="" id="{A6CF4223-F4DD-4366-B813-E562C800C062}"/>
              </a:ext>
            </a:extLst>
          </p:cNvPr>
          <p:cNvCxnSpPr>
            <a:stCxn id="42" idx="3"/>
            <a:endCxn id="43" idx="1"/>
          </p:cNvCxnSpPr>
          <p:nvPr/>
        </p:nvCxnSpPr>
        <p:spPr>
          <a:xfrm flipV="1">
            <a:off x="4882485" y="3767168"/>
            <a:ext cx="23873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Egyenes összekötő nyíllal 175">
            <a:extLst>
              <a:ext uri="{FF2B5EF4-FFF2-40B4-BE49-F238E27FC236}">
                <a16:creationId xmlns:a16="http://schemas.microsoft.com/office/drawing/2014/main" xmlns="" id="{92BDEACB-CEB5-4214-ACAB-8724881C36F1}"/>
              </a:ext>
            </a:extLst>
          </p:cNvPr>
          <p:cNvCxnSpPr>
            <a:cxnSpLocks/>
            <a:stCxn id="140" idx="3"/>
            <a:endCxn id="150" idx="1"/>
          </p:cNvCxnSpPr>
          <p:nvPr/>
        </p:nvCxnSpPr>
        <p:spPr>
          <a:xfrm>
            <a:off x="4882485" y="4624973"/>
            <a:ext cx="2387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Egyenes összekötő nyíllal 179">
            <a:extLst>
              <a:ext uri="{FF2B5EF4-FFF2-40B4-BE49-F238E27FC236}">
                <a16:creationId xmlns:a16="http://schemas.microsoft.com/office/drawing/2014/main" xmlns="" id="{6E222147-2C92-4900-8A5C-3E0811777E7E}"/>
              </a:ext>
            </a:extLst>
          </p:cNvPr>
          <p:cNvCxnSpPr>
            <a:stCxn id="48" idx="3"/>
            <a:endCxn id="47" idx="1"/>
          </p:cNvCxnSpPr>
          <p:nvPr/>
        </p:nvCxnSpPr>
        <p:spPr>
          <a:xfrm flipV="1">
            <a:off x="7762459" y="2861459"/>
            <a:ext cx="2286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Egyenes összekötő nyíllal 181">
            <a:extLst>
              <a:ext uri="{FF2B5EF4-FFF2-40B4-BE49-F238E27FC236}">
                <a16:creationId xmlns:a16="http://schemas.microsoft.com/office/drawing/2014/main" xmlns="" id="{19889869-19E3-440D-81DF-46653C068CB7}"/>
              </a:ext>
            </a:extLst>
          </p:cNvPr>
          <p:cNvCxnSpPr>
            <a:stCxn id="43" idx="3"/>
            <a:endCxn id="46" idx="1"/>
          </p:cNvCxnSpPr>
          <p:nvPr/>
        </p:nvCxnSpPr>
        <p:spPr>
          <a:xfrm flipV="1">
            <a:off x="7752320" y="3761781"/>
            <a:ext cx="238740" cy="5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Egyenes összekötő nyíllal 184">
            <a:extLst>
              <a:ext uri="{FF2B5EF4-FFF2-40B4-BE49-F238E27FC236}">
                <a16:creationId xmlns:a16="http://schemas.microsoft.com/office/drawing/2014/main" xmlns="" id="{645B98A1-BC0F-49E3-B032-DDD6EC37A5DE}"/>
              </a:ext>
            </a:extLst>
          </p:cNvPr>
          <p:cNvCxnSpPr>
            <a:cxnSpLocks/>
            <a:stCxn id="150" idx="3"/>
            <a:endCxn id="151" idx="1"/>
          </p:cNvCxnSpPr>
          <p:nvPr/>
        </p:nvCxnSpPr>
        <p:spPr>
          <a:xfrm flipV="1">
            <a:off x="7752320" y="4622152"/>
            <a:ext cx="238741" cy="2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Egyenes összekötő 204">
            <a:extLst>
              <a:ext uri="{FF2B5EF4-FFF2-40B4-BE49-F238E27FC236}">
                <a16:creationId xmlns:a16="http://schemas.microsoft.com/office/drawing/2014/main" xmlns="" id="{F55996BD-7269-4834-86FD-130B1AB02A2D}"/>
              </a:ext>
            </a:extLst>
          </p:cNvPr>
          <p:cNvCxnSpPr>
            <a:cxnSpLocks/>
            <a:stCxn id="150" idx="3"/>
            <a:endCxn id="150" idx="3"/>
          </p:cNvCxnSpPr>
          <p:nvPr/>
        </p:nvCxnSpPr>
        <p:spPr>
          <a:xfrm>
            <a:off x="7752320" y="462497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Egyenes összekötő nyíllal 209">
            <a:extLst>
              <a:ext uri="{FF2B5EF4-FFF2-40B4-BE49-F238E27FC236}">
                <a16:creationId xmlns:a16="http://schemas.microsoft.com/office/drawing/2014/main" xmlns="" id="{564BEDB7-FD86-4E9F-B756-2360393B08B7}"/>
              </a:ext>
            </a:extLst>
          </p:cNvPr>
          <p:cNvCxnSpPr/>
          <p:nvPr/>
        </p:nvCxnSpPr>
        <p:spPr>
          <a:xfrm flipV="1">
            <a:off x="5019261" y="2019325"/>
            <a:ext cx="0" cy="2423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Összekötő: szögletes 215">
            <a:extLst>
              <a:ext uri="{FF2B5EF4-FFF2-40B4-BE49-F238E27FC236}">
                <a16:creationId xmlns:a16="http://schemas.microsoft.com/office/drawing/2014/main" xmlns="" id="{9A5AD5E5-7CD0-41EB-AD4E-751AC5769C25}"/>
              </a:ext>
            </a:extLst>
          </p:cNvPr>
          <p:cNvCxnSpPr/>
          <p:nvPr/>
        </p:nvCxnSpPr>
        <p:spPr>
          <a:xfrm rot="5400000" flipH="1" flipV="1">
            <a:off x="4103746" y="2828346"/>
            <a:ext cx="1608458" cy="1231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Egyenes összekötő 217">
            <a:extLst>
              <a:ext uri="{FF2B5EF4-FFF2-40B4-BE49-F238E27FC236}">
                <a16:creationId xmlns:a16="http://schemas.microsoft.com/office/drawing/2014/main" xmlns="" id="{319230F9-61FA-41C2-839D-66D0844A8067}"/>
              </a:ext>
            </a:extLst>
          </p:cNvPr>
          <p:cNvCxnSpPr/>
          <p:nvPr/>
        </p:nvCxnSpPr>
        <p:spPr>
          <a:xfrm flipH="1">
            <a:off x="4882485" y="3638731"/>
            <a:ext cx="386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Egyenes összekötő 221">
            <a:extLst>
              <a:ext uri="{FF2B5EF4-FFF2-40B4-BE49-F238E27FC236}">
                <a16:creationId xmlns:a16="http://schemas.microsoft.com/office/drawing/2014/main" xmlns="" id="{6C894C3E-6370-4970-994A-E26C0AC7BBFE}"/>
              </a:ext>
            </a:extLst>
          </p:cNvPr>
          <p:cNvCxnSpPr/>
          <p:nvPr/>
        </p:nvCxnSpPr>
        <p:spPr>
          <a:xfrm flipH="1">
            <a:off x="4870174" y="4442791"/>
            <a:ext cx="149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Egyenes összekötő nyíllal 227">
            <a:extLst>
              <a:ext uri="{FF2B5EF4-FFF2-40B4-BE49-F238E27FC236}">
                <a16:creationId xmlns:a16="http://schemas.microsoft.com/office/drawing/2014/main" xmlns="" id="{257211E9-1804-40CC-8DEB-CC046D55063C}"/>
              </a:ext>
            </a:extLst>
          </p:cNvPr>
          <p:cNvCxnSpPr/>
          <p:nvPr/>
        </p:nvCxnSpPr>
        <p:spPr>
          <a:xfrm flipV="1">
            <a:off x="4810540" y="2019325"/>
            <a:ext cx="0" cy="563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Egyenes összekötő nyíllal 233">
            <a:extLst>
              <a:ext uri="{FF2B5EF4-FFF2-40B4-BE49-F238E27FC236}">
                <a16:creationId xmlns:a16="http://schemas.microsoft.com/office/drawing/2014/main" xmlns="" id="{A35141B0-C6E9-44A3-B936-D19634346F49}"/>
              </a:ext>
            </a:extLst>
          </p:cNvPr>
          <p:cNvCxnSpPr/>
          <p:nvPr/>
        </p:nvCxnSpPr>
        <p:spPr>
          <a:xfrm flipV="1">
            <a:off x="8975034" y="1977903"/>
            <a:ext cx="0" cy="2644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Egyenes összekötő nyíllal 235">
            <a:extLst>
              <a:ext uri="{FF2B5EF4-FFF2-40B4-BE49-F238E27FC236}">
                <a16:creationId xmlns:a16="http://schemas.microsoft.com/office/drawing/2014/main" xmlns="" id="{8EB70383-F9BD-41F1-9EFE-944FBE486510}"/>
              </a:ext>
            </a:extLst>
          </p:cNvPr>
          <p:cNvCxnSpPr/>
          <p:nvPr/>
        </p:nvCxnSpPr>
        <p:spPr>
          <a:xfrm flipV="1">
            <a:off x="8855765" y="1987760"/>
            <a:ext cx="0" cy="1767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Egyenes összekötő nyíllal 237">
            <a:extLst>
              <a:ext uri="{FF2B5EF4-FFF2-40B4-BE49-F238E27FC236}">
                <a16:creationId xmlns:a16="http://schemas.microsoft.com/office/drawing/2014/main" xmlns="" id="{C7C45463-DC2B-44C4-93A0-CA20F8071CFA}"/>
              </a:ext>
            </a:extLst>
          </p:cNvPr>
          <p:cNvCxnSpPr/>
          <p:nvPr/>
        </p:nvCxnSpPr>
        <p:spPr>
          <a:xfrm flipV="1">
            <a:off x="8756374" y="1987760"/>
            <a:ext cx="0" cy="855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Egyenes összekötő 241">
            <a:extLst>
              <a:ext uri="{FF2B5EF4-FFF2-40B4-BE49-F238E27FC236}">
                <a16:creationId xmlns:a16="http://schemas.microsoft.com/office/drawing/2014/main" xmlns="" id="{8F7859D8-546A-45C2-B511-44CCB28DDBE7}"/>
              </a:ext>
            </a:extLst>
          </p:cNvPr>
          <p:cNvCxnSpPr>
            <a:stCxn id="47" idx="3"/>
          </p:cNvCxnSpPr>
          <p:nvPr/>
        </p:nvCxnSpPr>
        <p:spPr>
          <a:xfrm flipV="1">
            <a:off x="8686800" y="2855443"/>
            <a:ext cx="69574" cy="6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Egyenes összekötő 243">
            <a:extLst>
              <a:ext uri="{FF2B5EF4-FFF2-40B4-BE49-F238E27FC236}">
                <a16:creationId xmlns:a16="http://schemas.microsoft.com/office/drawing/2014/main" xmlns="" id="{20135FD3-0F9B-40B0-A2E3-964C9FEC317D}"/>
              </a:ext>
            </a:extLst>
          </p:cNvPr>
          <p:cNvCxnSpPr>
            <a:stCxn id="46" idx="3"/>
          </p:cNvCxnSpPr>
          <p:nvPr/>
        </p:nvCxnSpPr>
        <p:spPr>
          <a:xfrm>
            <a:off x="8686799" y="3761781"/>
            <a:ext cx="168966" cy="5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Egyenes összekötő 245">
            <a:extLst>
              <a:ext uri="{FF2B5EF4-FFF2-40B4-BE49-F238E27FC236}">
                <a16:creationId xmlns:a16="http://schemas.microsoft.com/office/drawing/2014/main" xmlns="" id="{E7AAF13C-7E37-4F2D-A7A7-36D5135BC056}"/>
              </a:ext>
            </a:extLst>
          </p:cNvPr>
          <p:cNvCxnSpPr>
            <a:stCxn id="151" idx="3"/>
          </p:cNvCxnSpPr>
          <p:nvPr/>
        </p:nvCxnSpPr>
        <p:spPr>
          <a:xfrm>
            <a:off x="8686802" y="4622152"/>
            <a:ext cx="288232" cy="2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36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DAEA2F1-9B42-4574-8905-AE3258516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12281"/>
            <a:ext cx="8064499" cy="579523"/>
          </a:xfrm>
        </p:spPr>
        <p:txBody>
          <a:bodyPr/>
          <a:lstStyle/>
          <a:p>
            <a:pPr algn="ctr"/>
            <a:r>
              <a:rPr lang="hu-HU" sz="2400" dirty="0"/>
              <a:t>I. Kutatásalapú tanítást a magyar iskolákba</a:t>
            </a:r>
            <a:r>
              <a:rPr lang="hu-HU" sz="2400" dirty="0">
                <a:highlight>
                  <a:srgbClr val="FFFF00"/>
                </a:highlight>
              </a:rPr>
              <a:t>!/?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851E0FF-DA0B-4A38-88D4-347EA7E72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71" y="747504"/>
            <a:ext cx="8398567" cy="3681413"/>
          </a:xfrm>
        </p:spPr>
        <p:txBody>
          <a:bodyPr/>
          <a:lstStyle/>
          <a:p>
            <a:pPr marL="0" indent="0">
              <a:buNone/>
            </a:pPr>
            <a:r>
              <a:rPr lang="hu-HU" sz="2000" b="1" dirty="0"/>
              <a:t>1. A ma oktatása és a jövő társadalma ”PISA 2006” - c.  összefoglaló jelentés </a:t>
            </a:r>
            <a:r>
              <a:rPr lang="hu-HU" sz="2000" dirty="0"/>
              <a:t>(Oktatási Hivatal, Budapest, 2007): </a:t>
            </a:r>
            <a:r>
              <a:rPr lang="hu-HU" sz="2000" b="1" dirty="0">
                <a:solidFill>
                  <a:srgbClr val="C00000"/>
                </a:solidFill>
              </a:rPr>
              <a:t>Nem kielégítő a természettudományos megismerési folyamattal kapcsolatos, alkalmazható tudás</a:t>
            </a:r>
            <a:r>
              <a:rPr lang="hu-HU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!</a:t>
            </a:r>
          </a:p>
          <a:p>
            <a:pPr marL="0" indent="0">
              <a:buNone/>
            </a:pPr>
            <a:r>
              <a:rPr lang="hu-HU" altLang="hu-HU" sz="2000" b="1" dirty="0"/>
              <a:t>2. Az Európai Unió 7. keretprogramja (FP7): </a:t>
            </a:r>
            <a:r>
              <a:rPr lang="hu-HU" altLang="hu-HU" sz="2000" b="1" dirty="0">
                <a:solidFill>
                  <a:srgbClr val="C00000"/>
                </a:solidFill>
              </a:rPr>
              <a:t>Minimum 2 millió </a:t>
            </a:r>
            <a:r>
              <a:rPr lang="hu-HU" sz="2000" b="1" dirty="0">
                <a:solidFill>
                  <a:srgbClr val="C00000"/>
                </a:solidFill>
              </a:rPr>
              <a:t>€ </a:t>
            </a:r>
            <a:r>
              <a:rPr lang="hu-HU" altLang="hu-HU" sz="2000" b="1" dirty="0">
                <a:solidFill>
                  <a:srgbClr val="C00000"/>
                </a:solidFill>
              </a:rPr>
              <a:t>/projekt a kutatásalapú tanítás (</a:t>
            </a:r>
            <a:r>
              <a:rPr lang="en-US" altLang="hu-HU" sz="2000" b="1" i="1" dirty="0">
                <a:solidFill>
                  <a:srgbClr val="C00000"/>
                </a:solidFill>
              </a:rPr>
              <a:t>inquiry based science education</a:t>
            </a:r>
            <a:r>
              <a:rPr lang="hu-HU" altLang="hu-HU" sz="2000" b="1" dirty="0">
                <a:solidFill>
                  <a:srgbClr val="C00000"/>
                </a:solidFill>
              </a:rPr>
              <a:t>, IBSE) terjesztésére</a:t>
            </a:r>
            <a:r>
              <a:rPr lang="hu-HU" altLang="hu-HU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!</a:t>
            </a:r>
          </a:p>
          <a:p>
            <a:pPr marL="0" indent="0">
              <a:buNone/>
            </a:pPr>
            <a:r>
              <a:rPr lang="hu-HU" altLang="hu-HU" sz="2000" b="1" dirty="0"/>
              <a:t>3. Szakirodalom: </a:t>
            </a:r>
            <a:r>
              <a:rPr lang="hu-HU" altLang="hu-HU" sz="2000" b="1" dirty="0">
                <a:solidFill>
                  <a:srgbClr val="C00000"/>
                </a:solidFill>
              </a:rPr>
              <a:t>Hatékony</a:t>
            </a:r>
            <a:r>
              <a:rPr lang="hu-HU" altLang="hu-HU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? </a:t>
            </a:r>
            <a:r>
              <a:rPr lang="hu-HU" altLang="hu-HU" sz="2000" dirty="0"/>
              <a:t>[pl. </a:t>
            </a:r>
            <a:r>
              <a:rPr lang="en-GB" sz="2000" dirty="0"/>
              <a:t>Kirschner, P. A., </a:t>
            </a:r>
            <a:r>
              <a:rPr lang="en-GB" sz="2000" dirty="0" err="1"/>
              <a:t>Sweller</a:t>
            </a:r>
            <a:r>
              <a:rPr lang="en-GB" sz="2000" dirty="0"/>
              <a:t>, J., Clark, R. E., (2006), Why Minimal Guidance During Instruction Does Not Work: An Analysis of the Failure of Constructivist, Discovery, Problem-Based, Experiential, and Inquiry-Based Teaching, Educational Psychologist, 41(2), 75–86.</a:t>
            </a:r>
            <a:r>
              <a:rPr lang="hu-HU" sz="2000" dirty="0"/>
              <a:t>]</a:t>
            </a:r>
          </a:p>
          <a:p>
            <a:pPr marL="0" indent="0">
              <a:buNone/>
            </a:pPr>
            <a:r>
              <a:rPr lang="hu-HU" sz="2000" b="1" dirty="0"/>
              <a:t>4. Magyar valóság: </a:t>
            </a:r>
            <a:r>
              <a:rPr lang="hu-HU" sz="2000" b="1" dirty="0">
                <a:solidFill>
                  <a:srgbClr val="C00000"/>
                </a:solidFill>
              </a:rPr>
              <a:t>Megvalósítható</a:t>
            </a:r>
            <a:r>
              <a:rPr lang="hu-HU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?</a:t>
            </a:r>
            <a:r>
              <a:rPr lang="hu-HU" sz="2000" b="1" dirty="0">
                <a:solidFill>
                  <a:srgbClr val="C00000"/>
                </a:solidFill>
              </a:rPr>
              <a:t> </a:t>
            </a:r>
            <a:r>
              <a:rPr lang="hu-HU" sz="2000" dirty="0"/>
              <a:t>(Az idő-, eszköz-, anyag-, laboráns-,valamint a magyar nyelvű feladatlapok és a módszertani továbbképzések hiánya…) </a:t>
            </a:r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altLang="hu-HU" sz="2000" b="1" dirty="0"/>
          </a:p>
          <a:p>
            <a:endParaRPr lang="hu-HU" sz="2000" b="1" dirty="0">
              <a:solidFill>
                <a:srgbClr val="C00000"/>
              </a:solidFill>
            </a:endParaRPr>
          </a:p>
          <a:p>
            <a:endParaRPr lang="hu-HU" sz="2000" b="1" dirty="0">
              <a:solidFill>
                <a:srgbClr val="C00000"/>
              </a:solidFill>
            </a:endParaRPr>
          </a:p>
          <a:p>
            <a:endParaRPr lang="hu-HU" sz="2000" dirty="0">
              <a:solidFill>
                <a:schemeClr val="accent4"/>
              </a:solidFill>
            </a:endParaRP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797553AD-2B48-4F85-A40A-5A8805196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5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0"/>
            <a:ext cx="3379305" cy="5143500"/>
          </a:xfrm>
        </p:spPr>
        <p:txBody>
          <a:bodyPr/>
          <a:lstStyle/>
          <a:p>
            <a:r>
              <a:rPr lang="hu-HU" sz="2000" dirty="0"/>
              <a:t>Az elődás elkészítését a Magyar Tudományos Akadémia Tantárgypedagógiai Kutatási Programja támogatta.</a:t>
            </a:r>
            <a:br>
              <a:rPr lang="hu-HU" sz="2000" dirty="0"/>
            </a:b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/>
              <a:t>MTA-ELTE Kutatásalapú Kémiatanítás Kutatócsoport</a:t>
            </a:r>
            <a:br>
              <a:rPr lang="hu-HU" sz="2000" dirty="0"/>
            </a:b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/>
              <a:t>„Megvalósítható kutatásalapú kémiatanítás” projekt</a:t>
            </a:r>
            <a:br>
              <a:rPr lang="hu-HU" sz="2000" dirty="0"/>
            </a:b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/>
              <a:t>Honlap: </a:t>
            </a:r>
            <a:r>
              <a:rPr lang="hu-HU" sz="2000" dirty="0">
                <a:solidFill>
                  <a:srgbClr val="FFFF00"/>
                </a:solidFill>
              </a:rPr>
              <a:t>http://ttomc.elte.hu/kiadvany/az-mta-elte-kutatasalapu-kemiatanitas-kutatocsoport-publikacioi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5" name="Kép helye 8">
            <a:extLst>
              <a:ext uri="{FF2B5EF4-FFF2-40B4-BE49-F238E27FC236}">
                <a16:creationId xmlns:a16="http://schemas.microsoft.com/office/drawing/2014/main" xmlns="" id="{3B2087EF-C04F-45D3-9B62-2A5B025A3E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448" r="18448"/>
          <a:stretch>
            <a:fillRect/>
          </a:stretch>
        </p:blipFill>
        <p:spPr>
          <a:xfrm>
            <a:off x="3379304" y="-37258"/>
            <a:ext cx="5812101" cy="518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7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helye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204" r="17204"/>
          <a:stretch>
            <a:fillRect/>
          </a:stretch>
        </p:blipFill>
        <p:spPr>
          <a:xfrm>
            <a:off x="3373696" y="0"/>
            <a:ext cx="5770304" cy="5143499"/>
          </a:xfrm>
          <a:prstGeom prst="rect">
            <a:avLst/>
          </a:prstGeom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31</a:t>
            </a:fld>
            <a:endParaRPr lang="en-US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Köszönöm </a:t>
            </a:r>
            <a:br>
              <a:rPr lang="hu-HU" b="1" dirty="0" smtClean="0"/>
            </a:br>
            <a:r>
              <a:rPr lang="hu-HU" b="1" dirty="0" smtClean="0"/>
              <a:t>a megtisztelő figyelmet!</a:t>
            </a:r>
            <a:endParaRPr lang="hu-HU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96253" y="4082852"/>
            <a:ext cx="3143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A </a:t>
            </a:r>
            <a:r>
              <a:rPr lang="hu-HU" dirty="0" smtClean="0">
                <a:solidFill>
                  <a:schemeClr val="bg1"/>
                </a:solidFill>
              </a:rPr>
              <a:t>kép </a:t>
            </a:r>
            <a:r>
              <a:rPr lang="hu-HU" dirty="0">
                <a:solidFill>
                  <a:schemeClr val="bg1"/>
                </a:solidFill>
              </a:rPr>
              <a:t>forrása:  http://ttomc.elte.hu/galeria/kemias-mta-projektben-keszult-12-feladatlap-cime-tej-mint-teljes-erteku-elelmiszer </a:t>
            </a:r>
          </a:p>
        </p:txBody>
      </p:sp>
    </p:spTree>
    <p:extLst>
      <p:ext uri="{BB962C8B-B14F-4D97-AF65-F5344CB8AC3E}">
        <p14:creationId xmlns:p14="http://schemas.microsoft.com/office/powerpoint/2010/main" val="31089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282304"/>
            <a:ext cx="8398564" cy="925187"/>
          </a:xfrm>
        </p:spPr>
        <p:txBody>
          <a:bodyPr/>
          <a:lstStyle/>
          <a:p>
            <a:r>
              <a:rPr lang="hu-HU" dirty="0"/>
              <a:t>II. A TÁMOP 4.1.2.B.2-13/1-2013-0007 projekt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dirty="0"/>
              <a:t>„ORSZÁGOS KOORDINÁCIÓVAL A PEDAGÓGUSKÉPZÉS MEGÚJÍTÁSÁÉRT”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8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2736B66-F9B3-48C5-AC53-1C1C9F189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76548"/>
            <a:ext cx="8064499" cy="529129"/>
          </a:xfrm>
        </p:spPr>
        <p:txBody>
          <a:bodyPr/>
          <a:lstStyle/>
          <a:p>
            <a:pPr algn="ctr"/>
            <a:r>
              <a:rPr lang="hu-HU" sz="2400" dirty="0"/>
              <a:t>II.1. Kutatási kérdések és a kutatás körülményei 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E5BCF211-8D1B-4CB1-839E-F0F5B88A6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705677"/>
            <a:ext cx="8261003" cy="3916019"/>
          </a:xfrm>
        </p:spPr>
        <p:txBody>
          <a:bodyPr/>
          <a:lstStyle/>
          <a:p>
            <a:r>
              <a:rPr lang="hu-HU" altLang="hu-HU" sz="2000" dirty="0"/>
              <a:t>Ötlet: Hagyományos tanulókísérletek kutatásalapúvá alakítása – </a:t>
            </a:r>
            <a:r>
              <a:rPr lang="hu-HU" altLang="hu-HU" sz="2000" b="1" dirty="0">
                <a:solidFill>
                  <a:srgbClr val="C00000"/>
                </a:solidFill>
              </a:rPr>
              <a:t>a kísérletek közül legalább egyet a tanulók csoportjainak kell megtervezni és megvitatni</a:t>
            </a:r>
            <a:r>
              <a:rPr lang="hu-HU" altLang="hu-HU" sz="2000" dirty="0">
                <a:solidFill>
                  <a:srgbClr val="C00000"/>
                </a:solidFill>
              </a:rPr>
              <a:t>.</a:t>
            </a:r>
          </a:p>
          <a:p>
            <a:r>
              <a:rPr lang="hu-HU" altLang="hu-HU" sz="2000" dirty="0"/>
              <a:t>Kutatási kérdések:</a:t>
            </a:r>
          </a:p>
          <a:p>
            <a:pPr lvl="1"/>
            <a:r>
              <a:rPr lang="hu-HU" altLang="hu-HU" sz="2000" dirty="0">
                <a:solidFill>
                  <a:srgbClr val="C00000"/>
                </a:solidFill>
              </a:rPr>
              <a:t>Okoz-e szignifikáns változást a </a:t>
            </a:r>
            <a:r>
              <a:rPr lang="hu-HU" altLang="hu-HU" sz="2000" b="1" dirty="0">
                <a:solidFill>
                  <a:srgbClr val="C00000"/>
                </a:solidFill>
              </a:rPr>
              <a:t>kísérlettervező képességben mindössze 2 ilyen kísérlettervezés?</a:t>
            </a:r>
          </a:p>
          <a:p>
            <a:pPr lvl="1"/>
            <a:r>
              <a:rPr lang="hu-HU" altLang="hu-HU" sz="2000" dirty="0">
                <a:solidFill>
                  <a:srgbClr val="C00000"/>
                </a:solidFill>
              </a:rPr>
              <a:t>Okoz-e szignifikáns változást az </a:t>
            </a:r>
            <a:r>
              <a:rPr lang="hu-HU" altLang="hu-HU" sz="2000" b="1" dirty="0">
                <a:solidFill>
                  <a:srgbClr val="C00000"/>
                </a:solidFill>
              </a:rPr>
              <a:t>egyéb feladatok megoldási képességében ez a beavatkozás?</a:t>
            </a:r>
          </a:p>
          <a:p>
            <a:r>
              <a:rPr lang="hu-HU" altLang="hu-HU" sz="2100" dirty="0"/>
              <a:t>Rövid beavatkozás: </a:t>
            </a:r>
            <a:r>
              <a:rPr lang="hu-HU" altLang="hu-HU" sz="2100" dirty="0">
                <a:solidFill>
                  <a:srgbClr val="C00000"/>
                </a:solidFill>
                <a:cs typeface="Arial" panose="020B0604020202020204" pitchFamily="34" charset="0"/>
              </a:rPr>
              <a:t>csak</a:t>
            </a:r>
            <a:r>
              <a:rPr lang="hu-HU" sz="2100" dirty="0">
                <a:solidFill>
                  <a:srgbClr val="C00000"/>
                </a:solidFill>
                <a:cs typeface="Arial" panose="020B0604020202020204" pitchFamily="34" charset="0"/>
              </a:rPr>
              <a:t> 5 tanítási óra </a:t>
            </a:r>
            <a:r>
              <a:rPr lang="hu-HU" sz="2100" dirty="0">
                <a:cs typeface="Arial" panose="020B0604020202020204" pitchFamily="34" charset="0"/>
              </a:rPr>
              <a:t>(1. óra: előteszt, 5. óra: utóteszt)</a:t>
            </a:r>
          </a:p>
          <a:p>
            <a:pPr>
              <a:defRPr/>
            </a:pPr>
            <a:r>
              <a:rPr lang="en-US" sz="2000" dirty="0">
                <a:cs typeface="Arial" panose="020B0604020202020204" pitchFamily="34" charset="0"/>
              </a:rPr>
              <a:t>201</a:t>
            </a:r>
            <a:r>
              <a:rPr lang="hu-HU" sz="2000" dirty="0">
                <a:cs typeface="Arial" panose="020B0604020202020204" pitchFamily="34" charset="0"/>
              </a:rPr>
              <a:t>4</a:t>
            </a:r>
            <a:r>
              <a:rPr lang="en-US" sz="2000" dirty="0">
                <a:cs typeface="Arial" panose="020B0604020202020204" pitchFamily="34" charset="0"/>
              </a:rPr>
              <a:t>/1</a:t>
            </a:r>
            <a:r>
              <a:rPr lang="hu-HU" sz="2000" dirty="0">
                <a:cs typeface="Arial" panose="020B0604020202020204" pitchFamily="34" charset="0"/>
              </a:rPr>
              <a:t>5. tanév</a:t>
            </a:r>
            <a:endParaRPr lang="hu-HU" sz="2000" dirty="0"/>
          </a:p>
          <a:p>
            <a:pPr>
              <a:defRPr/>
            </a:pPr>
            <a:r>
              <a:rPr lang="en-US" sz="2000" dirty="0">
                <a:solidFill>
                  <a:srgbClr val="C00000"/>
                </a:solidFill>
                <a:cs typeface="Arial" panose="020B0604020202020204" pitchFamily="34" charset="0"/>
              </a:rPr>
              <a:t>1</a:t>
            </a:r>
            <a:r>
              <a:rPr lang="hu-HU" sz="2000" dirty="0">
                <a:solidFill>
                  <a:srgbClr val="C00000"/>
                </a:solidFill>
                <a:cs typeface="Arial" panose="020B0604020202020204" pitchFamily="34" charset="0"/>
              </a:rPr>
              <a:t>4-15 éves </a:t>
            </a:r>
            <a:r>
              <a:rPr lang="hu-HU" sz="2000" dirty="0">
                <a:cs typeface="Arial" panose="020B0604020202020204" pitchFamily="34" charset="0"/>
              </a:rPr>
              <a:t>tanulók, </a:t>
            </a:r>
            <a:r>
              <a:rPr lang="en-GB" sz="2000" dirty="0">
                <a:cs typeface="Arial" panose="020B0604020202020204" pitchFamily="34" charset="0"/>
              </a:rPr>
              <a:t>2 </a:t>
            </a:r>
            <a:r>
              <a:rPr lang="hu-HU" sz="2000" dirty="0" smtClean="0">
                <a:cs typeface="Arial" panose="020B0604020202020204" pitchFamily="34" charset="0"/>
              </a:rPr>
              <a:t>kémia óra/hét</a:t>
            </a:r>
            <a:endParaRPr lang="en-GB" sz="2000" dirty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cs typeface="Arial" panose="020B0604020202020204" pitchFamily="34" charset="0"/>
              </a:rPr>
              <a:t>12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hu-HU" sz="2000" dirty="0">
                <a:cs typeface="Arial" panose="020B0604020202020204" pitchFamily="34" charset="0"/>
              </a:rPr>
              <a:t>iskola, </a:t>
            </a:r>
            <a:r>
              <a:rPr lang="en-GB" sz="2000" dirty="0">
                <a:cs typeface="Arial" panose="020B0604020202020204" pitchFamily="34" charset="0"/>
              </a:rPr>
              <a:t>15 t</a:t>
            </a:r>
            <a:r>
              <a:rPr lang="hu-HU" sz="2000" dirty="0" err="1">
                <a:cs typeface="Arial" panose="020B0604020202020204" pitchFamily="34" charset="0"/>
              </a:rPr>
              <a:t>anár</a:t>
            </a:r>
            <a:r>
              <a:rPr lang="hu-HU" sz="2000" dirty="0">
                <a:cs typeface="Arial" panose="020B0604020202020204" pitchFamily="34" charset="0"/>
              </a:rPr>
              <a:t>, </a:t>
            </a:r>
            <a:r>
              <a:rPr lang="en-GB" sz="2000" dirty="0">
                <a:cs typeface="Arial" panose="020B0604020202020204" pitchFamily="34" charset="0"/>
              </a:rPr>
              <a:t>31 </a:t>
            </a:r>
            <a:r>
              <a:rPr lang="hu-HU" sz="2000" dirty="0">
                <a:cs typeface="Arial" panose="020B0604020202020204" pitchFamily="34" charset="0"/>
              </a:rPr>
              <a:t>csoport, </a:t>
            </a:r>
            <a:r>
              <a:rPr lang="hu-HU" sz="2000" dirty="0">
                <a:solidFill>
                  <a:srgbClr val="C00000"/>
                </a:solidFill>
                <a:cs typeface="Arial" panose="020B0604020202020204" pitchFamily="34" charset="0"/>
              </a:rPr>
              <a:t>660 tanuló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2734B321-4F01-4027-BBB0-B41F73FD2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0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93658" y="117900"/>
            <a:ext cx="5940660" cy="695232"/>
          </a:xfrm>
        </p:spPr>
        <p:txBody>
          <a:bodyPr/>
          <a:lstStyle/>
          <a:p>
            <a:r>
              <a:rPr lang="hu-HU" sz="2100" dirty="0"/>
              <a:t>3.3 kutatási módszer </a:t>
            </a: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2100" dirty="0"/>
              <a:t>  a modell</a:t>
            </a:r>
          </a:p>
        </p:txBody>
      </p:sp>
      <p:sp>
        <p:nvSpPr>
          <p:cNvPr id="3" name="Lekerekített téglalap 2"/>
          <p:cNvSpPr/>
          <p:nvPr/>
        </p:nvSpPr>
        <p:spPr>
          <a:xfrm>
            <a:off x="1195808" y="996310"/>
            <a:ext cx="2898867" cy="1683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reakciókinetika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tárgyú óraterv készítése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1. óra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: R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eakciósebesség</a:t>
            </a:r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2. óra: Kémiai egyensúly</a:t>
            </a:r>
          </a:p>
          <a:p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3. óra: A kémiai egyensúly            befolyásolása</a:t>
            </a:r>
          </a:p>
          <a:p>
            <a:pPr algn="ctr"/>
            <a:endParaRPr lang="hu-HU" sz="1013" dirty="0"/>
          </a:p>
        </p:txBody>
      </p:sp>
      <p:sp>
        <p:nvSpPr>
          <p:cNvPr id="8" name="Lekerekített téglalap 7"/>
          <p:cNvSpPr/>
          <p:nvPr/>
        </p:nvSpPr>
        <p:spPr>
          <a:xfrm>
            <a:off x="1211899" y="2803077"/>
            <a:ext cx="1145855" cy="737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 minta </a:t>
            </a:r>
          </a:p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kiválasz-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tása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1195807" y="3903534"/>
            <a:ext cx="1053935" cy="540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Adat-gyűjtés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ekerekített téglalap 41"/>
          <p:cNvSpPr/>
          <p:nvPr/>
        </p:nvSpPr>
        <p:spPr>
          <a:xfrm>
            <a:off x="4125026" y="3933651"/>
            <a:ext cx="835936" cy="4293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43" name="Lekerekített téglalap 42"/>
          <p:cNvSpPr/>
          <p:nvPr/>
        </p:nvSpPr>
        <p:spPr>
          <a:xfrm>
            <a:off x="5253775" y="3758865"/>
            <a:ext cx="1316447" cy="734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kísérlet tervezése</a:t>
            </a:r>
            <a:endParaRPr lang="en-GB" sz="15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Lekerekített téglalap 43"/>
          <p:cNvSpPr/>
          <p:nvPr/>
        </p:nvSpPr>
        <p:spPr>
          <a:xfrm>
            <a:off x="2562187" y="2794539"/>
            <a:ext cx="1385339" cy="8105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Kontroll csoport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ekerekített téglalap 44"/>
          <p:cNvSpPr/>
          <p:nvPr/>
        </p:nvSpPr>
        <p:spPr>
          <a:xfrm>
            <a:off x="2545222" y="3781646"/>
            <a:ext cx="1331951" cy="7890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Kísérleti csoport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Lekerekített téglalap 45"/>
          <p:cNvSpPr/>
          <p:nvPr/>
        </p:nvSpPr>
        <p:spPr>
          <a:xfrm>
            <a:off x="6854743" y="3893033"/>
            <a:ext cx="1021772" cy="459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Utóteszt</a:t>
            </a:r>
          </a:p>
        </p:txBody>
      </p:sp>
      <p:sp>
        <p:nvSpPr>
          <p:cNvPr id="47" name="Lekerekített téglalap 46"/>
          <p:cNvSpPr/>
          <p:nvPr/>
        </p:nvSpPr>
        <p:spPr>
          <a:xfrm>
            <a:off x="6817111" y="2982664"/>
            <a:ext cx="1028681" cy="4402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Utóteszt</a:t>
            </a:r>
          </a:p>
        </p:txBody>
      </p:sp>
      <p:sp>
        <p:nvSpPr>
          <p:cNvPr id="48" name="Lekerekített téglalap 47"/>
          <p:cNvSpPr/>
          <p:nvPr/>
        </p:nvSpPr>
        <p:spPr>
          <a:xfrm>
            <a:off x="5238435" y="2833079"/>
            <a:ext cx="1347127" cy="737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kísérlet tervezése</a:t>
            </a:r>
            <a:endParaRPr lang="en-GB" sz="15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Lekerekített téglalap 48"/>
          <p:cNvSpPr/>
          <p:nvPr/>
        </p:nvSpPr>
        <p:spPr>
          <a:xfrm>
            <a:off x="4125025" y="2982664"/>
            <a:ext cx="861278" cy="438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50" name="Lekerekített téglalap 49"/>
          <p:cNvSpPr/>
          <p:nvPr/>
        </p:nvSpPr>
        <p:spPr>
          <a:xfrm>
            <a:off x="4463988" y="1278926"/>
            <a:ext cx="3537012" cy="740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Az eredmények elemzése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Egyenes összekötő nyíllal 56"/>
          <p:cNvCxnSpPr/>
          <p:nvPr/>
        </p:nvCxnSpPr>
        <p:spPr>
          <a:xfrm>
            <a:off x="1784826" y="2701118"/>
            <a:ext cx="0" cy="76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gyenes összekötő nyíllal 98"/>
          <p:cNvCxnSpPr>
            <a:stCxn id="8" idx="2"/>
          </p:cNvCxnSpPr>
          <p:nvPr/>
        </p:nvCxnSpPr>
        <p:spPr>
          <a:xfrm flipH="1">
            <a:off x="1784826" y="3540501"/>
            <a:ext cx="1" cy="346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gyenes összekötő nyíllal 100"/>
          <p:cNvCxnSpPr>
            <a:stCxn id="9" idx="3"/>
            <a:endCxn id="44" idx="1"/>
          </p:cNvCxnSpPr>
          <p:nvPr/>
        </p:nvCxnSpPr>
        <p:spPr>
          <a:xfrm flipV="1">
            <a:off x="2249742" y="3199823"/>
            <a:ext cx="312445" cy="974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gyenes összekötő nyíllal 104"/>
          <p:cNvCxnSpPr>
            <a:stCxn id="9" idx="3"/>
          </p:cNvCxnSpPr>
          <p:nvPr/>
        </p:nvCxnSpPr>
        <p:spPr>
          <a:xfrm>
            <a:off x="2249742" y="4173967"/>
            <a:ext cx="312445" cy="189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Egyenes összekötő nyíllal 106"/>
          <p:cNvCxnSpPr>
            <a:stCxn id="44" idx="3"/>
            <a:endCxn id="49" idx="1"/>
          </p:cNvCxnSpPr>
          <p:nvPr/>
        </p:nvCxnSpPr>
        <p:spPr>
          <a:xfrm>
            <a:off x="3947525" y="3199823"/>
            <a:ext cx="177500" cy="1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gyenes összekötő nyíllal 112"/>
          <p:cNvCxnSpPr>
            <a:stCxn id="45" idx="3"/>
            <a:endCxn id="42" idx="1"/>
          </p:cNvCxnSpPr>
          <p:nvPr/>
        </p:nvCxnSpPr>
        <p:spPr>
          <a:xfrm flipV="1">
            <a:off x="3877173" y="4148347"/>
            <a:ext cx="247853" cy="27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gyenes összekötő nyíllal 114"/>
          <p:cNvCxnSpPr>
            <a:stCxn id="49" idx="3"/>
            <a:endCxn id="48" idx="1"/>
          </p:cNvCxnSpPr>
          <p:nvPr/>
        </p:nvCxnSpPr>
        <p:spPr>
          <a:xfrm>
            <a:off x="4986303" y="3201791"/>
            <a:ext cx="2521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Egyenes összekötő nyíllal 118"/>
          <p:cNvCxnSpPr/>
          <p:nvPr/>
        </p:nvCxnSpPr>
        <p:spPr>
          <a:xfrm>
            <a:off x="4834107" y="4122788"/>
            <a:ext cx="4211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Egyenes összekötő nyíllal 122"/>
          <p:cNvCxnSpPr>
            <a:stCxn id="48" idx="3"/>
            <a:endCxn id="47" idx="1"/>
          </p:cNvCxnSpPr>
          <p:nvPr/>
        </p:nvCxnSpPr>
        <p:spPr>
          <a:xfrm>
            <a:off x="6585562" y="3201791"/>
            <a:ext cx="231550" cy="1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Egyenes összekötő nyíllal 124"/>
          <p:cNvCxnSpPr>
            <a:stCxn id="43" idx="3"/>
            <a:endCxn id="46" idx="1"/>
          </p:cNvCxnSpPr>
          <p:nvPr/>
        </p:nvCxnSpPr>
        <p:spPr>
          <a:xfrm flipV="1">
            <a:off x="6570222" y="4122788"/>
            <a:ext cx="284520" cy="3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Egyenes összekötő nyíllal 127"/>
          <p:cNvCxnSpPr>
            <a:stCxn id="49" idx="0"/>
          </p:cNvCxnSpPr>
          <p:nvPr/>
        </p:nvCxnSpPr>
        <p:spPr>
          <a:xfrm flipH="1" flipV="1">
            <a:off x="4555664" y="2032007"/>
            <a:ext cx="1" cy="950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Egyenes összekötő nyíllal 129"/>
          <p:cNvCxnSpPr>
            <a:stCxn id="47" idx="0"/>
          </p:cNvCxnSpPr>
          <p:nvPr/>
        </p:nvCxnSpPr>
        <p:spPr>
          <a:xfrm flipV="1">
            <a:off x="7331452" y="2036819"/>
            <a:ext cx="0" cy="945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zögletes összekötő 131"/>
          <p:cNvCxnSpPr/>
          <p:nvPr/>
        </p:nvCxnSpPr>
        <p:spPr>
          <a:xfrm rot="5400000" flipH="1" flipV="1">
            <a:off x="4037713" y="2955256"/>
            <a:ext cx="1997906" cy="151408"/>
          </a:xfrm>
          <a:prstGeom prst="bentConnector3">
            <a:avLst>
              <a:gd name="adj1" fmla="val 2387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zögletes összekötő 134"/>
          <p:cNvCxnSpPr>
            <a:stCxn id="46" idx="3"/>
          </p:cNvCxnSpPr>
          <p:nvPr/>
        </p:nvCxnSpPr>
        <p:spPr>
          <a:xfrm flipV="1">
            <a:off x="7876515" y="2032007"/>
            <a:ext cx="51733" cy="209078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B4E654DE-8874-4BA2-BF77-1EE445B3E77F}"/>
              </a:ext>
            </a:extLst>
          </p:cNvPr>
          <p:cNvSpPr txBox="1"/>
          <p:nvPr/>
        </p:nvSpPr>
        <p:spPr>
          <a:xfrm>
            <a:off x="248479" y="177364"/>
            <a:ext cx="8696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1B5C93"/>
                </a:solidFill>
                <a:latin typeface="+mj-lt"/>
              </a:rPr>
              <a:t>II.2. Kutatási modell</a:t>
            </a:r>
          </a:p>
        </p:txBody>
      </p:sp>
    </p:spTree>
    <p:extLst>
      <p:ext uri="{BB962C8B-B14F-4D97-AF65-F5344CB8AC3E}">
        <p14:creationId xmlns:p14="http://schemas.microsoft.com/office/powerpoint/2010/main" val="278219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7767" y="134249"/>
            <a:ext cx="4989442" cy="645546"/>
          </a:xfrm>
        </p:spPr>
        <p:txBody>
          <a:bodyPr/>
          <a:lstStyle/>
          <a:p>
            <a:pPr algn="ctr"/>
            <a:r>
              <a:rPr lang="hu-HU" sz="2400" dirty="0"/>
              <a:t>II. 3. Eredmények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983" y="606287"/>
            <a:ext cx="8338930" cy="3846443"/>
          </a:xfrm>
        </p:spPr>
        <p:txBody>
          <a:bodyPr/>
          <a:lstStyle/>
          <a:p>
            <a:r>
              <a:rPr lang="hu-HU" sz="2000" dirty="0">
                <a:latin typeface="Calibri" panose="020F0502020204030204" pitchFamily="34" charset="0"/>
              </a:rPr>
              <a:t>A</a:t>
            </a:r>
            <a:r>
              <a:rPr lang="hu-HU" sz="2000" b="1" dirty="0">
                <a:latin typeface="Calibri" panose="020F0502020204030204" pitchFamily="34" charset="0"/>
              </a:rPr>
              <a:t> </a:t>
            </a:r>
            <a:r>
              <a:rPr lang="hu-HU" sz="2000" b="1" cap="all" dirty="0">
                <a:latin typeface="Calibri" panose="020F0502020204030204" pitchFamily="34" charset="0"/>
              </a:rPr>
              <a:t>kísérlettervezéses</a:t>
            </a:r>
            <a:r>
              <a:rPr lang="hu-HU" sz="2000" b="1" dirty="0">
                <a:latin typeface="Calibri" panose="020F0502020204030204" pitchFamily="34" charset="0"/>
              </a:rPr>
              <a:t> </a:t>
            </a:r>
            <a:r>
              <a:rPr lang="hu-HU" sz="2000" dirty="0">
                <a:latin typeface="Calibri" panose="020F0502020204030204" pitchFamily="34" charset="0"/>
              </a:rPr>
              <a:t>feladatok terén:</a:t>
            </a:r>
          </a:p>
          <a:p>
            <a:pPr lvl="1"/>
            <a:r>
              <a:rPr lang="hu-HU" sz="2000" dirty="0">
                <a:solidFill>
                  <a:srgbClr val="C00000"/>
                </a:solidFill>
                <a:latin typeface="Calibri" panose="020F0502020204030204" pitchFamily="34" charset="0"/>
              </a:rPr>
              <a:t>Minden csoportban </a:t>
            </a:r>
            <a:r>
              <a:rPr lang="hu-HU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szignifikáns pozitív változás </a:t>
            </a:r>
            <a:r>
              <a:rPr lang="hu-HU" sz="2000" dirty="0">
                <a:latin typeface="Calibri" panose="020F0502020204030204" pitchFamily="34" charset="0"/>
              </a:rPr>
              <a:t>(a kontrollban is!).</a:t>
            </a:r>
          </a:p>
          <a:p>
            <a:pPr lvl="1"/>
            <a:r>
              <a:rPr lang="hu-HU" sz="2000" dirty="0">
                <a:latin typeface="Calibri" panose="020F0502020204030204" pitchFamily="34" charset="0"/>
              </a:rPr>
              <a:t>A kontroll csoporthoz képest </a:t>
            </a:r>
            <a:r>
              <a:rPr lang="hu-HU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szignifikánsan </a:t>
            </a:r>
            <a:r>
              <a:rPr lang="hu-H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nagyobb </a:t>
            </a:r>
            <a:r>
              <a:rPr lang="hu-HU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pozitív változás a kísérleti csoportban.</a:t>
            </a:r>
          </a:p>
          <a:p>
            <a:r>
              <a:rPr lang="hu-HU" sz="2000" dirty="0">
                <a:latin typeface="Calibri" panose="020F0502020204030204" pitchFamily="34" charset="0"/>
              </a:rPr>
              <a:t>A </a:t>
            </a:r>
            <a:r>
              <a:rPr lang="hu-HU" sz="2000" b="1" cap="all" dirty="0">
                <a:latin typeface="Calibri" panose="020F0502020204030204" pitchFamily="34" charset="0"/>
              </a:rPr>
              <a:t>EGYÉB </a:t>
            </a:r>
            <a:r>
              <a:rPr lang="hu-HU" sz="2000" dirty="0">
                <a:latin typeface="Calibri" panose="020F0502020204030204" pitchFamily="34" charset="0"/>
              </a:rPr>
              <a:t>(nem kísérlettervezéses) feladatok terén:</a:t>
            </a:r>
          </a:p>
          <a:p>
            <a:pPr lvl="1"/>
            <a:r>
              <a:rPr lang="hu-HU" sz="2000" dirty="0">
                <a:latin typeface="Calibri" panose="020F0502020204030204" pitchFamily="34" charset="0"/>
              </a:rPr>
              <a:t>Az </a:t>
            </a:r>
            <a:r>
              <a:rPr lang="hu-HU" sz="2000" dirty="0">
                <a:solidFill>
                  <a:srgbClr val="C00000"/>
                </a:solidFill>
                <a:latin typeface="Calibri" panose="020F0502020204030204" pitchFamily="34" charset="0"/>
              </a:rPr>
              <a:t>alacsony teljesítményű csoport </a:t>
            </a:r>
            <a:r>
              <a:rPr lang="hu-HU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jobb </a:t>
            </a:r>
            <a:r>
              <a:rPr lang="hu-HU" sz="2000" dirty="0">
                <a:solidFill>
                  <a:srgbClr val="C00000"/>
                </a:solidFill>
                <a:latin typeface="Calibri" panose="020F0502020204030204" pitchFamily="34" charset="0"/>
              </a:rPr>
              <a:t>eredményeket </a:t>
            </a:r>
            <a:r>
              <a:rPr lang="hu-HU" sz="2000" dirty="0">
                <a:latin typeface="Calibri" panose="020F0502020204030204" pitchFamily="34" charset="0"/>
              </a:rPr>
              <a:t>produkált az utóteszten az előteszthez képest.</a:t>
            </a:r>
          </a:p>
          <a:p>
            <a:pPr lvl="1"/>
            <a:r>
              <a:rPr lang="hu-HU" sz="2000" dirty="0">
                <a:latin typeface="Calibri" panose="020F0502020204030204" pitchFamily="34" charset="0"/>
              </a:rPr>
              <a:t>A </a:t>
            </a:r>
            <a:r>
              <a:rPr lang="hu-HU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magas teljesítményű csoport </a:t>
            </a:r>
            <a:r>
              <a:rPr lang="hu-HU" sz="2000" dirty="0">
                <a:solidFill>
                  <a:srgbClr val="C00000"/>
                </a:solidFill>
                <a:latin typeface="Calibri" panose="020F0502020204030204" pitchFamily="34" charset="0"/>
              </a:rPr>
              <a:t>(különösen a fiúk) </a:t>
            </a:r>
            <a:r>
              <a:rPr lang="hu-HU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esetén rosszabb eredmények születtek </a:t>
            </a:r>
            <a:r>
              <a:rPr lang="hu-HU" sz="2000" dirty="0">
                <a:latin typeface="Calibri" panose="020F0502020204030204" pitchFamily="34" charset="0"/>
              </a:rPr>
              <a:t>az utóteszten, mint az előteszten, de még így is </a:t>
            </a:r>
            <a:r>
              <a:rPr lang="hu-HU" sz="2000" dirty="0">
                <a:solidFill>
                  <a:srgbClr val="C00000"/>
                </a:solidFill>
                <a:latin typeface="Calibri" panose="020F0502020204030204" pitchFamily="34" charset="0"/>
              </a:rPr>
              <a:t>szignifikánsan jobb a kísérleti csoportban, mint a kontroll csoportban</a:t>
            </a:r>
            <a:r>
              <a:rPr lang="hu-HU" sz="2000" dirty="0">
                <a:latin typeface="Calibri" panose="020F0502020204030204" pitchFamily="34" charset="0"/>
              </a:rPr>
              <a:t>.</a:t>
            </a:r>
          </a:p>
          <a:p>
            <a:r>
              <a:rPr lang="en-US" altLang="en-US" sz="2000" dirty="0" err="1">
                <a:latin typeface="Calibri" panose="020F0502020204030204" pitchFamily="34" charset="0"/>
              </a:rPr>
              <a:t>Szalay</a:t>
            </a:r>
            <a:r>
              <a:rPr lang="en-US" altLang="en-US" sz="2000" dirty="0">
                <a:latin typeface="Calibri" panose="020F0502020204030204" pitchFamily="34" charset="0"/>
              </a:rPr>
              <a:t>, L., </a:t>
            </a:r>
            <a:r>
              <a:rPr lang="en-US" altLang="en-US" sz="2000" dirty="0" err="1">
                <a:latin typeface="Calibri" panose="020F0502020204030204" pitchFamily="34" charset="0"/>
              </a:rPr>
              <a:t>Tóth</a:t>
            </a:r>
            <a:r>
              <a:rPr lang="en-US" altLang="en-US" sz="2000" dirty="0">
                <a:latin typeface="Calibri" panose="020F0502020204030204" pitchFamily="34" charset="0"/>
              </a:rPr>
              <a:t>, Z., An inquiry-based approach of traditional ’step-by-step’ experiments, </a:t>
            </a:r>
            <a:r>
              <a:rPr lang="en-US" altLang="en-US" sz="2000" i="1" dirty="0">
                <a:latin typeface="Calibri" panose="020F0502020204030204" pitchFamily="34" charset="0"/>
              </a:rPr>
              <a:t>Chemistry Education Research and Practice</a:t>
            </a:r>
            <a:r>
              <a:rPr lang="en-US" altLang="en-US" sz="2000" dirty="0">
                <a:latin typeface="Calibri" panose="020F0502020204030204" pitchFamily="34" charset="0"/>
              </a:rPr>
              <a:t>, 2016, </a:t>
            </a:r>
            <a:r>
              <a:rPr lang="en-US" altLang="en-US" sz="2000" b="1" dirty="0">
                <a:latin typeface="Calibri" panose="020F0502020204030204" pitchFamily="34" charset="0"/>
              </a:rPr>
              <a:t>17</a:t>
            </a:r>
            <a:r>
              <a:rPr lang="en-US" altLang="en-US" sz="2000" dirty="0">
                <a:latin typeface="Calibri" panose="020F0502020204030204" pitchFamily="34" charset="0"/>
              </a:rPr>
              <a:t>, 923-961.</a:t>
            </a:r>
          </a:p>
          <a:p>
            <a:pPr lvl="1"/>
            <a:endParaRPr lang="hu-HU" dirty="0"/>
          </a:p>
          <a:p>
            <a:pPr marL="342900" lvl="1" indent="0">
              <a:buNone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7</a:t>
            </a:fld>
            <a:endParaRPr lang="en-US"/>
          </a:p>
        </p:txBody>
      </p:sp>
      <p:sp>
        <p:nvSpPr>
          <p:cNvPr id="8" name="Nyíl: jobbra mutató 7">
            <a:extLst>
              <a:ext uri="{FF2B5EF4-FFF2-40B4-BE49-F238E27FC236}">
                <a16:creationId xmlns:a16="http://schemas.microsoft.com/office/drawing/2014/main" xmlns="" id="{7737DED8-9F94-4444-ACA8-EF9C4DA4FAB1}"/>
              </a:ext>
            </a:extLst>
          </p:cNvPr>
          <p:cNvSpPr/>
          <p:nvPr/>
        </p:nvSpPr>
        <p:spPr>
          <a:xfrm>
            <a:off x="119270" y="3908066"/>
            <a:ext cx="387626" cy="115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553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III. Az MTA-ELTE Kutatásalapú Kémiatanítás Kutatócsoport munkája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u-HU" dirty="0"/>
              <a:t>„Megvalósítható kutatásalapú kémiatanítás”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57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303213"/>
            <a:ext cx="8064499" cy="626953"/>
          </a:xfrm>
        </p:spPr>
        <p:txBody>
          <a:bodyPr/>
          <a:lstStyle/>
          <a:p>
            <a:pPr algn="ctr"/>
            <a:r>
              <a:rPr lang="hu-HU" sz="2400" dirty="0"/>
              <a:t>III.1. Kutatási problémák és kutatási kérdések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290" y="852344"/>
            <a:ext cx="7692422" cy="3621956"/>
          </a:xfrm>
        </p:spPr>
        <p:txBody>
          <a:bodyPr/>
          <a:lstStyle/>
          <a:p>
            <a:r>
              <a:rPr lang="hu-HU" sz="2000" dirty="0">
                <a:solidFill>
                  <a:srgbClr val="C00000"/>
                </a:solidFill>
              </a:rPr>
              <a:t>Kutatási problémák:</a:t>
            </a:r>
          </a:p>
          <a:p>
            <a:pPr lvl="1"/>
            <a:r>
              <a:rPr lang="hu-HU" sz="2000" dirty="0"/>
              <a:t>Milyen hatása lehet </a:t>
            </a:r>
            <a:r>
              <a:rPr lang="hu-HU" sz="2000" b="1" dirty="0">
                <a:solidFill>
                  <a:srgbClr val="C00000"/>
                </a:solidFill>
              </a:rPr>
              <a:t>hosszú távon </a:t>
            </a:r>
            <a:r>
              <a:rPr lang="hu-HU" sz="2000" dirty="0"/>
              <a:t>a kísérlettervezésnek?</a:t>
            </a:r>
          </a:p>
          <a:p>
            <a:pPr lvl="1"/>
            <a:r>
              <a:rPr lang="hu-HU" sz="2000" dirty="0"/>
              <a:t>Hogyan </a:t>
            </a:r>
            <a:r>
              <a:rPr lang="hu-HU" sz="2000" dirty="0" err="1"/>
              <a:t>tehetnénk</a:t>
            </a:r>
            <a:r>
              <a:rPr lang="hu-HU" sz="2000" dirty="0"/>
              <a:t> </a:t>
            </a:r>
            <a:r>
              <a:rPr lang="hu-HU" sz="2000" b="1" dirty="0">
                <a:solidFill>
                  <a:srgbClr val="C00000"/>
                </a:solidFill>
              </a:rPr>
              <a:t>hatékonyabbá</a:t>
            </a:r>
            <a:r>
              <a:rPr lang="hu-HU" sz="2000" dirty="0"/>
              <a:t>?</a:t>
            </a:r>
          </a:p>
          <a:p>
            <a:pPr lvl="1"/>
            <a:r>
              <a:rPr lang="hu-HU" sz="2000" dirty="0"/>
              <a:t>Hogyan tudnánk </a:t>
            </a:r>
            <a:r>
              <a:rPr lang="hu-HU" sz="2000" b="1" dirty="0">
                <a:solidFill>
                  <a:srgbClr val="C00000"/>
                </a:solidFill>
              </a:rPr>
              <a:t>széles körben és rendszeresen alkalmazni</a:t>
            </a:r>
            <a:r>
              <a:rPr lang="hu-HU" sz="2000" dirty="0"/>
              <a:t>?</a:t>
            </a:r>
          </a:p>
          <a:p>
            <a:r>
              <a:rPr lang="hu-HU" sz="2000" dirty="0">
                <a:solidFill>
                  <a:srgbClr val="C00000"/>
                </a:solidFill>
              </a:rPr>
              <a:t>Kutatási kérdések:</a:t>
            </a:r>
          </a:p>
          <a:p>
            <a:pPr marL="800100" lvl="1" indent="-457200">
              <a:buFont typeface="+mj-lt"/>
              <a:buAutoNum type="arabicPeriod"/>
            </a:pPr>
            <a:r>
              <a:rPr lang="hu-HU" sz="2000" dirty="0"/>
              <a:t>Nőne-e a különbség a csoportok kísérlettervező képessége között egy </a:t>
            </a:r>
            <a:r>
              <a:rPr lang="hu-HU" sz="2000" dirty="0">
                <a:solidFill>
                  <a:srgbClr val="C00000"/>
                </a:solidFill>
              </a:rPr>
              <a:t>hosszabb távú </a:t>
            </a:r>
            <a:r>
              <a:rPr lang="hu-HU" sz="2000" dirty="0"/>
              <a:t>kutatás során?</a:t>
            </a:r>
          </a:p>
          <a:p>
            <a:pPr marL="800100" lvl="1" indent="-457200">
              <a:buFont typeface="+mj-lt"/>
              <a:buAutoNum type="arabicPeriod"/>
            </a:pPr>
            <a:r>
              <a:rPr lang="hu-HU" sz="2000" dirty="0"/>
              <a:t>Változtat-e a tanulók </a:t>
            </a:r>
            <a:r>
              <a:rPr lang="hu-HU" sz="2000" dirty="0">
                <a:solidFill>
                  <a:srgbClr val="C00000"/>
                </a:solidFill>
              </a:rPr>
              <a:t>attitűdjén </a:t>
            </a:r>
            <a:r>
              <a:rPr lang="hu-HU" sz="2000" dirty="0"/>
              <a:t>és </a:t>
            </a:r>
            <a:r>
              <a:rPr lang="hu-HU" sz="2000" dirty="0">
                <a:solidFill>
                  <a:srgbClr val="C00000"/>
                </a:solidFill>
              </a:rPr>
              <a:t>motiváltságán </a:t>
            </a:r>
            <a:r>
              <a:rPr lang="hu-HU" sz="2000" dirty="0"/>
              <a:t>egy ilyen beavatkozás?</a:t>
            </a:r>
          </a:p>
          <a:p>
            <a:pPr marL="800100" lvl="1" indent="-457200">
              <a:buFont typeface="+mj-lt"/>
              <a:buAutoNum type="arabicPeriod"/>
            </a:pPr>
            <a:r>
              <a:rPr lang="hu-HU" sz="2000" dirty="0"/>
              <a:t>Számít-e, hogy a tanulók ténylegesen elvégzik a megtervezett kísérleteket, vagy </a:t>
            </a:r>
            <a:r>
              <a:rPr lang="hu-HU" sz="2000" dirty="0">
                <a:solidFill>
                  <a:srgbClr val="C00000"/>
                </a:solidFill>
              </a:rPr>
              <a:t>elég az elméletben való kísérlettervezés is?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1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TÜ - előadás PowerPoint sablon 2017 - színhelyes">
  <a:themeElements>
    <a:clrScheme name="MTA arculati színek">
      <a:dk1>
        <a:srgbClr val="424242"/>
      </a:dk1>
      <a:lt1>
        <a:srgbClr val="FFFFFF"/>
      </a:lt1>
      <a:dk2>
        <a:srgbClr val="004A81"/>
      </a:dk2>
      <a:lt2>
        <a:srgbClr val="FBFBFB"/>
      </a:lt2>
      <a:accent1>
        <a:srgbClr val="1F6FA4"/>
      </a:accent1>
      <a:accent2>
        <a:srgbClr val="8CADD1"/>
      </a:accent2>
      <a:accent3>
        <a:srgbClr val="D6E4F4"/>
      </a:accent3>
      <a:accent4>
        <a:srgbClr val="DE4448"/>
      </a:accent4>
      <a:accent5>
        <a:srgbClr val="FF6F74"/>
      </a:accent5>
      <a:accent6>
        <a:srgbClr val="4B8CBA"/>
      </a:accent6>
      <a:hlink>
        <a:srgbClr val="1E6FA4"/>
      </a:hlink>
      <a:folHlink>
        <a:srgbClr val="5B7F9C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Ü - előadás PowerPoint sablon 2017 - színhelyes" id="{6491D140-7A07-494D-AD92-66B74C3EA49B}" vid="{6B675F42-7B98-BA47-A1FF-01BE8393B3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MTÜ - előadás PowerPoint sablon 2017 - színhelyes</Template>
  <TotalTime>1643</TotalTime>
  <Words>2203</Words>
  <Application>Microsoft Office PowerPoint</Application>
  <PresentationFormat>Diavetítés a képernyőre (16:9 oldalarány)</PresentationFormat>
  <Paragraphs>490</Paragraphs>
  <Slides>31</Slides>
  <Notes>0</Notes>
  <HiddenSlides>1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8" baseType="lpstr">
      <vt:lpstr>ＭＳ 明朝</vt:lpstr>
      <vt:lpstr>Arial</vt:lpstr>
      <vt:lpstr>Calibri</vt:lpstr>
      <vt:lpstr>Constantia</vt:lpstr>
      <vt:lpstr>Franklin Gothic Book</vt:lpstr>
      <vt:lpstr>Wingdings</vt:lpstr>
      <vt:lpstr>MTÜ - előadás PowerPoint sablon 2017 - színhelyes</vt:lpstr>
      <vt:lpstr>Beszámoló az MTA-ELTE Kutatásalapú Kémiatanítás Kutatócsoport munkájáról </vt:lpstr>
      <vt:lpstr>Az előadás tartalma</vt:lpstr>
      <vt:lpstr>I. Kutatásalapú tanítást a magyar iskolákba!/?</vt:lpstr>
      <vt:lpstr>II. A TÁMOP 4.1.2.B.2-13/1-2013-0007 projekt </vt:lpstr>
      <vt:lpstr>II.1. Kutatási kérdések és a kutatás körülményei  </vt:lpstr>
      <vt:lpstr>3.3 kutatási módszer –  a modell</vt:lpstr>
      <vt:lpstr>II. 3. Eredmények</vt:lpstr>
      <vt:lpstr>III. Az MTA-ELTE Kutatásalapú Kémiatanítás Kutatócsoport munkája</vt:lpstr>
      <vt:lpstr>III.1. Kutatási problémák és kutatási kérdések</vt:lpstr>
      <vt:lpstr>III.2. Kutatócsoport és kutatási módszer </vt:lpstr>
      <vt:lpstr>III. 3. Minta</vt:lpstr>
      <vt:lpstr>3.3 kutatási módszer –  a modell</vt:lpstr>
      <vt:lpstr>III.5.A) Eredmények – összes feladat (újraszámolt!)</vt:lpstr>
      <vt:lpstr>III.5.A) Eredmények – összes feladat</vt:lpstr>
      <vt:lpstr>III.5.B) Eredmények: összes feladat/tercilis</vt:lpstr>
      <vt:lpstr>III.5.C) Eredmények – kísérlettervező feladatok</vt:lpstr>
      <vt:lpstr>III.5.C) Eredmények – kísérlettervező feladatok</vt:lpstr>
      <vt:lpstr>III.5.D) Eredmények: kísérlettervező feladatok/tercilis</vt:lpstr>
      <vt:lpstr>III.5.D) Eredmények: kísérlettervező feladatok/tercilisek</vt:lpstr>
      <vt:lpstr>III.5.E) Eredmények – egyéb feladatok (tárgyi tudás) </vt:lpstr>
      <vt:lpstr>III.5.F) Eredmények – nemek és attitűd</vt:lpstr>
      <vt:lpstr>III.5.G) „Mennyire kedveled a kémiát/természetismeretet?”  (0 – 4) - csoportok</vt:lpstr>
      <vt:lpstr>III.5.H) „Mennyire kedveled a kémiát/természetismeretet?”  (0 – 4) - tercilisek</vt:lpstr>
      <vt:lpstr>III.5.I) „Mennyire tartod fontosnak, hogy a természettudományokban az elképzeléseinket  kísérletekkel igazoljuk?” (0 – 4) </vt:lpstr>
      <vt:lpstr>III.5.I) „Mennyire tartod fontosnak, hogy a természettudományokban az elképzeléseinket  kísérletekkel igazoljuk?” (0 – 4) - tercilisek</vt:lpstr>
      <vt:lpstr>III.5.J) „Jobban szeretem az olyan kísérleteket, amelyeket leírás (recept) alapján kell elvégezni, mint amelyeket nekem kell megtervezni.” (0 – 4) </vt:lpstr>
      <vt:lpstr>III.6. Következtetések és feltételezések</vt:lpstr>
      <vt:lpstr>III.7. „Újratervezés”…</vt:lpstr>
      <vt:lpstr>3.3 kutatási módszer –  a modell</vt:lpstr>
      <vt:lpstr>Az elődás elkészítését a Magyar Tudományos Akadémia Tantárgypedagógiai Kutatási Programja támogatta.  MTA-ELTE Kutatásalapú Kémiatanítás Kutatócsoport  „Megvalósítható kutatásalapú kémiatanítás” projekt  Honlap: http://ttomc.elte.hu/kiadvany/az-mta-elte-kutatasalapu-kemiatanitas-kutatocsoport-publikacioi</vt:lpstr>
      <vt:lpstr>Köszönöm  a megtisztelő figyelmet!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Rédey Soma</dc:creator>
  <cp:lastModifiedBy>Szalay Luca</cp:lastModifiedBy>
  <cp:revision>144</cp:revision>
  <cp:lastPrinted>2017-11-14T12:28:57Z</cp:lastPrinted>
  <dcterms:created xsi:type="dcterms:W3CDTF">2017-09-14T12:49:53Z</dcterms:created>
  <dcterms:modified xsi:type="dcterms:W3CDTF">2018-04-13T04:18:38Z</dcterms:modified>
</cp:coreProperties>
</file>